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46" r:id="rId3"/>
    <p:sldId id="330" r:id="rId4"/>
    <p:sldId id="269" r:id="rId5"/>
    <p:sldId id="321" r:id="rId6"/>
    <p:sldId id="326" r:id="rId7"/>
    <p:sldId id="324" r:id="rId8"/>
    <p:sldId id="329" r:id="rId9"/>
    <p:sldId id="298" r:id="rId10"/>
    <p:sldId id="340" r:id="rId11"/>
    <p:sldId id="336" r:id="rId12"/>
    <p:sldId id="320" r:id="rId13"/>
    <p:sldId id="322" r:id="rId14"/>
    <p:sldId id="327" r:id="rId15"/>
    <p:sldId id="301" r:id="rId16"/>
    <p:sldId id="341" r:id="rId17"/>
    <p:sldId id="319" r:id="rId18"/>
    <p:sldId id="323" r:id="rId19"/>
    <p:sldId id="342" r:id="rId20"/>
    <p:sldId id="345" r:id="rId21"/>
    <p:sldId id="334" r:id="rId22"/>
    <p:sldId id="333" r:id="rId23"/>
    <p:sldId id="343" r:id="rId24"/>
    <p:sldId id="318" r:id="rId25"/>
  </p:sldIdLst>
  <p:sldSz cx="9906000" cy="6858000" type="A4"/>
  <p:notesSz cx="6858000" cy="9144000"/>
  <p:defaultText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3">
          <p15:clr>
            <a:srgbClr val="A4A3A4"/>
          </p15:clr>
        </p15:guide>
        <p15:guide id="2" orient="horz" pos="482">
          <p15:clr>
            <a:srgbClr val="A4A3A4"/>
          </p15:clr>
        </p15:guide>
        <p15:guide id="3" orient="horz" pos="391">
          <p15:clr>
            <a:srgbClr val="A4A3A4"/>
          </p15:clr>
        </p15:guide>
        <p15:guide id="4" orient="horz" pos="1842">
          <p15:clr>
            <a:srgbClr val="A4A3A4"/>
          </p15:clr>
        </p15:guide>
        <p15:guide id="5" orient="horz" pos="2115">
          <p15:clr>
            <a:srgbClr val="A4A3A4"/>
          </p15:clr>
        </p15:guide>
        <p15:guide id="6" orient="horz" pos="4020">
          <p15:clr>
            <a:srgbClr val="A4A3A4"/>
          </p15:clr>
        </p15:guide>
        <p15:guide id="7" pos="489">
          <p15:clr>
            <a:srgbClr val="A4A3A4"/>
          </p15:clr>
        </p15:guide>
        <p15:guide id="8" pos="5751">
          <p15:clr>
            <a:srgbClr val="A4A3A4"/>
          </p15:clr>
        </p15:guide>
        <p15:guide id="9" pos="2017">
          <p15:clr>
            <a:srgbClr val="A4A3A4"/>
          </p15:clr>
        </p15:guide>
        <p15:guide id="10" pos="6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na Ivin" initials="AI" lastIdx="9" clrIdx="0">
    <p:extLst>
      <p:ext uri="{19B8F6BF-5375-455C-9EA6-DF929625EA0E}">
        <p15:presenceInfo xmlns:p15="http://schemas.microsoft.com/office/powerpoint/2012/main" userId="8acbb8285f62e9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E6C6E"/>
    <a:srgbClr val="3D3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5878" autoAdjust="0"/>
  </p:normalViewPr>
  <p:slideViewPr>
    <p:cSldViewPr showGuides="1">
      <p:cViewPr varScale="1">
        <p:scale>
          <a:sx n="64" d="100"/>
          <a:sy n="64" d="100"/>
        </p:scale>
        <p:origin x="1180" y="36"/>
      </p:cViewPr>
      <p:guideLst>
        <p:guide orient="horz" pos="2423"/>
        <p:guide orient="horz" pos="482"/>
        <p:guide orient="horz" pos="391"/>
        <p:guide orient="horz" pos="1842"/>
        <p:guide orient="horz" pos="2115"/>
        <p:guide orient="horz" pos="4020"/>
        <p:guide pos="489"/>
        <p:guide pos="5751"/>
        <p:guide pos="2017"/>
        <p:guide pos="625"/>
      </p:guideLst>
    </p:cSldViewPr>
  </p:slideViewPr>
  <p:notesTextViewPr>
    <p:cViewPr>
      <p:scale>
        <a:sx n="100" d="100"/>
        <a:sy n="100" d="100"/>
      </p:scale>
      <p:origin x="0" y="0"/>
    </p:cViewPr>
  </p:notesTextViewPr>
  <p:sorterViewPr>
    <p:cViewPr>
      <p:scale>
        <a:sx n="130" d="100"/>
        <a:sy n="130" d="100"/>
      </p:scale>
      <p:origin x="0" y="-2044"/>
    </p:cViewPr>
  </p:sorterViewPr>
  <p:notesViewPr>
    <p:cSldViewPr showGuides="1">
      <p:cViewPr varScale="1">
        <p:scale>
          <a:sx n="52" d="100"/>
          <a:sy n="52"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1EAAA-08CB-4D47-B3C3-78BB95335AB9}" type="datetimeFigureOut">
              <a:rPr lang="en-GB" smtClean="0"/>
              <a:pPr/>
              <a:t>21/10/2021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F88E4-0B92-4B92-B598-D524367D8A1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B4E41-411D-481F-BB22-BC7276C6FF39}" type="datetimeFigureOut">
              <a:rPr lang="en-GB" smtClean="0"/>
              <a:pPr/>
              <a:t>21/10/2021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D2039-E786-482D-BE56-EE1B726CBE3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 CoH">
    <p:spTree>
      <p:nvGrpSpPr>
        <p:cNvPr id="1" name=""/>
        <p:cNvGrpSpPr/>
        <p:nvPr/>
      </p:nvGrpSpPr>
      <p:grpSpPr>
        <a:xfrm>
          <a:off x="0" y="0"/>
          <a:ext cx="0" cy="0"/>
          <a:chOff x="0" y="0"/>
          <a:chExt cx="0" cy="0"/>
        </a:xfrm>
      </p:grpSpPr>
      <p:sp>
        <p:nvSpPr>
          <p:cNvPr id="2" name="Title 1"/>
          <p:cNvSpPr>
            <a:spLocks noGrp="1"/>
          </p:cNvSpPr>
          <p:nvPr>
            <p:ph type="ctrTitle"/>
          </p:nvPr>
        </p:nvSpPr>
        <p:spPr>
          <a:xfrm>
            <a:off x="3860878" y="2938592"/>
            <a:ext cx="5460607" cy="1354504"/>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897392" y="4114229"/>
            <a:ext cx="5418154" cy="1258987"/>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lvl1pPr algn="ctr">
              <a:defRPr sz="1000"/>
            </a:lvl1pPr>
          </a:lstStyle>
          <a:p>
            <a:endParaRPr lang="en-GB"/>
          </a:p>
        </p:txBody>
      </p:sp>
      <p:sp>
        <p:nvSpPr>
          <p:cNvPr id="9" name="Rectangle 8"/>
          <p:cNvSpPr/>
          <p:nvPr userDrawn="1"/>
        </p:nvSpPr>
        <p:spPr>
          <a:xfrm>
            <a:off x="0" y="0"/>
            <a:ext cx="5026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18"/>
          <p:cNvGrpSpPr/>
          <p:nvPr userDrawn="1"/>
        </p:nvGrpSpPr>
        <p:grpSpPr>
          <a:xfrm>
            <a:off x="1003745" y="2564904"/>
            <a:ext cx="8395750" cy="2258169"/>
            <a:chOff x="926533" y="2132856"/>
            <a:chExt cx="8119120" cy="2258169"/>
          </a:xfrm>
        </p:grpSpPr>
        <p:cxnSp>
          <p:nvCxnSpPr>
            <p:cNvPr id="13" name="Straight Connector 12"/>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lvl1pPr algn="ctr">
              <a:defRPr sz="1000"/>
            </a:lvl1pPr>
          </a:lstStyle>
          <a:p>
            <a:fld id="{B37BE51F-4BBC-4E39-B99A-77F19259E865}" type="datetimeFigureOut">
              <a:rPr lang="en-GB" smtClean="0"/>
              <a:pPr/>
              <a:t>21/10/2021</a:t>
            </a:fld>
            <a:endParaRPr lang="en-GB"/>
          </a:p>
        </p:txBody>
      </p:sp>
      <p:pic>
        <p:nvPicPr>
          <p:cNvPr id="22" name="Picture 21" descr="CforHE_logo.png"/>
          <p:cNvPicPr>
            <a:picLocks noChangeAspect="1"/>
          </p:cNvPicPr>
          <p:nvPr userDrawn="1"/>
        </p:nvPicPr>
        <p:blipFill>
          <a:blip r:embed="rId2" cstate="print"/>
          <a:stretch>
            <a:fillRect/>
          </a:stretch>
        </p:blipFill>
        <p:spPr>
          <a:xfrm>
            <a:off x="1014022" y="1851383"/>
            <a:ext cx="2028000" cy="398595"/>
          </a:xfrm>
          <a:prstGeom prst="rect">
            <a:avLst/>
          </a:prstGeom>
        </p:spPr>
      </p:pic>
      <p:pic>
        <p:nvPicPr>
          <p:cNvPr id="12" name="Graphic 1">
            <a:extLst>
              <a:ext uri="{FF2B5EF4-FFF2-40B4-BE49-F238E27FC236}">
                <a16:creationId xmlns:a16="http://schemas.microsoft.com/office/drawing/2014/main" id="{6673A6D1-D270-410C-B18C-CB881EB99B4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022" y="2732070"/>
            <a:ext cx="2751702" cy="190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559" y="274639"/>
            <a:ext cx="8436142" cy="1143000"/>
          </a:xfrm>
        </p:spPr>
        <p:txBody>
          <a:bodyPr>
            <a:noAutofit/>
          </a:bodyPr>
          <a:lstStyle>
            <a:lvl1pPr algn="l">
              <a:defRPr sz="3800" b="1"/>
            </a:lvl1pPr>
          </a:lstStyle>
          <a:p>
            <a:r>
              <a:rPr lang="en-US" dirty="0"/>
              <a:t>Click to edit Master title style</a:t>
            </a:r>
            <a:endParaRPr lang="en-GB" dirty="0"/>
          </a:p>
        </p:txBody>
      </p:sp>
      <p:sp>
        <p:nvSpPr>
          <p:cNvPr id="3" name="Content Placeholder 2"/>
          <p:cNvSpPr>
            <a:spLocks noGrp="1"/>
          </p:cNvSpPr>
          <p:nvPr>
            <p:ph idx="1"/>
          </p:nvPr>
        </p:nvSpPr>
        <p:spPr>
          <a:xfrm>
            <a:off x="974559" y="1639342"/>
            <a:ext cx="8436142" cy="4525963"/>
          </a:xfrm>
        </p:spPr>
        <p:txBody>
          <a:bodyPr vert="horz" lIns="95781" tIns="47890" rIns="95781" bIns="47890" rtlCol="0">
            <a:noAutofit/>
          </a:bodyPr>
          <a:lstStyle>
            <a:lvl1pPr algn="l" defTabSz="957808" rtl="0" eaLnBrk="1" latinLnBrk="0" hangingPunct="1">
              <a:spcBef>
                <a:spcPts val="0"/>
              </a:spcBef>
              <a:spcAft>
                <a:spcPts val="628"/>
              </a:spcAft>
              <a:buClr>
                <a:schemeClr val="accent1"/>
              </a:buClr>
              <a:buFontTx/>
              <a:buNone/>
              <a:defRPr lang="en-US" sz="2400" b="1" kern="1200" dirty="0" smtClean="0">
                <a:solidFill>
                  <a:schemeClr val="accent1"/>
                </a:solidFill>
                <a:latin typeface="Arial Narrow" pitchFamily="34" charset="0"/>
                <a:ea typeface="+mn-ea"/>
                <a:cs typeface="+mn-cs"/>
              </a:defRPr>
            </a:lvl1pPr>
            <a:lvl2pPr marL="342552" indent="-327585" algn="l" defTabSz="957808" rtl="0" eaLnBrk="1" latinLnBrk="0" hangingPunct="1">
              <a:spcBef>
                <a:spcPts val="0"/>
              </a:spcBef>
              <a:spcAft>
                <a:spcPts val="628"/>
              </a:spcAft>
              <a:buClr>
                <a:schemeClr val="accent1"/>
              </a:buClr>
              <a:buFont typeface="Wingdings" pitchFamily="2" charset="2"/>
              <a:buChar char="§"/>
              <a:defRPr lang="en-US" sz="2400" b="0" kern="1200" dirty="0" smtClean="0">
                <a:solidFill>
                  <a:schemeClr val="tx1"/>
                </a:solidFill>
                <a:latin typeface="Arial Narrow" pitchFamily="34" charset="0"/>
                <a:ea typeface="+mn-ea"/>
                <a:cs typeface="+mn-cs"/>
              </a:defRPr>
            </a:lvl2pPr>
            <a:lvl3pPr marL="557061" indent="-271048" algn="l" defTabSz="957808" rtl="0" eaLnBrk="1" latinLnBrk="0" hangingPunct="1">
              <a:spcBef>
                <a:spcPts val="0"/>
              </a:spcBef>
              <a:spcAft>
                <a:spcPts val="628"/>
              </a:spcAft>
              <a:buClr>
                <a:schemeClr val="accent1"/>
              </a:buClr>
              <a:buFont typeface="Verdana" pitchFamily="34" charset="0"/>
              <a:buChar char="−"/>
              <a:defRPr lang="en-US" sz="2400" b="0" kern="1200" dirty="0" smtClean="0">
                <a:solidFill>
                  <a:schemeClr val="tx1"/>
                </a:solidFill>
                <a:latin typeface="Arial Narrow" pitchFamily="34" charset="0"/>
                <a:ea typeface="+mn-ea"/>
                <a:cs typeface="+mn-cs"/>
              </a:defRPr>
            </a:lvl3pPr>
            <a:lvl4pPr marL="843075" indent="-286014" algn="l" defTabSz="957808" rtl="0" eaLnBrk="1" latinLnBrk="0" hangingPunct="1">
              <a:spcBef>
                <a:spcPts val="0"/>
              </a:spcBef>
              <a:spcAft>
                <a:spcPts val="628"/>
              </a:spcAft>
              <a:buClr>
                <a:schemeClr val="accent1"/>
              </a:buClr>
              <a:buFont typeface="Arial" pitchFamily="34" charset="0"/>
              <a:buChar char="•"/>
              <a:defRPr lang="en-US" sz="2400" b="0" kern="1200" dirty="0" smtClean="0">
                <a:solidFill>
                  <a:schemeClr val="tx1"/>
                </a:solidFill>
                <a:latin typeface="Arial Narrow" pitchFamily="34" charset="0"/>
                <a:ea typeface="+mn-ea"/>
                <a:cs typeface="+mn-cs"/>
              </a:defRPr>
            </a:lvl4pPr>
            <a:lvl5pPr marL="1129088" indent="-286014" algn="l" defTabSz="957808" rtl="0" eaLnBrk="1" latinLnBrk="0" hangingPunct="1">
              <a:spcBef>
                <a:spcPts val="0"/>
              </a:spcBef>
              <a:spcAft>
                <a:spcPts val="628"/>
              </a:spcAft>
              <a:buClr>
                <a:schemeClr val="accent1"/>
              </a:buClr>
              <a:defRPr lang="en-GB" sz="24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userDrawn="1"/>
        </p:nvSpPr>
        <p:spPr>
          <a:xfrm>
            <a:off x="0" y="0"/>
            <a:ext cx="502692" cy="68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781" tIns="47890" rIns="95781" bIns="47890" rtlCol="0" anchor="ctr"/>
          <a:lstStyle/>
          <a:p>
            <a:pPr algn="ctr"/>
            <a:endParaRPr lang="en-GB"/>
          </a:p>
        </p:txBody>
      </p:sp>
      <p:cxnSp>
        <p:nvCxnSpPr>
          <p:cNvPr id="8" name="Straight Connector 7"/>
          <p:cNvCxnSpPr/>
          <p:nvPr userDrawn="1"/>
        </p:nvCxnSpPr>
        <p:spPr>
          <a:xfrm flipH="1">
            <a:off x="1021746" y="1516062"/>
            <a:ext cx="8395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400" y="413792"/>
            <a:ext cx="8395200" cy="1143000"/>
          </a:xfrm>
          <a:solidFill>
            <a:schemeClr val="accent5">
              <a:lumMod val="20000"/>
              <a:lumOff val="80000"/>
            </a:schemeClr>
          </a:solidFill>
        </p:spPr>
        <p:txBody>
          <a:bodyPr vert="horz" lIns="95781" tIns="47890" rIns="95781" bIns="47890" rtlCol="0" anchor="ctr">
            <a:noAutofit/>
          </a:bodyPr>
          <a:lstStyle>
            <a:lvl1pPr algn="ctr">
              <a:lnSpc>
                <a:spcPct val="90000"/>
              </a:lnSpc>
              <a:spcAft>
                <a:spcPts val="0"/>
              </a:spcAft>
              <a:defRPr lang="en-GB" sz="4000" b="1" kern="1200" dirty="0" smtClean="0">
                <a:solidFill>
                  <a:schemeClr val="accent5"/>
                </a:solidFill>
                <a:latin typeface="Arial Narrow" pitchFamily="34" charset="0"/>
                <a:ea typeface="+mj-ea"/>
                <a:cs typeface="+mj-cs"/>
              </a:defRPr>
            </a:lvl1pPr>
          </a:lstStyle>
          <a:p>
            <a:pPr marL="359179" lvl="0" indent="-359179" algn="ctr" defTabSz="957812" rtl="0" eaLnBrk="1" latinLnBrk="0" hangingPunct="1">
              <a:spcBef>
                <a:spcPct val="0"/>
              </a:spcBef>
              <a:spcAft>
                <a:spcPts val="628"/>
              </a:spcAft>
              <a:buClr>
                <a:schemeClr val="accent1"/>
              </a:buClr>
              <a:buFont typeface="Arial" pitchFamily="34" charset="0"/>
              <a:buNone/>
            </a:pPr>
            <a:r>
              <a:rPr lang="en-US" dirty="0"/>
              <a:t>Click to edit Master title style</a:t>
            </a:r>
            <a:endParaRPr lang="en-GB" dirty="0"/>
          </a:p>
        </p:txBody>
      </p:sp>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CoH">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4" name="Footer Placeholder 3"/>
          <p:cNvSpPr>
            <a:spLocks noGrp="1"/>
          </p:cNvSpPr>
          <p:nvPr>
            <p:ph type="ftr" sz="quarter" idx="11"/>
          </p:nvPr>
        </p:nvSpPr>
        <p:spPr/>
        <p:txBody>
          <a:bodyPr/>
          <a:lstStyle/>
          <a:p>
            <a:endParaRPr lang="en-GB"/>
          </a:p>
        </p:txBody>
      </p:sp>
      <p:cxnSp>
        <p:nvCxnSpPr>
          <p:cNvPr id="12" name="Straight Connector 11"/>
          <p:cNvCxnSpPr/>
          <p:nvPr userDrawn="1"/>
        </p:nvCxnSpPr>
        <p:spPr>
          <a:xfrm flipH="1">
            <a:off x="755125" y="1516062"/>
            <a:ext cx="839575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BE51F-4BBC-4E39-B99A-77F19259E865}" type="datetimeFigureOut">
              <a:rPr lang="en-GB" smtClean="0"/>
              <a:pPr/>
              <a:t>21/10/2021</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p:nvPr userDrawn="1"/>
        </p:nvGrpSpPr>
        <p:grpSpPr>
          <a:xfrm>
            <a:off x="-7566" y="1916832"/>
            <a:ext cx="9913566" cy="3168353"/>
            <a:chOff x="-6984" y="1340768"/>
            <a:chExt cx="9150984" cy="3744417"/>
          </a:xfrm>
        </p:grpSpPr>
        <p:sp>
          <p:nvSpPr>
            <p:cNvPr id="16" name="Rectangle 15"/>
            <p:cNvSpPr/>
            <p:nvPr userDrawn="1"/>
          </p:nvSpPr>
          <p:spPr>
            <a:xfrm>
              <a:off x="-1" y="1340768"/>
              <a:ext cx="9144001" cy="3744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dirty="0"/>
            </a:p>
          </p:txBody>
        </p:sp>
        <p:sp>
          <p:nvSpPr>
            <p:cNvPr id="18" name="Rectangle 17"/>
            <p:cNvSpPr/>
            <p:nvPr userDrawn="1"/>
          </p:nvSpPr>
          <p:spPr>
            <a:xfrm>
              <a:off x="-6984" y="1340769"/>
              <a:ext cx="464024" cy="374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726446" y="3049733"/>
            <a:ext cx="5474693"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7"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fld id="{2D856F43-A609-4997-A4F4-B2A60C3FF642}" type="slidenum">
              <a:rPr lang="en-GB" smtClean="0"/>
              <a:pPr algn="r"/>
              <a:t>‹#›</a:t>
            </a:fld>
            <a:endParaRPr lang="en-GB" dirty="0"/>
          </a:p>
        </p:txBody>
      </p:sp>
      <p:pic>
        <p:nvPicPr>
          <p:cNvPr id="27" name="Picture 26" descr="CforHE_logo.png"/>
          <p:cNvPicPr>
            <a:picLocks noChangeAspect="1"/>
          </p:cNvPicPr>
          <p:nvPr userDrawn="1"/>
        </p:nvPicPr>
        <p:blipFill>
          <a:blip r:embed="rId2" cstate="print"/>
          <a:stretch>
            <a:fillRect/>
          </a:stretch>
        </p:blipFill>
        <p:spPr>
          <a:xfrm>
            <a:off x="381445" y="5381494"/>
            <a:ext cx="2028000" cy="398595"/>
          </a:xfrm>
          <a:prstGeom prst="rect">
            <a:avLst/>
          </a:prstGeom>
        </p:spPr>
      </p:pic>
      <p:pic>
        <p:nvPicPr>
          <p:cNvPr id="28" name="Picture 4" descr="IOE Logo"/>
          <p:cNvPicPr>
            <a:picLocks noChangeAspect="1" noChangeArrowheads="1"/>
          </p:cNvPicPr>
          <p:nvPr userDrawn="1"/>
        </p:nvPicPr>
        <p:blipFill>
          <a:blip r:embed="rId3" cstate="print"/>
          <a:srcRect/>
          <a:stretch>
            <a:fillRect/>
          </a:stretch>
        </p:blipFill>
        <p:spPr bwMode="auto">
          <a:xfrm>
            <a:off x="7956505" y="872425"/>
            <a:ext cx="1520998" cy="540000"/>
          </a:xfrm>
          <a:prstGeom prst="rect">
            <a:avLst/>
          </a:prstGeom>
          <a:noFill/>
        </p:spPr>
      </p:pic>
      <p:sp>
        <p:nvSpPr>
          <p:cNvPr id="12" name="Rectangle 11"/>
          <p:cNvSpPr/>
          <p:nvPr userDrawn="1"/>
        </p:nvSpPr>
        <p:spPr>
          <a:xfrm>
            <a:off x="282799" y="5828142"/>
            <a:ext cx="54502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1" dirty="0">
                <a:solidFill>
                  <a:schemeClr val="tx2"/>
                </a:solidFill>
                <a:latin typeface="Arial Narrow" pitchFamily="34" charset="0"/>
              </a:rPr>
              <a:t>Institute</a:t>
            </a:r>
            <a:r>
              <a:rPr lang="en-GB" sz="1200" b="1" baseline="0" dirty="0">
                <a:solidFill>
                  <a:schemeClr val="tx2"/>
                </a:solidFill>
                <a:latin typeface="Arial Narrow" pitchFamily="34" charset="0"/>
              </a:rPr>
              <a:t> of Education</a:t>
            </a:r>
            <a:r>
              <a:rPr lang="en-GB" sz="1200" b="0" baseline="0" dirty="0">
                <a:solidFill>
                  <a:schemeClr val="tx2"/>
                </a:solidFill>
                <a:latin typeface="Arial Narrow" pitchFamily="34" charset="0"/>
              </a:rPr>
              <a:t>, University of London, 20 Bedford Way, London, WC1H 0AL,  </a:t>
            </a:r>
            <a:endParaRPr lang="en-GB" sz="1200" b="0" dirty="0">
              <a:solidFill>
                <a:schemeClr val="tx2"/>
              </a:solidFill>
              <a:latin typeface="Arial Narrow" pitchFamily="34" charset="0"/>
            </a:endParaRPr>
          </a:p>
        </p:txBody>
      </p:sp>
      <p:sp>
        <p:nvSpPr>
          <p:cNvPr id="14" name="Rectangle 13"/>
          <p:cNvSpPr/>
          <p:nvPr userDrawn="1"/>
        </p:nvSpPr>
        <p:spPr>
          <a:xfrm>
            <a:off x="282799" y="6041540"/>
            <a:ext cx="740050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b="0" baseline="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b="0" baseline="0" dirty="0">
                <a:solidFill>
                  <a:schemeClr val="tx2"/>
                </a:solidFill>
                <a:latin typeface="Arial Narrow" pitchFamily="34" charset="0"/>
              </a:rPr>
              <a:t> +44(0)20 7612 6126    </a:t>
            </a:r>
            <a:r>
              <a:rPr lang="en-GB" sz="1200" b="1" baseline="0" dirty="0">
                <a:solidFill>
                  <a:schemeClr val="tx2"/>
                </a:solidFill>
                <a:latin typeface="Arial Narrow" pitchFamily="34" charset="0"/>
              </a:rPr>
              <a:t>email: </a:t>
            </a:r>
            <a:r>
              <a:rPr lang="en-GB" sz="1200" b="0" baseline="0" dirty="0">
                <a:solidFill>
                  <a:schemeClr val="tx2"/>
                </a:solidFill>
                <a:latin typeface="Arial Narrow" pitchFamily="34" charset="0"/>
              </a:rPr>
              <a:t>holocaust@ioe.ac.uk    </a:t>
            </a:r>
            <a:r>
              <a:rPr lang="en-GB" sz="1200" b="1" baseline="0" dirty="0">
                <a:solidFill>
                  <a:schemeClr val="tx2"/>
                </a:solidFill>
                <a:latin typeface="Arial Narrow" pitchFamily="34" charset="0"/>
              </a:rPr>
              <a:t>web:  </a:t>
            </a:r>
            <a:r>
              <a:rPr lang="en-GB" sz="1200" b="0" baseline="0" dirty="0">
                <a:solidFill>
                  <a:schemeClr val="tx2"/>
                </a:solidFill>
                <a:latin typeface="Arial Narrow" pitchFamily="34" charset="0"/>
              </a:rPr>
              <a:t>www.ioe.ac.uk/holocaust</a:t>
            </a:r>
            <a:endParaRPr lang="en-GB" sz="1200" b="0" dirty="0">
              <a:solidFill>
                <a:schemeClr val="tx2"/>
              </a:solidFill>
              <a:latin typeface="Arial Narrow" pitchFamily="34" charset="0"/>
            </a:endParaRPr>
          </a:p>
        </p:txBody>
      </p:sp>
      <p:sp>
        <p:nvSpPr>
          <p:cNvPr id="15" name="Rectangle 14"/>
          <p:cNvSpPr/>
          <p:nvPr userDrawn="1"/>
        </p:nvSpPr>
        <p:spPr>
          <a:xfrm>
            <a:off x="272480" y="6351420"/>
            <a:ext cx="7956884" cy="246221"/>
          </a:xfrm>
          <a:prstGeom prst="rect">
            <a:avLst/>
          </a:prstGeom>
        </p:spPr>
        <p:txBody>
          <a:bodyPr wrap="square">
            <a:spAutoFit/>
          </a:bodyPr>
          <a:lstStyle/>
          <a:p>
            <a:pPr>
              <a:defRPr/>
            </a:pPr>
            <a:r>
              <a:rPr lang="en-GB" sz="1000" dirty="0">
                <a:solidFill>
                  <a:schemeClr val="accent1"/>
                </a:solidFill>
                <a:latin typeface="+mj-lt"/>
                <a:cs typeface="+mn-cs"/>
              </a:rPr>
              <a:t>The IOE’s Centre for Holocaust Education is jointly funded by Pears Foundation and the Department for Education.</a:t>
            </a:r>
          </a:p>
        </p:txBody>
      </p:sp>
      <p:sp>
        <p:nvSpPr>
          <p:cNvPr id="13" name="Footer Placeholder 4"/>
          <p:cNvSpPr>
            <a:spLocks noGrp="1"/>
          </p:cNvSpPr>
          <p:nvPr>
            <p:ph type="ftr" sz="quarter" idx="11"/>
          </p:nvPr>
        </p:nvSpPr>
        <p:spPr>
          <a:xfrm>
            <a:off x="8913440" y="6356350"/>
            <a:ext cx="360040" cy="365126"/>
          </a:xfrm>
        </p:spPr>
        <p:txBody>
          <a:bodyPr/>
          <a:lstStyle>
            <a:lvl1pPr algn="ctr">
              <a:defRPr sz="1000" b="1">
                <a:solidFill>
                  <a:schemeClr val="accent5"/>
                </a:solidFill>
                <a:latin typeface="Arial Narrow" pitchFamily="34" charset="0"/>
              </a:defRPr>
            </a:lvl1pPr>
          </a:lstStyle>
          <a:p>
            <a:r>
              <a:rPr lang="en-GB" b="0" dirty="0"/>
              <a:t>C</a:t>
            </a:r>
          </a:p>
        </p:txBody>
      </p:sp>
      <p:pic>
        <p:nvPicPr>
          <p:cNvPr id="20" name="Picture 19">
            <a:extLst>
              <a:ext uri="{FF2B5EF4-FFF2-40B4-BE49-F238E27FC236}">
                <a16:creationId xmlns:a16="http://schemas.microsoft.com/office/drawing/2014/main" id="{84E57E64-DB5E-4940-9E01-62BECC47B7FD}"/>
              </a:ext>
            </a:extLst>
          </p:cNvPr>
          <p:cNvPicPr>
            <a:picLocks noChangeAspect="1"/>
          </p:cNvPicPr>
          <p:nvPr userDrawn="1"/>
        </p:nvPicPr>
        <p:blipFill rotWithShape="1">
          <a:blip r:embed="rId4"/>
          <a:srcRect l="31100" t="22862" r="16562" b="12524"/>
          <a:stretch/>
        </p:blipFill>
        <p:spPr>
          <a:xfrm>
            <a:off x="6660361" y="2600908"/>
            <a:ext cx="2592288"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559" y="274639"/>
            <a:ext cx="8436142" cy="1143000"/>
          </a:xfrm>
          <a:prstGeom prst="rect">
            <a:avLst/>
          </a:prstGeom>
        </p:spPr>
        <p:txBody>
          <a:bodyPr vert="horz" lIns="95781" tIns="47890" rIns="95781" bIns="4789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974559" y="1600201"/>
            <a:ext cx="8436142" cy="4525963"/>
          </a:xfrm>
          <a:prstGeom prst="rect">
            <a:avLst/>
          </a:prstGeom>
        </p:spPr>
        <p:txBody>
          <a:bodyPr vert="horz" lIns="95781" tIns="47890" rIns="95781" bIns="4789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95302" y="6356350"/>
            <a:ext cx="23114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fld id="{B37BE51F-4BBC-4E39-B99A-77F19259E865}" type="datetimeFigureOut">
              <a:rPr lang="en-GB" smtClean="0"/>
              <a:pPr/>
              <a:t>21/10/2021</a:t>
            </a:fld>
            <a:endParaRPr lang="en-GB" dirty="0"/>
          </a:p>
        </p:txBody>
      </p:sp>
      <p:sp>
        <p:nvSpPr>
          <p:cNvPr id="5" name="Footer Placeholder 4"/>
          <p:cNvSpPr>
            <a:spLocks noGrp="1"/>
          </p:cNvSpPr>
          <p:nvPr>
            <p:ph type="ftr" sz="quarter" idx="3"/>
          </p:nvPr>
        </p:nvSpPr>
        <p:spPr>
          <a:xfrm>
            <a:off x="3384551" y="6356350"/>
            <a:ext cx="3136900" cy="365126"/>
          </a:xfrm>
          <a:prstGeom prst="rect">
            <a:avLst/>
          </a:prstGeom>
        </p:spPr>
        <p:txBody>
          <a:bodyPr vert="horz" lIns="95781" tIns="47890" rIns="95781" bIns="47890" rtlCol="0" anchor="ctr"/>
          <a:lstStyle>
            <a:lvl1pPr algn="ctr">
              <a:defRPr sz="900">
                <a:solidFill>
                  <a:schemeClr val="tx1">
                    <a:tint val="75000"/>
                  </a:schemeClr>
                </a:solidFill>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50" r:id="rId2"/>
    <p:sldLayoutId id="2147483674" r:id="rId3"/>
    <p:sldLayoutId id="2147483654" r:id="rId4"/>
    <p:sldLayoutId id="2147483655" r:id="rId5"/>
    <p:sldLayoutId id="2147483672" r:id="rId6"/>
  </p:sldLayoutIdLst>
  <p:txStyles>
    <p:titleStyle>
      <a:lvl1pPr algn="l" defTabSz="957812" rtl="0" eaLnBrk="1" latinLnBrk="0" hangingPunct="1">
        <a:spcBef>
          <a:spcPct val="0"/>
        </a:spcBef>
        <a:buNone/>
        <a:defRPr lang="en-GB" sz="3800" b="1" kern="1200" dirty="0" smtClean="0">
          <a:solidFill>
            <a:schemeClr val="tx1"/>
          </a:solidFill>
          <a:latin typeface="Arial Narrow" pitchFamily="34" charset="0"/>
          <a:ea typeface="+mj-ea"/>
          <a:cs typeface="+mj-cs"/>
        </a:defRPr>
      </a:lvl1pPr>
    </p:titleStyle>
    <p:bodyStyle>
      <a:lvl1pPr marL="359179" indent="-359179" algn="l" defTabSz="957812" rtl="0" eaLnBrk="1" latinLnBrk="0" hangingPunct="1">
        <a:spcBef>
          <a:spcPts val="0"/>
        </a:spcBef>
        <a:spcAft>
          <a:spcPts val="628"/>
        </a:spcAft>
        <a:buClr>
          <a:schemeClr val="accent1"/>
        </a:buClr>
        <a:buFont typeface="Arial" pitchFamily="34" charset="0"/>
        <a:buNone/>
        <a:defRPr lang="en-US" sz="2100" kern="1200" dirty="0" smtClean="0">
          <a:solidFill>
            <a:schemeClr val="tx1"/>
          </a:solidFill>
          <a:latin typeface="+mn-lt"/>
          <a:ea typeface="+mn-ea"/>
          <a:cs typeface="+mn-cs"/>
        </a:defRPr>
      </a:lvl1pPr>
      <a:lvl2pPr marL="286014" indent="-286014" algn="l" defTabSz="957812" rtl="0" eaLnBrk="1" latinLnBrk="0" hangingPunct="1">
        <a:spcBef>
          <a:spcPts val="0"/>
        </a:spcBef>
        <a:spcAft>
          <a:spcPts val="628"/>
        </a:spcAft>
        <a:buClr>
          <a:schemeClr val="accent1"/>
        </a:buClr>
        <a:buFont typeface="Wingdings" pitchFamily="2" charset="2"/>
        <a:buChar char="§"/>
        <a:defRPr lang="en-US" sz="2100" kern="1200" dirty="0" smtClean="0">
          <a:solidFill>
            <a:schemeClr val="tx1"/>
          </a:solidFill>
          <a:latin typeface="+mn-lt"/>
          <a:ea typeface="+mn-ea"/>
          <a:cs typeface="+mn-cs"/>
        </a:defRPr>
      </a:lvl2pPr>
      <a:lvl3pPr marL="557061" indent="-271048" algn="l" defTabSz="957812" rtl="0" eaLnBrk="1" latinLnBrk="0" hangingPunct="1">
        <a:spcBef>
          <a:spcPts val="0"/>
        </a:spcBef>
        <a:spcAft>
          <a:spcPts val="628"/>
        </a:spcAft>
        <a:buClr>
          <a:schemeClr val="accent1"/>
        </a:buClr>
        <a:buFont typeface="Arial" pitchFamily="34" charset="0"/>
        <a:buChar char="–"/>
        <a:defRPr lang="en-US" sz="2100" kern="1200" dirty="0" smtClean="0">
          <a:solidFill>
            <a:schemeClr val="tx1"/>
          </a:solidFill>
          <a:latin typeface="+mn-lt"/>
          <a:ea typeface="+mn-ea"/>
          <a:cs typeface="+mn-cs"/>
        </a:defRPr>
      </a:lvl3pPr>
      <a:lvl4pPr marL="843075" indent="-286014" algn="l" defTabSz="957812" rtl="0" eaLnBrk="1" latinLnBrk="0" hangingPunct="1">
        <a:spcBef>
          <a:spcPts val="0"/>
        </a:spcBef>
        <a:spcAft>
          <a:spcPts val="628"/>
        </a:spcAft>
        <a:buClr>
          <a:schemeClr val="accent1"/>
        </a:buClr>
        <a:buFont typeface="Arial" pitchFamily="34" charset="0"/>
        <a:buChar char="•"/>
        <a:defRPr lang="en-US" sz="2100" kern="1200" dirty="0" smtClean="0">
          <a:solidFill>
            <a:schemeClr val="tx1"/>
          </a:solidFill>
          <a:latin typeface="+mn-lt"/>
          <a:ea typeface="+mn-ea"/>
          <a:cs typeface="+mn-cs"/>
        </a:defRPr>
      </a:lvl4pPr>
      <a:lvl5pPr marL="1129088" indent="-286014" algn="l" defTabSz="957812" rtl="0" eaLnBrk="1" latinLnBrk="0" hangingPunct="1">
        <a:spcBef>
          <a:spcPts val="0"/>
        </a:spcBef>
        <a:spcAft>
          <a:spcPts val="628"/>
        </a:spcAft>
        <a:buClr>
          <a:schemeClr val="accent1"/>
        </a:buClr>
        <a:buFont typeface="Arial" pitchFamily="34" charset="0"/>
        <a:buChar char="»"/>
        <a:defRPr lang="en-GB" sz="2100" kern="1200" dirty="0" smtClean="0">
          <a:solidFill>
            <a:schemeClr val="tx1"/>
          </a:solidFill>
          <a:latin typeface="+mn-lt"/>
          <a:ea typeface="+mn-ea"/>
          <a:cs typeface="+mn-cs"/>
        </a:defRPr>
      </a:lvl5pPr>
      <a:lvl6pPr marL="2633983"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889"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795"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01" indent="-239452" algn="l" defTabSz="9578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12" rtl="0" eaLnBrk="1" latinLnBrk="0" hangingPunct="1">
        <a:defRPr sz="1800" kern="1200">
          <a:solidFill>
            <a:schemeClr val="tx1"/>
          </a:solidFill>
          <a:latin typeface="+mn-lt"/>
          <a:ea typeface="+mn-ea"/>
          <a:cs typeface="+mn-cs"/>
        </a:defRPr>
      </a:lvl1pPr>
      <a:lvl2pPr marL="478906" algn="l" defTabSz="957812" rtl="0" eaLnBrk="1" latinLnBrk="0" hangingPunct="1">
        <a:defRPr sz="1800" kern="1200">
          <a:solidFill>
            <a:schemeClr val="tx1"/>
          </a:solidFill>
          <a:latin typeface="+mn-lt"/>
          <a:ea typeface="+mn-ea"/>
          <a:cs typeface="+mn-cs"/>
        </a:defRPr>
      </a:lvl2pPr>
      <a:lvl3pPr marL="957812" algn="l" defTabSz="957812" rtl="0" eaLnBrk="1" latinLnBrk="0" hangingPunct="1">
        <a:defRPr sz="1800" kern="1200">
          <a:solidFill>
            <a:schemeClr val="tx1"/>
          </a:solidFill>
          <a:latin typeface="+mn-lt"/>
          <a:ea typeface="+mn-ea"/>
          <a:cs typeface="+mn-cs"/>
        </a:defRPr>
      </a:lvl3pPr>
      <a:lvl4pPr marL="1436718" algn="l" defTabSz="957812" rtl="0" eaLnBrk="1" latinLnBrk="0" hangingPunct="1">
        <a:defRPr sz="1800" kern="1200">
          <a:solidFill>
            <a:schemeClr val="tx1"/>
          </a:solidFill>
          <a:latin typeface="+mn-lt"/>
          <a:ea typeface="+mn-ea"/>
          <a:cs typeface="+mn-cs"/>
        </a:defRPr>
      </a:lvl4pPr>
      <a:lvl5pPr marL="1915623" algn="l" defTabSz="957812" rtl="0" eaLnBrk="1" latinLnBrk="0" hangingPunct="1">
        <a:defRPr sz="1800" kern="1200">
          <a:solidFill>
            <a:schemeClr val="tx1"/>
          </a:solidFill>
          <a:latin typeface="+mn-lt"/>
          <a:ea typeface="+mn-ea"/>
          <a:cs typeface="+mn-cs"/>
        </a:defRPr>
      </a:lvl5pPr>
      <a:lvl6pPr marL="2394530" algn="l" defTabSz="957812" rtl="0" eaLnBrk="1" latinLnBrk="0" hangingPunct="1">
        <a:defRPr sz="1800" kern="1200">
          <a:solidFill>
            <a:schemeClr val="tx1"/>
          </a:solidFill>
          <a:latin typeface="+mn-lt"/>
          <a:ea typeface="+mn-ea"/>
          <a:cs typeface="+mn-cs"/>
        </a:defRPr>
      </a:lvl6pPr>
      <a:lvl7pPr marL="2873437" algn="l" defTabSz="957812" rtl="0" eaLnBrk="1" latinLnBrk="0" hangingPunct="1">
        <a:defRPr sz="1800" kern="1200">
          <a:solidFill>
            <a:schemeClr val="tx1"/>
          </a:solidFill>
          <a:latin typeface="+mn-lt"/>
          <a:ea typeface="+mn-ea"/>
          <a:cs typeface="+mn-cs"/>
        </a:defRPr>
      </a:lvl7pPr>
      <a:lvl8pPr marL="3352341" algn="l" defTabSz="957812" rtl="0" eaLnBrk="1" latinLnBrk="0" hangingPunct="1">
        <a:defRPr sz="1800" kern="1200">
          <a:solidFill>
            <a:schemeClr val="tx1"/>
          </a:solidFill>
          <a:latin typeface="+mn-lt"/>
          <a:ea typeface="+mn-ea"/>
          <a:cs typeface="+mn-cs"/>
        </a:defRPr>
      </a:lvl8pPr>
      <a:lvl9pPr marL="3831249" algn="l" defTabSz="9578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40832" y="980728"/>
            <a:ext cx="5695017" cy="1514599"/>
          </a:xfrm>
          <a:prstGeom prst="rect">
            <a:avLst/>
          </a:prstGeom>
        </p:spPr>
        <p:txBody>
          <a:bodyPr vert="horz" lIns="0" tIns="47890" rIns="0" bIns="47890" rtlCol="0" anchor="ctr">
            <a:noAutofit/>
          </a:bodyPr>
          <a:lstStyle/>
          <a:p>
            <a:pPr marL="0" marR="0" lvl="0" indent="0" algn="l" defTabSz="957812" rtl="0" eaLnBrk="1" fontAlgn="auto" latinLnBrk="0" hangingPunct="1">
              <a:lnSpc>
                <a:spcPct val="90000"/>
              </a:lnSpc>
              <a:spcBef>
                <a:spcPct val="0"/>
              </a:spcBef>
              <a:spcAft>
                <a:spcPts val="0"/>
              </a:spcAft>
              <a:buClrTx/>
              <a:buSzTx/>
              <a:buFontTx/>
              <a:buNone/>
              <a:tabLst/>
              <a:defRPr/>
            </a:pPr>
            <a:endParaRPr kumimoji="0" lang="en-GB" sz="3800" b="1" i="0" u="none" strike="noStrike" kern="1200" cap="none" spc="0" normalizeH="0" baseline="0" noProof="0" dirty="0">
              <a:ln>
                <a:noFill/>
              </a:ln>
              <a:solidFill>
                <a:schemeClr val="tx1"/>
              </a:solidFill>
              <a:effectLst/>
              <a:uLnTx/>
              <a:uFillTx/>
              <a:latin typeface="Arial Narrow" pitchFamily="34" charset="0"/>
              <a:ea typeface="+mj-ea"/>
              <a:cs typeface="+mj-cs"/>
            </a:endParaRPr>
          </a:p>
        </p:txBody>
      </p:sp>
      <p:sp>
        <p:nvSpPr>
          <p:cNvPr id="8" name="Title 1"/>
          <p:cNvSpPr txBox="1">
            <a:spLocks/>
          </p:cNvSpPr>
          <p:nvPr/>
        </p:nvSpPr>
        <p:spPr>
          <a:xfrm>
            <a:off x="4304928" y="2848075"/>
            <a:ext cx="5695016" cy="1514599"/>
          </a:xfrm>
          <a:prstGeom prst="rect">
            <a:avLst/>
          </a:prstGeom>
        </p:spPr>
        <p:txBody>
          <a:bodyPr vert="horz" lIns="0" tIns="47890" rIns="0" bIns="47890" rtlCol="0" anchor="ctr">
            <a:noAutofit/>
          </a:bodyPr>
          <a:lstStyle/>
          <a:p>
            <a:pPr lvl="0">
              <a:lnSpc>
                <a:spcPct val="90000"/>
              </a:lnSpc>
              <a:spcBef>
                <a:spcPct val="0"/>
              </a:spcBef>
              <a:defRPr/>
            </a:pPr>
            <a:r>
              <a:rPr lang="en-GB" sz="3600" b="1" dirty="0">
                <a:latin typeface="Arial Narrow" pitchFamily="34" charset="0"/>
              </a:rPr>
              <a:t>Experience </a:t>
            </a:r>
          </a:p>
          <a:p>
            <a:pPr lvl="0">
              <a:lnSpc>
                <a:spcPct val="90000"/>
              </a:lnSpc>
              <a:spcBef>
                <a:spcPct val="0"/>
              </a:spcBef>
              <a:defRPr/>
            </a:pPr>
            <a:r>
              <a:rPr lang="en-GB" sz="3600" b="1" dirty="0">
                <a:latin typeface="Arial Narrow" pitchFamily="34" charset="0"/>
              </a:rPr>
              <a:t>of non-Jewish victim groups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400" y="1749066"/>
            <a:ext cx="8395200" cy="463268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23910" y="2204864"/>
            <a:ext cx="7673506" cy="2015945"/>
            <a:chOff x="1692410" y="2532745"/>
            <a:chExt cx="7083238" cy="2015944"/>
          </a:xfrm>
        </p:grpSpPr>
        <p:sp>
          <p:nvSpPr>
            <p:cNvPr id="5" name="Title 3"/>
            <p:cNvSpPr txBox="1">
              <a:spLocks/>
            </p:cNvSpPr>
            <p:nvPr/>
          </p:nvSpPr>
          <p:spPr>
            <a:xfrm>
              <a:off x="1692410" y="2828187"/>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chemeClr val="accent4"/>
                  </a:solidFill>
                  <a:latin typeface="Arial Narrow" pitchFamily="34" charset="0"/>
                  <a:ea typeface="+mj-ea"/>
                  <a:cs typeface="+mj-cs"/>
                </a:rPr>
                <a:t>1934</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4000" b="1" dirty="0">
                  <a:latin typeface="Arial Narrow" pitchFamily="34" charset="0"/>
                  <a:ea typeface="+mj-ea"/>
                  <a:cs typeface="+mj-cs"/>
                </a:rPr>
                <a:t> </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591071" y="2687193"/>
              <a:ext cx="1" cy="1465957"/>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56946" y="2532745"/>
              <a:ext cx="4918702"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Homosexuality was a crime in Germany long before the Nazis came to power, but during the 1920s this law was not widely used.</a:t>
              </a:r>
            </a:p>
          </p:txBody>
        </p:sp>
      </p:grpSp>
      <p:sp>
        <p:nvSpPr>
          <p:cNvPr id="14" name="Title 13"/>
          <p:cNvSpPr>
            <a:spLocks noGrp="1"/>
          </p:cNvSpPr>
          <p:nvPr>
            <p:ph type="title"/>
          </p:nvPr>
        </p:nvSpPr>
        <p:spPr>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bg1"/>
                </a:solidFill>
              </a:rPr>
              <a:t>The Gestapo order local police to draw up ‘pink lists’ of gay men</a:t>
            </a:r>
          </a:p>
        </p:txBody>
      </p:sp>
      <p:sp>
        <p:nvSpPr>
          <p:cNvPr id="8" name="Title 3"/>
          <p:cNvSpPr txBox="1">
            <a:spLocks/>
          </p:cNvSpPr>
          <p:nvPr/>
        </p:nvSpPr>
        <p:spPr>
          <a:xfrm>
            <a:off x="1064568" y="4012753"/>
            <a:ext cx="7632848"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When the Nazis gain power, gay clubs and bars are raided and closed down. ‘Pink lists’ naming gay men are used to hunt people down and tens of thousands are brought to trial.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64750" y="2212553"/>
            <a:ext cx="7848690" cy="1792511"/>
            <a:chOff x="1730138" y="2460737"/>
            <a:chExt cx="7244945" cy="1792510"/>
          </a:xfrm>
        </p:grpSpPr>
        <p:sp>
          <p:nvSpPr>
            <p:cNvPr id="5" name="Title 3"/>
            <p:cNvSpPr txBox="1">
              <a:spLocks/>
            </p:cNvSpPr>
            <p:nvPr/>
          </p:nvSpPr>
          <p:spPr>
            <a:xfrm>
              <a:off x="1730138" y="2460737"/>
              <a:ext cx="2126807" cy="1720502"/>
            </a:xfrm>
            <a:prstGeom prst="rect">
              <a:avLst/>
            </a:prstGeom>
          </p:spPr>
          <p:txBody>
            <a:bodyPr vert="horz" lIns="91440" tIns="45720" rIns="91440" bIns="45720" rtlCol="0" anchor="ctr">
              <a:noAutofit/>
            </a:bodyPr>
            <a:lstStyle/>
            <a:p>
              <a:pPr lvl="0">
                <a:spcBef>
                  <a:spcPct val="0"/>
                </a:spcBef>
              </a:pPr>
              <a:r>
                <a:rPr lang="en-GB" sz="7200" b="1" dirty="0">
                  <a:solidFill>
                    <a:schemeClr val="accent4"/>
                  </a:solidFill>
                  <a:latin typeface="Arial Narrow" pitchFamily="34" charset="0"/>
                  <a:ea typeface="+mj-ea"/>
                  <a:cs typeface="+mj-cs"/>
                </a:rPr>
                <a:t>1935</a:t>
              </a:r>
              <a:r>
                <a:rPr lang="en-GB" sz="4800" b="1" dirty="0">
                  <a:solidFill>
                    <a:schemeClr val="accent4"/>
                  </a:solidFill>
                  <a:latin typeface="Arial Narrow" pitchFamily="34" charset="0"/>
                  <a:ea typeface="+mj-ea"/>
                  <a:cs typeface="+mj-cs"/>
                </a:rPr>
                <a:t> </a:t>
              </a:r>
              <a:br>
                <a:rPr lang="en-GB" sz="4000" b="1" dirty="0">
                  <a:solidFill>
                    <a:schemeClr val="accent4"/>
                  </a:solidFill>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 28 June</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736729"/>
              <a:ext cx="1" cy="1367999"/>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5051868"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It becomes illegal not only to have gay sex but to act in any way that is considered to be homosexual.</a:t>
              </a:r>
            </a:p>
          </p:txBody>
        </p:sp>
      </p:grpSp>
      <p:sp>
        <p:nvSpPr>
          <p:cNvPr id="14" name="Title 13"/>
          <p:cNvSpPr>
            <a:spLocks noGrp="1"/>
          </p:cNvSpPr>
          <p:nvPr>
            <p:ph type="title"/>
          </p:nvPr>
        </p:nvSpPr>
        <p:spPr>
          <a:solidFill>
            <a:schemeClr val="accent4"/>
          </a:solidFill>
        </p:spPr>
        <p:txBody>
          <a:bodyPr/>
          <a:lstStyle/>
          <a:p>
            <a:r>
              <a:rPr lang="en-GB" sz="3700" dirty="0">
                <a:solidFill>
                  <a:schemeClr val="bg1"/>
                </a:solidFill>
              </a:rPr>
              <a:t>Law against homosexuality widened </a:t>
            </a:r>
          </a:p>
        </p:txBody>
      </p:sp>
      <p:sp>
        <p:nvSpPr>
          <p:cNvPr id="8" name="Title 3"/>
          <p:cNvSpPr txBox="1">
            <a:spLocks/>
          </p:cNvSpPr>
          <p:nvPr/>
        </p:nvSpPr>
        <p:spPr>
          <a:xfrm>
            <a:off x="1089563" y="4084761"/>
            <a:ext cx="7823844" cy="1720503"/>
          </a:xfrm>
          <a:prstGeom prst="rect">
            <a:avLst/>
          </a:prstGeom>
        </p:spPr>
        <p:txBody>
          <a:bodyPr vert="horz" lIns="91440" tIns="45720" rIns="91440" bIns="45720" rtlCol="0" anchor="ctr">
            <a:noAutofit/>
          </a:bodyPr>
          <a:lstStyle/>
          <a:p>
            <a:pPr>
              <a:spcBef>
                <a:spcPct val="0"/>
              </a:spcBef>
              <a:spcAft>
                <a:spcPts val="1800"/>
              </a:spcAft>
            </a:pPr>
            <a:r>
              <a:rPr lang="en-GB" sz="2200" dirty="0">
                <a:latin typeface="Arial Narrow" pitchFamily="34" charset="0"/>
                <a:ea typeface="+mj-ea"/>
                <a:cs typeface="+mj-cs"/>
              </a:rPr>
              <a:t>Later, it is against the law even to have homosexual desires or intentions. This means that men can be imprisoned if they haven’t had a homosexual relationship at all, but are just thought to be gay.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64750" y="1924521"/>
            <a:ext cx="7848690" cy="1792511"/>
            <a:chOff x="1730138" y="2460737"/>
            <a:chExt cx="7244945" cy="1792510"/>
          </a:xfrm>
        </p:grpSpPr>
        <p:sp>
          <p:nvSpPr>
            <p:cNvPr id="5" name="Title 3"/>
            <p:cNvSpPr txBox="1">
              <a:spLocks/>
            </p:cNvSpPr>
            <p:nvPr/>
          </p:nvSpPr>
          <p:spPr>
            <a:xfrm>
              <a:off x="1730138" y="2460737"/>
              <a:ext cx="2126807" cy="1720502"/>
            </a:xfrm>
            <a:prstGeom prst="rect">
              <a:avLst/>
            </a:prstGeom>
          </p:spPr>
          <p:txBody>
            <a:bodyPr vert="horz" lIns="91440" tIns="45720" rIns="91440" bIns="45720" rtlCol="0" anchor="ctr">
              <a:noAutofit/>
            </a:bodyPr>
            <a:lstStyle/>
            <a:p>
              <a:pPr lvl="0">
                <a:spcBef>
                  <a:spcPct val="0"/>
                </a:spcBef>
              </a:pPr>
              <a:r>
                <a:rPr lang="en-GB" sz="7200" b="1" dirty="0">
                  <a:solidFill>
                    <a:schemeClr val="accent4"/>
                  </a:solidFill>
                  <a:latin typeface="Arial Narrow" pitchFamily="34" charset="0"/>
                  <a:ea typeface="+mj-ea"/>
                  <a:cs typeface="+mj-cs"/>
                </a:rPr>
                <a:t>1936</a:t>
              </a:r>
              <a:r>
                <a:rPr lang="en-GB" sz="4800" b="1" dirty="0">
                  <a:solidFill>
                    <a:schemeClr val="accent4"/>
                  </a:solidFill>
                  <a:latin typeface="Arial Narrow" pitchFamily="34" charset="0"/>
                  <a:ea typeface="+mj-ea"/>
                  <a:cs typeface="+mj-cs"/>
                </a:rPr>
                <a:t> </a:t>
              </a:r>
              <a:br>
                <a:rPr lang="en-GB" sz="4000" b="1" dirty="0">
                  <a:solidFill>
                    <a:schemeClr val="accent4"/>
                  </a:solidFill>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 26 October </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736729"/>
              <a:ext cx="1" cy="1367999"/>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5051868"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The Nazis want German people to have more babies, to make the German ‘race’ stronger. </a:t>
              </a:r>
            </a:p>
          </p:txBody>
        </p:sp>
      </p:grpSp>
      <p:sp>
        <p:nvSpPr>
          <p:cNvPr id="14" name="Title 13"/>
          <p:cNvSpPr>
            <a:spLocks noGrp="1"/>
          </p:cNvSpPr>
          <p:nvPr>
            <p:ph type="title"/>
          </p:nvPr>
        </p:nvSpPr>
        <p:spPr>
          <a:solidFill>
            <a:schemeClr val="accent4"/>
          </a:solidFill>
        </p:spPr>
        <p:txBody>
          <a:bodyPr/>
          <a:lstStyle/>
          <a:p>
            <a:r>
              <a:rPr lang="en-GB" sz="3700" dirty="0">
                <a:solidFill>
                  <a:schemeClr val="bg1"/>
                </a:solidFill>
              </a:rPr>
              <a:t>Office for Combating Abortion and Homosexuality</a:t>
            </a:r>
          </a:p>
        </p:txBody>
      </p:sp>
      <p:sp>
        <p:nvSpPr>
          <p:cNvPr id="8" name="Title 3"/>
          <p:cNvSpPr txBox="1">
            <a:spLocks/>
          </p:cNvSpPr>
          <p:nvPr/>
        </p:nvSpPr>
        <p:spPr>
          <a:xfrm>
            <a:off x="1089563" y="4084761"/>
            <a:ext cx="7823844" cy="1720503"/>
          </a:xfrm>
          <a:prstGeom prst="rect">
            <a:avLst/>
          </a:prstGeom>
        </p:spPr>
        <p:txBody>
          <a:bodyPr vert="horz" lIns="91440" tIns="45720" rIns="91440" bIns="45720" rtlCol="0" anchor="ctr">
            <a:noAutofit/>
          </a:bodyPr>
          <a:lstStyle/>
          <a:p>
            <a:pPr>
              <a:spcBef>
                <a:spcPct val="0"/>
              </a:spcBef>
              <a:spcAft>
                <a:spcPts val="1800"/>
              </a:spcAft>
            </a:pPr>
            <a:r>
              <a:rPr lang="en-GB" sz="2200" dirty="0">
                <a:latin typeface="Arial Narrow" pitchFamily="34" charset="0"/>
                <a:ea typeface="+mj-ea"/>
                <a:cs typeface="+mj-cs"/>
              </a:rPr>
              <a:t>Gay men who don’t father babies and women who have abortions are said to be weakening the German race so Himmler sets up a new office of the Gestapo to fight this.</a:t>
            </a:r>
          </a:p>
          <a:p>
            <a:pPr>
              <a:spcBef>
                <a:spcPct val="0"/>
              </a:spcBef>
              <a:spcAft>
                <a:spcPts val="1800"/>
              </a:spcAft>
            </a:pPr>
            <a:r>
              <a:rPr lang="en-GB" sz="2200" dirty="0">
                <a:latin typeface="Arial Narrow" pitchFamily="34" charset="0"/>
                <a:ea typeface="+mj-ea"/>
                <a:cs typeface="+mj-cs"/>
              </a:rPr>
              <a:t>The Nazis are worried that gay men will seduce other Germans into homosexual acts. They can be imprisoned without trial and kept prisoner for as long as the Nazis want, or until they are ‘cured’.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136791" y="1924521"/>
            <a:ext cx="7572532" cy="1792511"/>
            <a:chOff x="1597201" y="2460737"/>
            <a:chExt cx="6990030" cy="1792510"/>
          </a:xfrm>
        </p:grpSpPr>
        <p:sp>
          <p:nvSpPr>
            <p:cNvPr id="5" name="Title 3"/>
            <p:cNvSpPr txBox="1">
              <a:spLocks/>
            </p:cNvSpPr>
            <p:nvPr/>
          </p:nvSpPr>
          <p:spPr>
            <a:xfrm>
              <a:off x="1597201" y="2460737"/>
              <a:ext cx="2126807" cy="1720502"/>
            </a:xfrm>
            <a:prstGeom prst="rect">
              <a:avLst/>
            </a:prstGeom>
          </p:spPr>
          <p:txBody>
            <a:bodyPr vert="horz" lIns="91440" tIns="45720" rIns="91440" bIns="45720" rtlCol="0" anchor="ctr">
              <a:noAutofit/>
            </a:bodyPr>
            <a:lstStyle/>
            <a:p>
              <a:pPr lvl="0">
                <a:spcBef>
                  <a:spcPct val="0"/>
                </a:spcBef>
              </a:pPr>
              <a:r>
                <a:rPr lang="en-GB" sz="7200" b="1" dirty="0">
                  <a:solidFill>
                    <a:schemeClr val="accent4"/>
                  </a:solidFill>
                  <a:latin typeface="Arial Narrow" pitchFamily="34" charset="0"/>
                  <a:ea typeface="+mj-ea"/>
                  <a:cs typeface="+mj-cs"/>
                </a:rPr>
                <a:t>1937</a:t>
              </a:r>
              <a:r>
                <a:rPr lang="en-GB" sz="4800" b="1" dirty="0">
                  <a:solidFill>
                    <a:schemeClr val="accent4">
                      <a:lumMod val="60000"/>
                      <a:lumOff val="40000"/>
                    </a:schemeClr>
                  </a:solidFill>
                  <a:latin typeface="Arial Narrow" pitchFamily="34" charset="0"/>
                  <a:ea typeface="+mj-ea"/>
                  <a:cs typeface="+mj-cs"/>
                </a:rPr>
                <a:t> </a:t>
              </a:r>
              <a:br>
                <a:rPr lang="en-GB" sz="4000" b="1" dirty="0">
                  <a:solidFill>
                    <a:schemeClr val="accent4">
                      <a:lumMod val="60000"/>
                      <a:lumOff val="40000"/>
                    </a:schemeClr>
                  </a:solidFill>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rPr>
                <a:t>to 1939</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87630" y="2820913"/>
              <a:ext cx="1" cy="1223999"/>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4664016"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Police use tip offs and raids to arrest thousands of men suspected of being gay.</a:t>
              </a:r>
            </a:p>
          </p:txBody>
        </p:sp>
      </p:grpSp>
      <p:sp>
        <p:nvSpPr>
          <p:cNvPr id="14" name="Title 13"/>
          <p:cNvSpPr>
            <a:spLocks noGrp="1"/>
          </p:cNvSpPr>
          <p:nvPr>
            <p:ph type="title"/>
          </p:nvPr>
        </p:nvSpPr>
        <p:spPr>
          <a:solidFill>
            <a:schemeClr val="accent4"/>
          </a:solidFill>
        </p:spPr>
        <p:txBody>
          <a:bodyPr/>
          <a:lstStyle/>
          <a:p>
            <a:r>
              <a:rPr lang="en-GB" dirty="0">
                <a:solidFill>
                  <a:schemeClr val="bg1"/>
                </a:solidFill>
              </a:rPr>
              <a:t>Persecution of gay men gets worse </a:t>
            </a:r>
          </a:p>
        </p:txBody>
      </p:sp>
      <p:sp>
        <p:nvSpPr>
          <p:cNvPr id="8" name="Title 3"/>
          <p:cNvSpPr txBox="1">
            <a:spLocks/>
          </p:cNvSpPr>
          <p:nvPr/>
        </p:nvSpPr>
        <p:spPr>
          <a:xfrm>
            <a:off x="1245521" y="4084761"/>
            <a:ext cx="7679827" cy="1720503"/>
          </a:xfrm>
          <a:prstGeom prst="rect">
            <a:avLst/>
          </a:prstGeom>
        </p:spPr>
        <p:txBody>
          <a:bodyPr vert="horz" lIns="91440" tIns="45720" rIns="91440" bIns="45720" rtlCol="0" anchor="ctr">
            <a:noAutofit/>
          </a:bodyPr>
          <a:lstStyle/>
          <a:p>
            <a:pPr>
              <a:spcBef>
                <a:spcPct val="0"/>
              </a:spcBef>
              <a:spcAft>
                <a:spcPts val="1800"/>
              </a:spcAft>
            </a:pPr>
            <a:r>
              <a:rPr lang="en-GB" sz="2200" dirty="0">
                <a:latin typeface="Arial Narrow" pitchFamily="34" charset="0"/>
                <a:ea typeface="+mj-ea"/>
                <a:cs typeface="+mj-cs"/>
              </a:rPr>
              <a:t>The Nazis think that homosexuality is a ‘disease’. The Nazis say that, because they are not producing more ‘Aryan’ children, German gay men are not doing their ‘racial duty’ so need to be ‘cured’. </a:t>
            </a:r>
          </a:p>
          <a:p>
            <a:pPr>
              <a:spcBef>
                <a:spcPct val="0"/>
              </a:spcBef>
              <a:spcAft>
                <a:spcPts val="1800"/>
              </a:spcAft>
            </a:pPr>
            <a:r>
              <a:rPr lang="en-GB" sz="2200" dirty="0">
                <a:latin typeface="Arial Narrow" pitchFamily="34" charset="0"/>
                <a:ea typeface="+mj-ea"/>
                <a:cs typeface="+mj-cs"/>
              </a:rPr>
              <a:t>The terror and cruelty of the camps is intended to stop men from having gay relationships. It is thought that they will then have relationships with women.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98699" y="1999000"/>
            <a:ext cx="7670725" cy="1728192"/>
            <a:chOff x="1214650" y="2414421"/>
            <a:chExt cx="7080668" cy="1728191"/>
          </a:xfrm>
        </p:grpSpPr>
        <p:sp>
          <p:nvSpPr>
            <p:cNvPr id="5" name="Title 3"/>
            <p:cNvSpPr txBox="1">
              <a:spLocks/>
            </p:cNvSpPr>
            <p:nvPr/>
          </p:nvSpPr>
          <p:spPr>
            <a:xfrm>
              <a:off x="1214650" y="2414421"/>
              <a:ext cx="2095500" cy="1720502"/>
            </a:xfrm>
            <a:prstGeom prst="rect">
              <a:avLst/>
            </a:prstGeom>
          </p:spPr>
          <p:txBody>
            <a:bodyPr vert="horz" lIns="91440" tIns="45720" rIns="91440" bIns="45720" rtlCol="0" anchor="ctr">
              <a:noAutofit/>
            </a:bodyPr>
            <a:lstStyle/>
            <a:p>
              <a:pPr lvl="0">
                <a:lnSpc>
                  <a:spcPct val="80000"/>
                </a:lnSpc>
                <a:spcBef>
                  <a:spcPct val="0"/>
                </a:spcBef>
              </a:pPr>
              <a:r>
                <a:rPr lang="en-GB" sz="8000" b="1" dirty="0">
                  <a:solidFill>
                    <a:schemeClr val="accent4"/>
                  </a:solidFill>
                  <a:latin typeface="Arial Narrow" pitchFamily="34" charset="0"/>
                  <a:ea typeface="+mj-ea"/>
                  <a:cs typeface="+mj-cs"/>
                </a:rPr>
                <a:t>1940</a:t>
              </a:r>
              <a:r>
                <a:rPr lang="en-GB" sz="8800" b="1" dirty="0">
                  <a:solidFill>
                    <a:schemeClr val="accent4"/>
                  </a:solidFill>
                  <a:latin typeface="Arial Narrow" pitchFamily="34" charset="0"/>
                  <a:ea typeface="+mj-ea"/>
                  <a:cs typeface="+mj-cs"/>
                </a:rPr>
                <a:t> </a:t>
              </a:r>
            </a:p>
            <a:p>
              <a:pPr lvl="0">
                <a:lnSpc>
                  <a:spcPct val="80000"/>
                </a:lnSpc>
                <a:spcBef>
                  <a:spcPct val="0"/>
                </a:spcBef>
              </a:pPr>
              <a:r>
                <a:rPr lang="en-GB" sz="2800" b="1" dirty="0">
                  <a:solidFill>
                    <a:srgbClr val="262321">
                      <a:lumMod val="75000"/>
                      <a:lumOff val="25000"/>
                    </a:srgbClr>
                  </a:solidFill>
                  <a:latin typeface="Arial Narrow" pitchFamily="34" charset="0"/>
                </a:rPr>
                <a:t> Summer</a:t>
              </a:r>
              <a:endParaRPr lang="en-GB" sz="28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47517" y="2624577"/>
              <a:ext cx="0" cy="1403999"/>
            </a:xfrm>
            <a:prstGeom prst="line">
              <a:avLst/>
            </a:prstGeom>
            <a:ln w="190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642726" y="2422110"/>
              <a:ext cx="4652592"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Himmler orders that, after they have finished their time in prison, gay men who have ‘seduced more than one partner’ must not be freed but instead be sent to a concentration camp. </a:t>
              </a:r>
            </a:p>
          </p:txBody>
        </p:sp>
      </p:grpSp>
      <p:sp>
        <p:nvSpPr>
          <p:cNvPr id="14" name="Title 13"/>
          <p:cNvSpPr>
            <a:spLocks noGrp="1"/>
          </p:cNvSpPr>
          <p:nvPr>
            <p:ph type="title"/>
          </p:nvPr>
        </p:nvSpPr>
        <p:spPr>
          <a:solidFill>
            <a:schemeClr val="accent4"/>
          </a:solidFill>
        </p:spPr>
        <p:txBody>
          <a:bodyPr/>
          <a:lstStyle/>
          <a:p>
            <a:r>
              <a:rPr lang="en-GB" sz="4000" dirty="0">
                <a:solidFill>
                  <a:schemeClr val="bg1"/>
                </a:solidFill>
              </a:rPr>
              <a:t>Castration of gay men</a:t>
            </a:r>
          </a:p>
        </p:txBody>
      </p:sp>
      <p:sp>
        <p:nvSpPr>
          <p:cNvPr id="8" name="Rectangle 7"/>
          <p:cNvSpPr/>
          <p:nvPr/>
        </p:nvSpPr>
        <p:spPr>
          <a:xfrm>
            <a:off x="1064568" y="4015224"/>
            <a:ext cx="7848872" cy="1862048"/>
          </a:xfrm>
          <a:prstGeom prst="rect">
            <a:avLst/>
          </a:prstGeom>
        </p:spPr>
        <p:txBody>
          <a:bodyPr wrap="square">
            <a:spAutoFit/>
          </a:bodyPr>
          <a:lstStyle/>
          <a:p>
            <a:pPr>
              <a:spcBef>
                <a:spcPct val="0"/>
              </a:spcBef>
            </a:pPr>
            <a:r>
              <a:rPr lang="en-GB" sz="2000" dirty="0">
                <a:latin typeface="Arial Narrow" pitchFamily="34" charset="0"/>
              </a:rPr>
              <a:t>The brutal treatment in the camps might terrify them into avoiding gay relationships when they are released. </a:t>
            </a:r>
          </a:p>
          <a:p>
            <a:pPr>
              <a:lnSpc>
                <a:spcPct val="75000"/>
              </a:lnSpc>
              <a:spcBef>
                <a:spcPct val="0"/>
              </a:spcBef>
            </a:pPr>
            <a:endParaRPr lang="en-GB" sz="2000" dirty="0">
              <a:latin typeface="Arial Narrow" pitchFamily="34" charset="0"/>
            </a:endParaRPr>
          </a:p>
          <a:p>
            <a:pPr>
              <a:spcBef>
                <a:spcPct val="0"/>
              </a:spcBef>
            </a:pPr>
            <a:r>
              <a:rPr lang="en-GB" sz="2000" dirty="0">
                <a:latin typeface="Arial Narrow" pitchFamily="34" charset="0"/>
              </a:rPr>
              <a:t>Those who cannot stand the punishment in the camp can ‘choose’ </a:t>
            </a:r>
            <a:br>
              <a:rPr lang="en-GB" sz="2000" dirty="0">
                <a:latin typeface="Arial Narrow" pitchFamily="34" charset="0"/>
              </a:rPr>
            </a:br>
            <a:r>
              <a:rPr lang="en-GB" sz="2000" dirty="0">
                <a:latin typeface="Arial Narrow" pitchFamily="34" charset="0"/>
              </a:rPr>
              <a:t>to be castrated to take away their sex drive, so they can be released without the ‘danger’ that they will seduce other German men.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136576" y="2132856"/>
            <a:ext cx="7751838" cy="1728192"/>
            <a:chOff x="1006840" y="2316721"/>
            <a:chExt cx="7155542" cy="1728191"/>
          </a:xfrm>
        </p:grpSpPr>
        <p:sp>
          <p:nvSpPr>
            <p:cNvPr id="5" name="Title 3"/>
            <p:cNvSpPr txBox="1">
              <a:spLocks/>
            </p:cNvSpPr>
            <p:nvPr/>
          </p:nvSpPr>
          <p:spPr>
            <a:xfrm>
              <a:off x="1006840" y="2756458"/>
              <a:ext cx="2060338" cy="1288454"/>
            </a:xfrm>
            <a:prstGeom prst="rect">
              <a:avLst/>
            </a:prstGeom>
          </p:spPr>
          <p:txBody>
            <a:bodyPr vert="horz" lIns="91440" tIns="45720" rIns="91440" bIns="45720" rtlCol="0" anchor="ctr">
              <a:noAutofit/>
            </a:bodyPr>
            <a:lstStyle/>
            <a:p>
              <a:pPr lvl="0" algn="r">
                <a:lnSpc>
                  <a:spcPct val="90000"/>
                </a:lnSpc>
                <a:spcBef>
                  <a:spcPct val="0"/>
                </a:spcBef>
              </a:pPr>
              <a:r>
                <a:rPr lang="en-GB" sz="8800" b="1" dirty="0">
                  <a:solidFill>
                    <a:srgbClr val="000000"/>
                  </a:solidFill>
                  <a:latin typeface="Arial Narrow" pitchFamily="34" charset="0"/>
                  <a:ea typeface="+mj-ea"/>
                  <a:cs typeface="+mj-cs"/>
                </a:rPr>
                <a:t>1936</a:t>
              </a:r>
              <a:r>
                <a:rPr lang="en-GB" sz="5400" b="1" dirty="0">
                  <a:latin typeface="Arial Narrow" pitchFamily="34" charset="0"/>
                  <a:ea typeface="+mj-ea"/>
                  <a:cs typeface="+mj-cs"/>
                </a:rPr>
                <a:t> </a:t>
              </a:r>
              <a:br>
                <a:rPr lang="en-GB" sz="4400" b="1" dirty="0">
                  <a:latin typeface="Arial Narrow" pitchFamily="34" charset="0"/>
                  <a:ea typeface="+mj-ea"/>
                  <a:cs typeface="+mj-cs"/>
                </a:rPr>
              </a:br>
              <a:endParaRPr lang="en-GB" sz="3600" b="1" dirty="0">
                <a:latin typeface="Arial Narrow" pitchFamily="34" charset="0"/>
                <a:ea typeface="+mj-ea"/>
                <a:cs typeface="+mj-cs"/>
              </a:endParaRPr>
            </a:p>
          </p:txBody>
        </p:sp>
        <p:cxnSp>
          <p:nvCxnSpPr>
            <p:cNvPr id="7" name="Straight Connector 6"/>
            <p:cNvCxnSpPr/>
            <p:nvPr/>
          </p:nvCxnSpPr>
          <p:spPr>
            <a:xfrm>
              <a:off x="3495295" y="2402409"/>
              <a:ext cx="0" cy="1534335"/>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2" y="2316721"/>
              <a:ext cx="4320480"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Dr Robert Ritter claims that 90% of Roma (so-called ‘gypsies’) are carriers of ‘bad racial blood’ and are born criminals.</a:t>
              </a:r>
            </a:p>
          </p:txBody>
        </p:sp>
      </p:grpSp>
      <p:sp>
        <p:nvSpPr>
          <p:cNvPr id="14" name="Title 13"/>
          <p:cNvSpPr>
            <a:spLocks noGrp="1"/>
          </p:cNvSpPr>
          <p:nvPr>
            <p:ph type="title"/>
          </p:nvPr>
        </p:nvSpPr>
        <p:spPr>
          <a:xfrm>
            <a:off x="755400" y="485800"/>
            <a:ext cx="8395200" cy="1143000"/>
          </a:xfrm>
          <a:solidFill>
            <a:srgbClr val="000000"/>
          </a:solidFill>
        </p:spPr>
        <p:txBody>
          <a:bodyPr/>
          <a:lstStyle/>
          <a:p>
            <a:r>
              <a:rPr lang="en-GB" sz="3700" dirty="0">
                <a:solidFill>
                  <a:schemeClr val="bg2"/>
                </a:solidFill>
              </a:rPr>
              <a:t>Office for the Suppression of </a:t>
            </a:r>
            <a:br>
              <a:rPr lang="en-GB" sz="3700" dirty="0">
                <a:solidFill>
                  <a:schemeClr val="bg2"/>
                </a:solidFill>
              </a:rPr>
            </a:br>
            <a:r>
              <a:rPr lang="en-GB" sz="3700" dirty="0">
                <a:solidFill>
                  <a:schemeClr val="bg2"/>
                </a:solidFill>
              </a:rPr>
              <a:t>the Gypsy Nuisance</a:t>
            </a:r>
          </a:p>
        </p:txBody>
      </p:sp>
      <p:sp>
        <p:nvSpPr>
          <p:cNvPr id="8" name="Rectangle 7"/>
          <p:cNvSpPr/>
          <p:nvPr/>
        </p:nvSpPr>
        <p:spPr>
          <a:xfrm>
            <a:off x="1280592" y="4149080"/>
            <a:ext cx="7319789" cy="1692771"/>
          </a:xfrm>
          <a:prstGeom prst="rect">
            <a:avLst/>
          </a:prstGeom>
        </p:spPr>
        <p:txBody>
          <a:bodyPr wrap="square">
            <a:spAutoFit/>
          </a:bodyPr>
          <a:lstStyle/>
          <a:p>
            <a:pPr>
              <a:spcBef>
                <a:spcPct val="0"/>
              </a:spcBef>
            </a:pPr>
            <a:r>
              <a:rPr lang="en-GB" sz="2600" dirty="0">
                <a:latin typeface="Arial Narrow" pitchFamily="34" charset="0"/>
              </a:rPr>
              <a:t>Himmler orders the Gestapo to persecute German Roma. Roma are forced to have operations to prevent them from having more children, and are arrested under the ‘Law Against Habitual Criminals’.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p:cNvSpPr>
            <a:spLocks noGrp="1"/>
          </p:cNvSpPr>
          <p:nvPr>
            <p:ph type="title"/>
          </p:nvPr>
        </p:nvSpPr>
        <p:spPr>
          <a:solidFill>
            <a:srgbClr val="000000"/>
          </a:solidFill>
        </p:spPr>
        <p:txBody>
          <a:bodyPr/>
          <a:lstStyle/>
          <a:p>
            <a:r>
              <a:rPr lang="en-GB" sz="4000" dirty="0">
                <a:solidFill>
                  <a:schemeClr val="bg1"/>
                </a:solidFill>
              </a:rPr>
              <a:t>Roma forced into camps</a:t>
            </a:r>
            <a:endParaRPr lang="en-GB" sz="3600" dirty="0">
              <a:solidFill>
                <a:schemeClr val="bg1"/>
              </a:solidFill>
            </a:endParaRPr>
          </a:p>
        </p:txBody>
      </p:sp>
      <p:grpSp>
        <p:nvGrpSpPr>
          <p:cNvPr id="2" name="Group 11"/>
          <p:cNvGrpSpPr/>
          <p:nvPr/>
        </p:nvGrpSpPr>
        <p:grpSpPr>
          <a:xfrm>
            <a:off x="1136791" y="1924521"/>
            <a:ext cx="7704641" cy="1792511"/>
            <a:chOff x="848759" y="2004218"/>
            <a:chExt cx="7704641" cy="1792511"/>
          </a:xfrm>
        </p:grpSpPr>
        <p:grpSp>
          <p:nvGrpSpPr>
            <p:cNvPr id="3" name="Group 14"/>
            <p:cNvGrpSpPr/>
            <p:nvPr/>
          </p:nvGrpSpPr>
          <p:grpSpPr>
            <a:xfrm>
              <a:off x="848759" y="2068537"/>
              <a:ext cx="4968121" cy="1728192"/>
              <a:chOff x="1730139" y="2532745"/>
              <a:chExt cx="4585958" cy="1728191"/>
            </a:xfrm>
          </p:grpSpPr>
          <p:sp>
            <p:nvSpPr>
              <p:cNvPr id="5" name="Title 3"/>
              <p:cNvSpPr txBox="1">
                <a:spLocks/>
              </p:cNvSpPr>
              <p:nvPr/>
            </p:nvSpPr>
            <p:spPr>
              <a:xfrm>
                <a:off x="1730139" y="2540434"/>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6600" b="1" dirty="0">
                    <a:solidFill>
                      <a:srgbClr val="000000"/>
                    </a:solidFill>
                    <a:latin typeface="Arial Narrow" pitchFamily="34" charset="0"/>
                    <a:ea typeface="+mj-ea"/>
                    <a:cs typeface="+mj-cs"/>
                  </a:rPr>
                  <a:t>1935</a:t>
                </a:r>
                <a:r>
                  <a:rPr lang="en-GB" sz="4800" b="1" dirty="0">
                    <a:solidFill>
                      <a:schemeClr val="accent5"/>
                    </a:solidFill>
                    <a:latin typeface="Arial Narrow" pitchFamily="34" charset="0"/>
                    <a:ea typeface="+mj-ea"/>
                    <a:cs typeface="+mj-cs"/>
                  </a:rPr>
                  <a:t> </a:t>
                </a:r>
                <a:br>
                  <a:rPr lang="en-GB" sz="4000" b="1" dirty="0">
                    <a:solidFill>
                      <a:schemeClr val="accent5"/>
                    </a:solidFill>
                    <a:latin typeface="Arial Narrow" pitchFamily="34" charset="0"/>
                    <a:ea typeface="+mj-ea"/>
                    <a:cs typeface="+mj-cs"/>
                  </a:rPr>
                </a:br>
                <a:r>
                  <a:rPr lang="en-GB" sz="4000" b="1" dirty="0">
                    <a:solidFill>
                      <a:schemeClr val="accent5"/>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to 1938</a:t>
                </a:r>
              </a:p>
            </p:txBody>
          </p:sp>
          <p:cxnSp>
            <p:nvCxnSpPr>
              <p:cNvPr id="7" name="Straight Connector 6"/>
              <p:cNvCxnSpPr/>
              <p:nvPr/>
            </p:nvCxnSpPr>
            <p:spPr>
              <a:xfrm>
                <a:off x="3524602" y="2676905"/>
                <a:ext cx="1" cy="1295999"/>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2392881"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 </a:t>
                </a:r>
              </a:p>
              <a:p>
                <a:pPr>
                  <a:spcBef>
                    <a:spcPct val="0"/>
                  </a:spcBef>
                </a:pPr>
                <a:endParaRPr lang="en-GB" sz="2000" dirty="0">
                  <a:latin typeface="Arial Narrow" pitchFamily="34" charset="0"/>
                </a:endParaRPr>
              </a:p>
            </p:txBody>
          </p:sp>
        </p:grpSp>
        <p:sp>
          <p:nvSpPr>
            <p:cNvPr id="8" name="Title 3"/>
            <p:cNvSpPr txBox="1">
              <a:spLocks/>
            </p:cNvSpPr>
            <p:nvPr/>
          </p:nvSpPr>
          <p:spPr>
            <a:xfrm>
              <a:off x="3057972" y="2004218"/>
              <a:ext cx="5495428" cy="1720503"/>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rPr>
                <a:t>In July 1936, to ‘clean up’ the city of Berlin ahead of the Olympic Games, police force all Roma in the area to move to </a:t>
              </a:r>
              <a:r>
                <a:rPr lang="en-GB" sz="2200" dirty="0" err="1">
                  <a:latin typeface="Arial Narrow" pitchFamily="34" charset="0"/>
                </a:rPr>
                <a:t>Marzahn</a:t>
              </a:r>
              <a:r>
                <a:rPr lang="en-GB" sz="2200" dirty="0">
                  <a:latin typeface="Arial Narrow" pitchFamily="34" charset="0"/>
                </a:rPr>
                <a:t>, an open field in eastern Berlin.</a:t>
              </a:r>
            </a:p>
          </p:txBody>
        </p:sp>
      </p:grpSp>
      <p:sp>
        <p:nvSpPr>
          <p:cNvPr id="11" name="Rectangle 10"/>
          <p:cNvSpPr/>
          <p:nvPr/>
        </p:nvSpPr>
        <p:spPr>
          <a:xfrm>
            <a:off x="1147347" y="3759130"/>
            <a:ext cx="4237701" cy="2262158"/>
          </a:xfrm>
          <a:prstGeom prst="rect">
            <a:avLst/>
          </a:prstGeom>
        </p:spPr>
        <p:txBody>
          <a:bodyPr wrap="square">
            <a:spAutoFit/>
          </a:bodyPr>
          <a:lstStyle/>
          <a:p>
            <a:pPr>
              <a:spcBef>
                <a:spcPct val="0"/>
              </a:spcBef>
              <a:spcAft>
                <a:spcPts val="1200"/>
              </a:spcAft>
            </a:pPr>
            <a:r>
              <a:rPr lang="en-GB" dirty="0">
                <a:latin typeface="Arial Narrow" pitchFamily="34" charset="0"/>
              </a:rPr>
              <a:t>All over Germany, citizens and local police set up similar camps for Roma, which turn into forced labour camps.</a:t>
            </a:r>
          </a:p>
          <a:p>
            <a:pPr>
              <a:spcBef>
                <a:spcPct val="0"/>
              </a:spcBef>
              <a:spcAft>
                <a:spcPts val="1200"/>
              </a:spcAft>
            </a:pPr>
            <a:r>
              <a:rPr lang="en-GB" dirty="0">
                <a:latin typeface="Arial Narrow" pitchFamily="34" charset="0"/>
              </a:rPr>
              <a:t>From June 1938, a Nazi campaign against tramps, prostitutes, beggars and ‘gypsies’ sees thousands of German and Austrian Roma sent to concentration camps</a:t>
            </a:r>
          </a:p>
        </p:txBody>
      </p:sp>
      <p:sp>
        <p:nvSpPr>
          <p:cNvPr id="13" name="Rectangle 12"/>
          <p:cNvSpPr/>
          <p:nvPr/>
        </p:nvSpPr>
        <p:spPr>
          <a:xfrm>
            <a:off x="5385048" y="5824314"/>
            <a:ext cx="1554196" cy="261610"/>
          </a:xfrm>
          <a:prstGeom prst="rect">
            <a:avLst/>
          </a:prstGeom>
        </p:spPr>
        <p:txBody>
          <a:bodyPr wrap="square">
            <a:spAutoFit/>
          </a:bodyPr>
          <a:lstStyle/>
          <a:p>
            <a:pPr lvl="0" defTabSz="914400" fontAlgn="base">
              <a:spcBef>
                <a:spcPct val="0"/>
              </a:spcBef>
              <a:spcAft>
                <a:spcPct val="0"/>
              </a:spcAft>
            </a:pPr>
            <a:r>
              <a:rPr lang="en-GB" sz="1100" dirty="0">
                <a:latin typeface="+mj-lt"/>
                <a:ea typeface="Times New Roman" pitchFamily="18" charset="0"/>
                <a:cs typeface="Arial Narrow" pitchFamily="34" charset="0"/>
              </a:rPr>
              <a:t>Photo: </a:t>
            </a:r>
            <a:r>
              <a:rPr lang="en-GB" sz="1100" dirty="0" err="1"/>
              <a:t>Bundesarchiv</a:t>
            </a:r>
            <a:r>
              <a:rPr lang="en-GB" sz="1100" dirty="0">
                <a:latin typeface="+mj-lt"/>
                <a:ea typeface="Times New Roman" pitchFamily="18" charset="0"/>
                <a:cs typeface="Arial Narrow" pitchFamily="34" charset="0"/>
              </a:rPr>
              <a:t>  </a:t>
            </a:r>
          </a:p>
        </p:txBody>
      </p:sp>
      <p:pic>
        <p:nvPicPr>
          <p:cNvPr id="16" name="Picture 15" descr="forced to camp.png"/>
          <p:cNvPicPr>
            <a:picLocks noChangeAspect="1"/>
          </p:cNvPicPr>
          <p:nvPr/>
        </p:nvPicPr>
        <p:blipFill>
          <a:blip r:embed="rId2" cstate="print"/>
          <a:stretch>
            <a:fillRect/>
          </a:stretch>
        </p:blipFill>
        <p:spPr>
          <a:xfrm>
            <a:off x="5371551" y="3501008"/>
            <a:ext cx="3181849" cy="23162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19813" y="2204864"/>
            <a:ext cx="7992673" cy="1872208"/>
            <a:chOff x="1331126" y="2381040"/>
            <a:chExt cx="7377852" cy="1872207"/>
          </a:xfrm>
        </p:grpSpPr>
        <p:sp>
          <p:nvSpPr>
            <p:cNvPr id="5" name="Title 3"/>
            <p:cNvSpPr txBox="1">
              <a:spLocks/>
            </p:cNvSpPr>
            <p:nvPr/>
          </p:nvSpPr>
          <p:spPr>
            <a:xfrm>
              <a:off x="1331126" y="2381040"/>
              <a:ext cx="2126807" cy="1720502"/>
            </a:xfrm>
            <a:prstGeom prst="rect">
              <a:avLst/>
            </a:prstGeom>
          </p:spPr>
          <p:txBody>
            <a:bodyPr vert="horz" lIns="91440" tIns="45720" rIns="91440" bIns="45720" rtlCol="0" anchor="ctr">
              <a:noAutofit/>
            </a:bodyPr>
            <a:lstStyle/>
            <a:p>
              <a:pPr lvl="0">
                <a:spcBef>
                  <a:spcPct val="0"/>
                </a:spcBef>
              </a:pPr>
              <a:r>
                <a:rPr lang="en-GB" sz="8000" b="1" dirty="0">
                  <a:solidFill>
                    <a:srgbClr val="000000"/>
                  </a:solidFill>
                  <a:latin typeface="Arial Narrow" pitchFamily="34" charset="0"/>
                  <a:ea typeface="+mj-ea"/>
                  <a:cs typeface="+mj-cs"/>
                </a:rPr>
                <a:t>1936</a:t>
              </a:r>
              <a:r>
                <a:rPr lang="en-GB" sz="4800" b="1" dirty="0">
                  <a:latin typeface="Arial Narrow" pitchFamily="34" charset="0"/>
                  <a:ea typeface="+mj-ea"/>
                  <a:cs typeface="+mj-cs"/>
                </a:rPr>
                <a:t> </a:t>
              </a:r>
              <a:br>
                <a:rPr lang="en-GB" sz="4000" b="1" dirty="0">
                  <a:solidFill>
                    <a:schemeClr val="bg1"/>
                  </a:solidFill>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 January</a:t>
              </a:r>
            </a:p>
          </p:txBody>
        </p:sp>
        <p:cxnSp>
          <p:nvCxnSpPr>
            <p:cNvPr id="7" name="Straight Connector 6"/>
            <p:cNvCxnSpPr/>
            <p:nvPr/>
          </p:nvCxnSpPr>
          <p:spPr>
            <a:xfrm>
              <a:off x="3673793" y="2627044"/>
              <a:ext cx="1" cy="1583999"/>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4785763"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Roma are not allowed to </a:t>
              </a:r>
            </a:p>
            <a:p>
              <a:pPr>
                <a:spcBef>
                  <a:spcPct val="0"/>
                </a:spcBef>
              </a:pPr>
              <a:r>
                <a:rPr lang="en-GB" sz="2800" dirty="0">
                  <a:latin typeface="Arial Narrow" pitchFamily="34" charset="0"/>
                </a:rPr>
                <a:t>be German citizens, to marry German citizens, or to have sex with German people. </a:t>
              </a:r>
            </a:p>
          </p:txBody>
        </p:sp>
      </p:grpSp>
      <p:sp>
        <p:nvSpPr>
          <p:cNvPr id="14" name="Title 13"/>
          <p:cNvSpPr>
            <a:spLocks noGrp="1"/>
          </p:cNvSpPr>
          <p:nvPr>
            <p:ph type="title"/>
          </p:nvPr>
        </p:nvSpPr>
        <p:spPr>
          <a:solidFill>
            <a:srgbClr val="000000"/>
          </a:solidFill>
        </p:spPr>
        <p:txBody>
          <a:bodyPr/>
          <a:lstStyle/>
          <a:p>
            <a:r>
              <a:rPr lang="en-GB" dirty="0">
                <a:solidFill>
                  <a:schemeClr val="bg1"/>
                </a:solidFill>
              </a:rPr>
              <a:t>Roma included in Nuremberg Laws </a:t>
            </a:r>
          </a:p>
        </p:txBody>
      </p:sp>
      <p:sp>
        <p:nvSpPr>
          <p:cNvPr id="8" name="Title 3"/>
          <p:cNvSpPr txBox="1">
            <a:spLocks/>
          </p:cNvSpPr>
          <p:nvPr/>
        </p:nvSpPr>
        <p:spPr>
          <a:xfrm>
            <a:off x="1064320" y="4228777"/>
            <a:ext cx="7993136" cy="1720503"/>
          </a:xfrm>
          <a:prstGeom prst="rect">
            <a:avLst/>
          </a:prstGeom>
        </p:spPr>
        <p:txBody>
          <a:bodyPr vert="horz" lIns="91440" tIns="45720" rIns="91440" bIns="45720" rtlCol="0" anchor="ctr">
            <a:noAutofit/>
          </a:bodyPr>
          <a:lstStyle/>
          <a:p>
            <a:pPr>
              <a:spcBef>
                <a:spcPct val="0"/>
              </a:spcBef>
            </a:pPr>
            <a:r>
              <a:rPr lang="en-GB" sz="2600" dirty="0">
                <a:latin typeface="Arial Narrow" pitchFamily="34" charset="0"/>
                <a:ea typeface="+mj-ea"/>
                <a:cs typeface="+mj-cs"/>
              </a:rPr>
              <a:t>The Nazis see the Roma as born criminals, anti-social, and lazy. They believe that Roma are born this way and want to stop them from having children with the other members of German society.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280807" y="1996529"/>
            <a:ext cx="7488617" cy="1792511"/>
            <a:chOff x="1405852" y="2468426"/>
            <a:chExt cx="6912569" cy="1792510"/>
          </a:xfrm>
        </p:grpSpPr>
        <p:sp>
          <p:nvSpPr>
            <p:cNvPr id="5" name="Title 3"/>
            <p:cNvSpPr txBox="1">
              <a:spLocks/>
            </p:cNvSpPr>
            <p:nvPr/>
          </p:nvSpPr>
          <p:spPr>
            <a:xfrm>
              <a:off x="1405852" y="2540434"/>
              <a:ext cx="2060338" cy="1720502"/>
            </a:xfrm>
            <a:prstGeom prst="rect">
              <a:avLst/>
            </a:prstGeom>
          </p:spPr>
          <p:txBody>
            <a:bodyPr vert="horz" lIns="91440" tIns="45720" rIns="91440" bIns="45720" rtlCol="0" anchor="ctr">
              <a:noAutofit/>
            </a:bodyPr>
            <a:lstStyle/>
            <a:p>
              <a:pPr>
                <a:lnSpc>
                  <a:spcPct val="90000"/>
                </a:lnSpc>
                <a:spcBef>
                  <a:spcPct val="0"/>
                </a:spcBef>
              </a:pPr>
              <a:r>
                <a:rPr lang="en-GB" sz="6600" b="1" dirty="0">
                  <a:solidFill>
                    <a:srgbClr val="000000"/>
                  </a:solidFill>
                  <a:latin typeface="Arial Narrow" pitchFamily="34" charset="0"/>
                  <a:ea typeface="+mj-ea"/>
                  <a:cs typeface="+mj-cs"/>
                </a:rPr>
                <a:t>1939</a:t>
              </a:r>
              <a:r>
                <a:rPr lang="en-GB" sz="4800" b="1" dirty="0">
                  <a:latin typeface="Arial Narrow" pitchFamily="34" charset="0"/>
                  <a:ea typeface="+mj-ea"/>
                  <a:cs typeface="+mj-cs"/>
                </a:rPr>
                <a:t> </a:t>
              </a:r>
              <a:br>
                <a:rPr lang="en-GB" sz="3200" b="1" dirty="0">
                  <a:latin typeface="Arial Narrow" pitchFamily="34" charset="0"/>
                  <a:ea typeface="+mj-ea"/>
                  <a:cs typeface="+mj-cs"/>
                </a:rPr>
              </a:br>
              <a:r>
                <a:rPr lang="en-GB" sz="3200" b="1" dirty="0">
                  <a:latin typeface="Arial Narrow" pitchFamily="34" charset="0"/>
                  <a:ea typeface="+mj-ea"/>
                  <a:cs typeface="+mj-cs"/>
                </a:rPr>
                <a:t> </a:t>
              </a:r>
              <a:r>
                <a:rPr lang="en-GB" sz="3200" b="1" dirty="0">
                  <a:solidFill>
                    <a:schemeClr val="tx1">
                      <a:lumMod val="75000"/>
                      <a:lumOff val="25000"/>
                    </a:schemeClr>
                  </a:solidFill>
                  <a:latin typeface="Arial Narrow" pitchFamily="34" charset="0"/>
                  <a:ea typeface="+mj-ea"/>
                  <a:cs typeface="+mj-cs"/>
                </a:rPr>
                <a:t>to 1940</a:t>
              </a:r>
            </a:p>
          </p:txBody>
        </p:sp>
        <p:cxnSp>
          <p:nvCxnSpPr>
            <p:cNvPr id="7" name="Straight Connector 6"/>
            <p:cNvCxnSpPr/>
            <p:nvPr/>
          </p:nvCxnSpPr>
          <p:spPr>
            <a:xfrm>
              <a:off x="3522969" y="2676761"/>
              <a:ext cx="0" cy="1439999"/>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2" y="2468426"/>
              <a:ext cx="4476519" cy="1720502"/>
            </a:xfrm>
            <a:prstGeom prst="rect">
              <a:avLst/>
            </a:prstGeom>
          </p:spPr>
          <p:txBody>
            <a:bodyPr vert="horz" lIns="91440" tIns="45720" rIns="91440" bIns="45720" rtlCol="0" anchor="ctr">
              <a:noAutofit/>
            </a:bodyPr>
            <a:lstStyle/>
            <a:p>
              <a:pPr>
                <a:spcBef>
                  <a:spcPct val="0"/>
                </a:spcBef>
              </a:pPr>
              <a:r>
                <a:rPr lang="en-GB" sz="2800" dirty="0">
                  <a:latin typeface="Arial Narrow" pitchFamily="34" charset="0"/>
                </a:rPr>
                <a:t>From October 1939, Roma are no longer allowed to lead a travelling life. </a:t>
              </a:r>
            </a:p>
          </p:txBody>
        </p:sp>
      </p:grpSp>
      <p:sp>
        <p:nvSpPr>
          <p:cNvPr id="14" name="Title 13"/>
          <p:cNvSpPr>
            <a:spLocks noGrp="1"/>
          </p:cNvSpPr>
          <p:nvPr>
            <p:ph type="title"/>
          </p:nvPr>
        </p:nvSpPr>
        <p:spPr>
          <a:solidFill>
            <a:srgbClr val="000000"/>
          </a:solidFill>
        </p:spPr>
        <p:txBody>
          <a:bodyPr/>
          <a:lstStyle/>
          <a:p>
            <a:r>
              <a:rPr lang="en-GB" sz="3700" dirty="0">
                <a:solidFill>
                  <a:schemeClr val="bg1"/>
                </a:solidFill>
              </a:rPr>
              <a:t>Preparing for the deportation of Roma </a:t>
            </a:r>
          </a:p>
        </p:txBody>
      </p:sp>
      <p:sp>
        <p:nvSpPr>
          <p:cNvPr id="8" name="Rectangle 7"/>
          <p:cNvSpPr/>
          <p:nvPr/>
        </p:nvSpPr>
        <p:spPr>
          <a:xfrm>
            <a:off x="1280592" y="3805297"/>
            <a:ext cx="7416823" cy="2215991"/>
          </a:xfrm>
          <a:prstGeom prst="rect">
            <a:avLst/>
          </a:prstGeom>
        </p:spPr>
        <p:txBody>
          <a:bodyPr wrap="square">
            <a:spAutoFit/>
          </a:bodyPr>
          <a:lstStyle/>
          <a:p>
            <a:pPr>
              <a:spcBef>
                <a:spcPct val="0"/>
              </a:spcBef>
            </a:pPr>
            <a:r>
              <a:rPr lang="en-GB" sz="2400" dirty="0">
                <a:latin typeface="Arial Narrow" pitchFamily="34" charset="0"/>
              </a:rPr>
              <a:t>Those who do not settle in towns or villages are sent to the concentration camps Dachau, </a:t>
            </a:r>
            <a:r>
              <a:rPr lang="en-GB" sz="2400" dirty="0" err="1">
                <a:latin typeface="Arial Narrow" pitchFamily="34" charset="0"/>
              </a:rPr>
              <a:t>Ravensbrück</a:t>
            </a:r>
            <a:r>
              <a:rPr lang="en-GB" sz="2400" dirty="0">
                <a:latin typeface="Arial Narrow" pitchFamily="34" charset="0"/>
              </a:rPr>
              <a:t>, and Buchenwald.</a:t>
            </a:r>
          </a:p>
          <a:p>
            <a:pPr>
              <a:spcBef>
                <a:spcPct val="0"/>
              </a:spcBef>
            </a:pPr>
            <a:endParaRPr lang="en-GB" dirty="0">
              <a:latin typeface="Arial Narrow" pitchFamily="34" charset="0"/>
            </a:endParaRPr>
          </a:p>
          <a:p>
            <a:pPr>
              <a:spcBef>
                <a:spcPct val="0"/>
              </a:spcBef>
            </a:pPr>
            <a:r>
              <a:rPr lang="en-GB" sz="2400" dirty="0">
                <a:latin typeface="Arial Narrow" pitchFamily="34" charset="0"/>
              </a:rPr>
              <a:t>The Nazis want to deport all 30,000 Roma from Greater Germany. Until this can be done, Roma are increasingly pushed into ‘collecting camps’.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77650"/>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424608" y="2852937"/>
            <a:ext cx="7417078" cy="1872208"/>
            <a:chOff x="1729975" y="3308942"/>
            <a:chExt cx="6846532" cy="2128753"/>
          </a:xfrm>
        </p:grpSpPr>
        <p:sp>
          <p:nvSpPr>
            <p:cNvPr id="5" name="Title 3"/>
            <p:cNvSpPr txBox="1">
              <a:spLocks/>
            </p:cNvSpPr>
            <p:nvPr/>
          </p:nvSpPr>
          <p:spPr>
            <a:xfrm>
              <a:off x="1729975" y="3308942"/>
              <a:ext cx="2459350" cy="1924628"/>
            </a:xfrm>
            <a:prstGeom prst="rect">
              <a:avLst/>
            </a:prstGeom>
          </p:spPr>
          <p:txBody>
            <a:bodyPr vert="horz" lIns="91440" tIns="45720" rIns="91440" bIns="45720" rtlCol="0" anchor="ctr">
              <a:noAutofit/>
            </a:bodyPr>
            <a:lstStyle/>
            <a:p>
              <a:pPr lvl="0">
                <a:spcBef>
                  <a:spcPct val="0"/>
                </a:spcBef>
              </a:pPr>
              <a:r>
                <a:rPr lang="en-GB" sz="8000" b="1" dirty="0">
                  <a:solidFill>
                    <a:srgbClr val="000000"/>
                  </a:solidFill>
                  <a:latin typeface="Arial Narrow" pitchFamily="34" charset="0"/>
                  <a:ea typeface="+mj-ea"/>
                  <a:cs typeface="+mj-cs"/>
                </a:rPr>
                <a:t>1940</a:t>
              </a:r>
              <a:r>
                <a:rPr lang="en-GB" sz="4000" b="1" dirty="0">
                  <a:latin typeface="Arial Narrow" pitchFamily="34" charset="0"/>
                  <a:ea typeface="+mj-ea"/>
                  <a:cs typeface="+mj-cs"/>
                </a:rPr>
                <a:t> </a:t>
              </a:r>
              <a:br>
                <a:rPr lang="en-GB" sz="3200" b="1" dirty="0">
                  <a:latin typeface="Arial Narrow" pitchFamily="34" charset="0"/>
                  <a:ea typeface="+mj-ea"/>
                  <a:cs typeface="+mj-cs"/>
                </a:rPr>
              </a:br>
              <a:r>
                <a:rPr lang="en-GB" sz="3200" b="1" dirty="0">
                  <a:latin typeface="Arial Narrow" pitchFamily="34" charset="0"/>
                  <a:ea typeface="+mj-ea"/>
                  <a:cs typeface="+mj-cs"/>
                </a:rPr>
                <a:t> </a:t>
              </a:r>
              <a:r>
                <a:rPr lang="en-GB" sz="3200" b="1" dirty="0">
                  <a:solidFill>
                    <a:schemeClr val="tx1">
                      <a:lumMod val="75000"/>
                      <a:lumOff val="25000"/>
                    </a:schemeClr>
                  </a:solidFill>
                  <a:latin typeface="Arial Narrow" pitchFamily="34" charset="0"/>
                  <a:ea typeface="+mj-ea"/>
                  <a:cs typeface="+mj-cs"/>
                </a:rPr>
                <a:t>From April</a:t>
              </a:r>
            </a:p>
          </p:txBody>
        </p:sp>
        <p:cxnSp>
          <p:nvCxnSpPr>
            <p:cNvPr id="7" name="Straight Connector 6"/>
            <p:cNvCxnSpPr>
              <a:cxnSpLocks/>
            </p:cNvCxnSpPr>
            <p:nvPr/>
          </p:nvCxnSpPr>
          <p:spPr>
            <a:xfrm>
              <a:off x="3837703" y="3472692"/>
              <a:ext cx="0" cy="1965003"/>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122856" y="3667823"/>
              <a:ext cx="4453651"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From April 1940, Roma are deported on trains from Greater Germany to Nazi-occupied Poland. The aim is to remove all of Greater Germany’s 30,000 Roma men, women and children.</a:t>
              </a:r>
            </a:p>
          </p:txBody>
        </p:sp>
      </p:grpSp>
      <p:sp>
        <p:nvSpPr>
          <p:cNvPr id="14" name="Title 13"/>
          <p:cNvSpPr>
            <a:spLocks noGrp="1"/>
          </p:cNvSpPr>
          <p:nvPr>
            <p:ph type="title"/>
          </p:nvPr>
        </p:nvSpPr>
        <p:spPr>
          <a:solidFill>
            <a:srgbClr val="000000"/>
          </a:solidFill>
        </p:spPr>
        <p:txBody>
          <a:bodyPr/>
          <a:lstStyle/>
          <a:p>
            <a:r>
              <a:rPr lang="en-GB" dirty="0">
                <a:solidFill>
                  <a:schemeClr val="bg1"/>
                </a:solidFill>
              </a:rPr>
              <a:t>Deportation of Roma to ‘the East’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Notes for teachers</a:t>
            </a:r>
          </a:p>
        </p:txBody>
      </p:sp>
      <p:sp>
        <p:nvSpPr>
          <p:cNvPr id="3" name="Content Placeholder 2"/>
          <p:cNvSpPr>
            <a:spLocks noGrp="1"/>
          </p:cNvSpPr>
          <p:nvPr>
            <p:ph idx="1"/>
          </p:nvPr>
        </p:nvSpPr>
        <p:spPr/>
        <p:txBody>
          <a:bodyPr/>
          <a:lstStyle/>
          <a:p>
            <a:pPr marL="342900" indent="-342900">
              <a:lnSpc>
                <a:spcPct val="150000"/>
              </a:lnSpc>
              <a:spcAft>
                <a:spcPts val="0"/>
              </a:spcAft>
              <a:buFont typeface="Wingdings" panose="05000000000000000000" pitchFamily="2" charset="2"/>
              <a:buChar char="§"/>
            </a:pPr>
            <a:r>
              <a:rPr lang="en-GB" b="0" dirty="0">
                <a:solidFill>
                  <a:schemeClr val="tx1"/>
                </a:solidFill>
              </a:rPr>
              <a:t>These cards are for use with the lesson ‘What happened to the Jews of Europe and non-Jewish victim groups?’</a:t>
            </a:r>
          </a:p>
          <a:p>
            <a:pPr marL="342900" indent="-342900">
              <a:lnSpc>
                <a:spcPct val="150000"/>
              </a:lnSpc>
              <a:spcAft>
                <a:spcPts val="0"/>
              </a:spcAft>
              <a:buFont typeface="Wingdings" panose="05000000000000000000" pitchFamily="2" charset="2"/>
              <a:buChar char="§"/>
            </a:pPr>
            <a:r>
              <a:rPr lang="en-GB" b="0" dirty="0">
                <a:solidFill>
                  <a:schemeClr val="tx1"/>
                </a:solidFill>
              </a:rPr>
              <a:t>Ideally these slides should be printed on A4 paper and laminated</a:t>
            </a:r>
          </a:p>
          <a:p>
            <a:pPr lvl="1">
              <a:lnSpc>
                <a:spcPct val="150000"/>
              </a:lnSpc>
            </a:pPr>
            <a:r>
              <a:rPr lang="en-GB" dirty="0"/>
              <a:t>For further guidance, please refer to the detailed lesson plan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62859"/>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280807" y="2068537"/>
            <a:ext cx="7487431" cy="1754902"/>
            <a:chOff x="1405852" y="2540434"/>
            <a:chExt cx="6911474" cy="1754901"/>
          </a:xfrm>
        </p:grpSpPr>
        <p:sp>
          <p:nvSpPr>
            <p:cNvPr id="5" name="Title 3"/>
            <p:cNvSpPr txBox="1">
              <a:spLocks/>
            </p:cNvSpPr>
            <p:nvPr/>
          </p:nvSpPr>
          <p:spPr>
            <a:xfrm>
              <a:off x="1405852" y="2540434"/>
              <a:ext cx="2060338" cy="1720502"/>
            </a:xfrm>
            <a:prstGeom prst="rect">
              <a:avLst/>
            </a:prstGeom>
          </p:spPr>
          <p:txBody>
            <a:bodyPr vert="horz" lIns="91440" tIns="45720" rIns="91440" bIns="45720" rtlCol="0" anchor="ctr">
              <a:noAutofit/>
            </a:bodyPr>
            <a:lstStyle/>
            <a:p>
              <a:pPr>
                <a:lnSpc>
                  <a:spcPct val="90000"/>
                </a:lnSpc>
                <a:spcBef>
                  <a:spcPct val="0"/>
                </a:spcBef>
              </a:pPr>
              <a:r>
                <a:rPr lang="en-GB" sz="6600" b="1" dirty="0">
                  <a:solidFill>
                    <a:srgbClr val="000000"/>
                  </a:solidFill>
                  <a:latin typeface="Arial Narrow" pitchFamily="34" charset="0"/>
                  <a:ea typeface="+mj-ea"/>
                  <a:cs typeface="+mj-cs"/>
                </a:rPr>
                <a:t>1941</a:t>
              </a:r>
              <a:r>
                <a:rPr lang="en-GB" sz="4800" b="1" dirty="0">
                  <a:latin typeface="Arial Narrow" pitchFamily="34" charset="0"/>
                  <a:ea typeface="+mj-ea"/>
                  <a:cs typeface="+mj-cs"/>
                </a:rPr>
                <a:t> </a:t>
              </a:r>
              <a:br>
                <a:rPr lang="en-GB" sz="3200" b="1" dirty="0">
                  <a:latin typeface="Arial Narrow" pitchFamily="34" charset="0"/>
                  <a:ea typeface="+mj-ea"/>
                  <a:cs typeface="+mj-cs"/>
                </a:rPr>
              </a:br>
              <a:r>
                <a:rPr lang="en-GB" sz="3200" b="1" dirty="0">
                  <a:latin typeface="Arial Narrow" pitchFamily="34" charset="0"/>
                  <a:ea typeface="+mj-ea"/>
                  <a:cs typeface="+mj-cs"/>
                </a:rPr>
                <a:t> </a:t>
              </a:r>
              <a:r>
                <a:rPr lang="en-GB" sz="3200" b="1" dirty="0">
                  <a:solidFill>
                    <a:schemeClr val="tx1">
                      <a:lumMod val="75000"/>
                      <a:lumOff val="25000"/>
                    </a:schemeClr>
                  </a:solidFill>
                  <a:latin typeface="Arial Narrow" pitchFamily="34" charset="0"/>
                  <a:ea typeface="+mj-ea"/>
                  <a:cs typeface="+mj-cs"/>
                </a:rPr>
                <a:t>June</a:t>
              </a:r>
            </a:p>
          </p:txBody>
        </p:sp>
        <p:cxnSp>
          <p:nvCxnSpPr>
            <p:cNvPr id="7" name="Straight Connector 6"/>
            <p:cNvCxnSpPr/>
            <p:nvPr/>
          </p:nvCxnSpPr>
          <p:spPr>
            <a:xfrm>
              <a:off x="3522969" y="2676761"/>
              <a:ext cx="0" cy="1439999"/>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0807" y="2574833"/>
              <a:ext cx="4476519" cy="1720502"/>
            </a:xfrm>
            <a:prstGeom prst="rect">
              <a:avLst/>
            </a:prstGeom>
          </p:spPr>
          <p:txBody>
            <a:bodyPr vert="horz" lIns="91440" tIns="45720" rIns="91440" bIns="45720" rtlCol="0" anchor="ctr">
              <a:noAutofit/>
            </a:bodyPr>
            <a:lstStyle/>
            <a:p>
              <a:pPr>
                <a:spcBef>
                  <a:spcPct val="0"/>
                </a:spcBef>
              </a:pPr>
              <a:r>
                <a:rPr lang="en-GB" sz="2600" dirty="0">
                  <a:latin typeface="Arial Narrow" pitchFamily="34" charset="0"/>
                </a:rPr>
                <a:t>As the </a:t>
              </a:r>
              <a:r>
                <a:rPr lang="en-GB" sz="2600" i="1" dirty="0">
                  <a:latin typeface="Arial Narrow" pitchFamily="34" charset="0"/>
                </a:rPr>
                <a:t>Einsatzgruppen</a:t>
              </a:r>
              <a:r>
                <a:rPr lang="en-GB" sz="2600" dirty="0">
                  <a:latin typeface="Arial Narrow" pitchFamily="34" charset="0"/>
                </a:rPr>
                <a:t> moves into the Soviet Union, they target anyone thought to be a potential threat or enemy. </a:t>
              </a:r>
            </a:p>
          </p:txBody>
        </p:sp>
      </p:grpSp>
      <p:sp>
        <p:nvSpPr>
          <p:cNvPr id="14" name="Title 13"/>
          <p:cNvSpPr>
            <a:spLocks noGrp="1"/>
          </p:cNvSpPr>
          <p:nvPr>
            <p:ph type="title"/>
          </p:nvPr>
        </p:nvSpPr>
        <p:spPr>
          <a:solidFill>
            <a:srgbClr val="000000"/>
          </a:solidFill>
        </p:spPr>
        <p:txBody>
          <a:bodyPr/>
          <a:lstStyle/>
          <a:p>
            <a:r>
              <a:rPr lang="en-GB" sz="3700" dirty="0">
                <a:solidFill>
                  <a:schemeClr val="bg1"/>
                </a:solidFill>
              </a:rPr>
              <a:t>Mass shooting of Roma </a:t>
            </a:r>
          </a:p>
        </p:txBody>
      </p:sp>
      <p:sp>
        <p:nvSpPr>
          <p:cNvPr id="8" name="Rectangle 7"/>
          <p:cNvSpPr/>
          <p:nvPr/>
        </p:nvSpPr>
        <p:spPr>
          <a:xfrm>
            <a:off x="1280807" y="4079201"/>
            <a:ext cx="7416823" cy="1200329"/>
          </a:xfrm>
          <a:prstGeom prst="rect">
            <a:avLst/>
          </a:prstGeom>
        </p:spPr>
        <p:txBody>
          <a:bodyPr wrap="square">
            <a:spAutoFit/>
          </a:bodyPr>
          <a:lstStyle/>
          <a:p>
            <a:pPr>
              <a:spcBef>
                <a:spcPct val="0"/>
              </a:spcBef>
            </a:pPr>
            <a:r>
              <a:rPr lang="en-GB" sz="2400" dirty="0">
                <a:solidFill>
                  <a:srgbClr val="000000"/>
                </a:solidFill>
                <a:latin typeface="Arial Narrow" pitchFamily="34" charset="0"/>
                <a:ea typeface="+mj-ea"/>
                <a:cs typeface="+mj-cs"/>
              </a:rPr>
              <a:t>Travelling Roma are seen as very difficult to control. More than 100,000 Roma men, women and children are shot into mass graves.</a:t>
            </a:r>
          </a:p>
        </p:txBody>
      </p:sp>
    </p:spTree>
    <p:extLst>
      <p:ext uri="{BB962C8B-B14F-4D97-AF65-F5344CB8AC3E}">
        <p14:creationId xmlns:p14="http://schemas.microsoft.com/office/powerpoint/2010/main" val="2986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3"/>
          <p:cNvSpPr txBox="1">
            <a:spLocks/>
          </p:cNvSpPr>
          <p:nvPr/>
        </p:nvSpPr>
        <p:spPr>
          <a:xfrm>
            <a:off x="4232921" y="1996529"/>
            <a:ext cx="4392490" cy="1720503"/>
          </a:xfrm>
          <a:prstGeom prst="rect">
            <a:avLst/>
          </a:prstGeom>
        </p:spPr>
        <p:txBody>
          <a:bodyPr vert="horz" lIns="91440" tIns="45720" rIns="91440" bIns="45720" rtlCol="0" anchor="ctr">
            <a:noAutofit/>
          </a:bodyPr>
          <a:lstStyle/>
          <a:p>
            <a:pPr>
              <a:spcBef>
                <a:spcPct val="0"/>
              </a:spcBef>
            </a:pPr>
            <a:r>
              <a:rPr lang="en-GB" sz="2400" dirty="0">
                <a:solidFill>
                  <a:schemeClr val="tx1">
                    <a:lumMod val="90000"/>
                    <a:lumOff val="10000"/>
                  </a:schemeClr>
                </a:solidFill>
                <a:latin typeface="Arial Narrow" pitchFamily="34" charset="0"/>
              </a:rPr>
              <a:t>The Nazi regime finds willing collaborators in the persecution and murder of Roma within Germany and across Europe.</a:t>
            </a:r>
          </a:p>
        </p:txBody>
      </p:sp>
      <p:sp>
        <p:nvSpPr>
          <p:cNvPr id="14" name="Title 13"/>
          <p:cNvSpPr>
            <a:spLocks noGrp="1"/>
          </p:cNvSpPr>
          <p:nvPr>
            <p:ph type="title"/>
          </p:nvPr>
        </p:nvSpPr>
        <p:spPr>
          <a:solidFill>
            <a:srgbClr val="000000"/>
          </a:solidFill>
        </p:spPr>
        <p:txBody>
          <a:bodyPr/>
          <a:lstStyle/>
          <a:p>
            <a:r>
              <a:rPr lang="en-GB" sz="3700" dirty="0">
                <a:solidFill>
                  <a:schemeClr val="bg2"/>
                </a:solidFill>
              </a:rPr>
              <a:t>Collaboration in the Roma	 genocide</a:t>
            </a:r>
          </a:p>
        </p:txBody>
      </p:sp>
      <p:sp>
        <p:nvSpPr>
          <p:cNvPr id="8" name="Title 3"/>
          <p:cNvSpPr txBox="1">
            <a:spLocks/>
          </p:cNvSpPr>
          <p:nvPr/>
        </p:nvSpPr>
        <p:spPr>
          <a:xfrm>
            <a:off x="994938" y="3994904"/>
            <a:ext cx="8155662" cy="2328006"/>
          </a:xfrm>
          <a:prstGeom prst="rect">
            <a:avLst/>
          </a:prstGeom>
        </p:spPr>
        <p:txBody>
          <a:bodyPr vert="horz" lIns="91440" tIns="45720" rIns="91440" bIns="45720" rtlCol="0" anchor="ctr">
            <a:noAutofit/>
          </a:bodyPr>
          <a:lstStyle/>
          <a:p>
            <a:pPr>
              <a:spcBef>
                <a:spcPct val="0"/>
              </a:spcBef>
              <a:spcAft>
                <a:spcPts val="600"/>
              </a:spcAft>
            </a:pPr>
            <a:r>
              <a:rPr lang="en-GB" sz="1900" dirty="0">
                <a:solidFill>
                  <a:schemeClr val="tx1">
                    <a:lumMod val="90000"/>
                    <a:lumOff val="10000"/>
                  </a:schemeClr>
                </a:solidFill>
                <a:latin typeface="Arial Narrow" pitchFamily="34" charset="0"/>
                <a:ea typeface="+mj-ea"/>
                <a:cs typeface="+mj-cs"/>
              </a:rPr>
              <a:t>French police do not deport many Roma but persecution does increase. Between 3,000 and 6,000 Roma are put into camps in France to prevent them from mixing with other members of society.</a:t>
            </a:r>
          </a:p>
          <a:p>
            <a:pPr>
              <a:spcBef>
                <a:spcPct val="0"/>
              </a:spcBef>
              <a:spcAft>
                <a:spcPts val="600"/>
              </a:spcAft>
            </a:pPr>
            <a:r>
              <a:rPr lang="en-GB" sz="1900" dirty="0">
                <a:solidFill>
                  <a:schemeClr val="tx1">
                    <a:lumMod val="90000"/>
                    <a:lumOff val="10000"/>
                  </a:schemeClr>
                </a:solidFill>
                <a:latin typeface="Arial Narrow" pitchFamily="34" charset="0"/>
                <a:ea typeface="+mj-ea"/>
                <a:cs typeface="+mj-cs"/>
              </a:rPr>
              <a:t>Croatian fascists murder nearly all of their country’s 25,000 Roma men, women, and children.</a:t>
            </a:r>
          </a:p>
          <a:p>
            <a:pPr>
              <a:spcBef>
                <a:spcPct val="0"/>
              </a:spcBef>
              <a:spcAft>
                <a:spcPts val="600"/>
              </a:spcAft>
            </a:pPr>
            <a:r>
              <a:rPr lang="en-GB" sz="1900" dirty="0">
                <a:solidFill>
                  <a:schemeClr val="tx1">
                    <a:lumMod val="90000"/>
                    <a:lumOff val="10000"/>
                  </a:schemeClr>
                </a:solidFill>
                <a:latin typeface="Arial Narrow" pitchFamily="34" charset="0"/>
                <a:ea typeface="+mj-ea"/>
                <a:cs typeface="+mj-cs"/>
              </a:rPr>
              <a:t>Romanians deport 26,000 Roma to camps in the south-western Ukraine that is now occupied by Romanian forces. Thousands die from disease, starvation and the brutality of the Romanian guards.</a:t>
            </a:r>
          </a:p>
          <a:p>
            <a:pPr>
              <a:spcBef>
                <a:spcPct val="0"/>
              </a:spcBef>
              <a:spcAft>
                <a:spcPts val="600"/>
              </a:spcAft>
            </a:pPr>
            <a:r>
              <a:rPr lang="en-GB" dirty="0">
                <a:solidFill>
                  <a:schemeClr val="tx1">
                    <a:lumMod val="90000"/>
                    <a:lumOff val="10000"/>
                  </a:schemeClr>
                </a:solidFill>
                <a:latin typeface="Arial Narrow" pitchFamily="34" charset="0"/>
                <a:ea typeface="+mj-ea"/>
                <a:cs typeface="+mj-cs"/>
              </a:rPr>
              <a:t>.</a:t>
            </a:r>
          </a:p>
        </p:txBody>
      </p:sp>
      <p:sp>
        <p:nvSpPr>
          <p:cNvPr id="11" name="Title 3">
            <a:extLst>
              <a:ext uri="{FF2B5EF4-FFF2-40B4-BE49-F238E27FC236}">
                <a16:creationId xmlns:a16="http://schemas.microsoft.com/office/drawing/2014/main" id="{33E3A6C6-35CF-4607-A933-5C8CED4D54E7}"/>
              </a:ext>
            </a:extLst>
          </p:cNvPr>
          <p:cNvSpPr txBox="1">
            <a:spLocks/>
          </p:cNvSpPr>
          <p:nvPr/>
        </p:nvSpPr>
        <p:spPr>
          <a:xfrm>
            <a:off x="992775" y="2167190"/>
            <a:ext cx="2808097" cy="1720503"/>
          </a:xfrm>
          <a:prstGeom prst="rect">
            <a:avLst/>
          </a:prstGeom>
        </p:spPr>
        <p:txBody>
          <a:bodyPr vert="horz" lIns="91440" tIns="45720" rIns="91440" bIns="45720" rtlCol="0" anchor="ctr">
            <a:noAutofit/>
          </a:bodyPr>
          <a:lstStyle/>
          <a:p>
            <a:pPr>
              <a:lnSpc>
                <a:spcPct val="90000"/>
              </a:lnSpc>
              <a:spcBef>
                <a:spcPct val="0"/>
              </a:spcBef>
            </a:pPr>
            <a:r>
              <a:rPr lang="en-GB" sz="6600" b="1" dirty="0">
                <a:solidFill>
                  <a:srgbClr val="000000"/>
                </a:solidFill>
                <a:latin typeface="Arial Narrow" pitchFamily="34" charset="0"/>
                <a:ea typeface="+mj-ea"/>
                <a:cs typeface="+mj-cs"/>
              </a:rPr>
              <a:t>1941-42</a:t>
            </a:r>
            <a:r>
              <a:rPr lang="en-GB" sz="4800" b="1" dirty="0">
                <a:latin typeface="Arial Narrow" pitchFamily="34" charset="0"/>
                <a:ea typeface="+mj-ea"/>
                <a:cs typeface="+mj-cs"/>
              </a:rPr>
              <a:t> </a:t>
            </a:r>
            <a:br>
              <a:rPr lang="en-GB" sz="3200" b="1" dirty="0">
                <a:latin typeface="Arial Narrow" pitchFamily="34" charset="0"/>
                <a:ea typeface="+mj-ea"/>
                <a:cs typeface="+mj-cs"/>
              </a:rPr>
            </a:br>
            <a:r>
              <a:rPr lang="en-GB" sz="3200" b="1" dirty="0">
                <a:latin typeface="Arial Narrow" pitchFamily="34" charset="0"/>
                <a:ea typeface="+mj-ea"/>
                <a:cs typeface="+mj-cs"/>
              </a:rPr>
              <a:t> </a:t>
            </a:r>
            <a:endParaRPr lang="en-GB" sz="3200" b="1" dirty="0">
              <a:solidFill>
                <a:schemeClr val="tx1">
                  <a:lumMod val="75000"/>
                  <a:lumOff val="25000"/>
                </a:schemeClr>
              </a:solidFill>
              <a:latin typeface="Arial Narrow" pitchFamily="34" charset="0"/>
              <a:ea typeface="+mj-ea"/>
              <a:cs typeface="+mj-cs"/>
            </a:endParaRPr>
          </a:p>
        </p:txBody>
      </p:sp>
      <p:cxnSp>
        <p:nvCxnSpPr>
          <p:cNvPr id="12" name="Straight Connector 11">
            <a:extLst>
              <a:ext uri="{FF2B5EF4-FFF2-40B4-BE49-F238E27FC236}">
                <a16:creationId xmlns:a16="http://schemas.microsoft.com/office/drawing/2014/main" id="{EE40F789-81D0-4E96-8A4C-2174919DA9D4}"/>
              </a:ext>
            </a:extLst>
          </p:cNvPr>
          <p:cNvCxnSpPr/>
          <p:nvPr/>
        </p:nvCxnSpPr>
        <p:spPr>
          <a:xfrm>
            <a:off x="3944888" y="2136780"/>
            <a:ext cx="0" cy="144000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38142" y="1924522"/>
            <a:ext cx="7659274" cy="1648942"/>
            <a:chOff x="1638881" y="2460737"/>
            <a:chExt cx="7070098" cy="1792510"/>
          </a:xfrm>
        </p:grpSpPr>
        <p:sp>
          <p:nvSpPr>
            <p:cNvPr id="5" name="Title 3"/>
            <p:cNvSpPr txBox="1">
              <a:spLocks/>
            </p:cNvSpPr>
            <p:nvPr/>
          </p:nvSpPr>
          <p:spPr>
            <a:xfrm>
              <a:off x="1638881" y="2460737"/>
              <a:ext cx="2483743" cy="1720502"/>
            </a:xfrm>
            <a:prstGeom prst="rect">
              <a:avLst/>
            </a:prstGeom>
          </p:spPr>
          <p:txBody>
            <a:bodyPr vert="horz" lIns="91440" tIns="45720" rIns="91440" bIns="45720" rtlCol="0" anchor="ctr">
              <a:noAutofit/>
            </a:bodyPr>
            <a:lstStyle/>
            <a:p>
              <a:pPr lvl="0">
                <a:spcBef>
                  <a:spcPct val="0"/>
                </a:spcBef>
              </a:pPr>
              <a:r>
                <a:rPr lang="en-GB" sz="7200" b="1" dirty="0">
                  <a:solidFill>
                    <a:srgbClr val="000000"/>
                  </a:solidFill>
                  <a:latin typeface="Arial Narrow" pitchFamily="34" charset="0"/>
                  <a:ea typeface="+mj-ea"/>
                  <a:cs typeface="+mj-cs"/>
                </a:rPr>
                <a:t>1942</a:t>
              </a:r>
              <a:r>
                <a:rPr lang="en-GB" sz="4400" b="1" dirty="0">
                  <a:solidFill>
                    <a:schemeClr val="accent5"/>
                  </a:solidFill>
                  <a:latin typeface="Arial Narrow" pitchFamily="34" charset="0"/>
                  <a:ea typeface="+mj-ea"/>
                  <a:cs typeface="+mj-cs"/>
                </a:rPr>
                <a:t> </a:t>
              </a:r>
              <a:br>
                <a:rPr lang="en-GB" sz="3600" b="1" dirty="0">
                  <a:solidFill>
                    <a:schemeClr val="accent5"/>
                  </a:solidFill>
                  <a:latin typeface="Arial Narrow" pitchFamily="34" charset="0"/>
                  <a:ea typeface="+mj-ea"/>
                  <a:cs typeface="+mj-cs"/>
                </a:rPr>
              </a:br>
              <a:r>
                <a:rPr lang="en-GB" sz="3200" b="1" dirty="0">
                  <a:solidFill>
                    <a:schemeClr val="tx1">
                      <a:lumMod val="75000"/>
                      <a:lumOff val="25000"/>
                    </a:schemeClr>
                  </a:solidFill>
                  <a:latin typeface="Arial Narrow" pitchFamily="34" charset="0"/>
                  <a:ea typeface="+mj-ea"/>
                  <a:cs typeface="+mj-cs"/>
                </a:rPr>
                <a:t>to 1944</a:t>
              </a:r>
            </a:p>
          </p:txBody>
        </p:sp>
        <p:cxnSp>
          <p:nvCxnSpPr>
            <p:cNvPr id="7" name="Straight Connector 6"/>
            <p:cNvCxnSpPr/>
            <p:nvPr/>
          </p:nvCxnSpPr>
          <p:spPr>
            <a:xfrm>
              <a:off x="3685015" y="2687193"/>
              <a:ext cx="1" cy="1465957"/>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122623" y="2532745"/>
              <a:ext cx="4586356"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In December 1942 Heinrich Himmler, the head of the SS, orders that all Roma still living in Greater Germany are to be deported to Auschwitz.</a:t>
              </a:r>
            </a:p>
          </p:txBody>
        </p:sp>
      </p:grpSp>
      <p:sp>
        <p:nvSpPr>
          <p:cNvPr id="14" name="Title 13"/>
          <p:cNvSpPr>
            <a:spLocks noGrp="1"/>
          </p:cNvSpPr>
          <p:nvPr>
            <p:ph type="title"/>
          </p:nvPr>
        </p:nvSpPr>
        <p:spPr>
          <a:solidFill>
            <a:srgbClr val="000000"/>
          </a:solidFill>
        </p:spPr>
        <p:txBody>
          <a:bodyPr/>
          <a:lstStyle/>
          <a:p>
            <a:r>
              <a:rPr lang="en-GB" sz="3700" dirty="0">
                <a:solidFill>
                  <a:schemeClr val="bg2"/>
                </a:solidFill>
              </a:rPr>
              <a:t>The ‘Gypsy family camp’ in Auschwitz</a:t>
            </a:r>
          </a:p>
        </p:txBody>
      </p:sp>
      <p:sp>
        <p:nvSpPr>
          <p:cNvPr id="8" name="Title 3"/>
          <p:cNvSpPr txBox="1">
            <a:spLocks/>
          </p:cNvSpPr>
          <p:nvPr/>
        </p:nvSpPr>
        <p:spPr>
          <a:xfrm>
            <a:off x="1029586" y="4077072"/>
            <a:ext cx="7883854" cy="1720503"/>
          </a:xfrm>
          <a:prstGeom prst="rect">
            <a:avLst/>
          </a:prstGeom>
        </p:spPr>
        <p:txBody>
          <a:bodyPr vert="horz" lIns="91440" tIns="45720" rIns="91440" bIns="45720" rtlCol="0" anchor="ctr">
            <a:noAutofit/>
          </a:bodyPr>
          <a:lstStyle/>
          <a:p>
            <a:pPr>
              <a:spcBef>
                <a:spcPct val="0"/>
              </a:spcBef>
              <a:spcAft>
                <a:spcPts val="1800"/>
              </a:spcAft>
            </a:pPr>
            <a:r>
              <a:rPr lang="en-GB" dirty="0">
                <a:latin typeface="Arial Narrow" pitchFamily="34" charset="0"/>
                <a:ea typeface="+mj-ea"/>
                <a:cs typeface="+mj-cs"/>
              </a:rPr>
              <a:t>More than 23,000 Roma men, women and children are sent to Auschwitz-</a:t>
            </a:r>
            <a:r>
              <a:rPr lang="en-GB" dirty="0" err="1">
                <a:latin typeface="Arial Narrow" pitchFamily="34" charset="0"/>
                <a:ea typeface="+mj-ea"/>
                <a:cs typeface="+mj-cs"/>
              </a:rPr>
              <a:t>Birkenau</a:t>
            </a:r>
            <a:r>
              <a:rPr lang="en-GB" dirty="0">
                <a:latin typeface="Arial Narrow" pitchFamily="34" charset="0"/>
                <a:ea typeface="+mj-ea"/>
                <a:cs typeface="+mj-cs"/>
              </a:rPr>
              <a:t>. Living conditions in the so-called ‘Gypsy Family Camp’ are so terrible – with 600 people crammed into each wooden hut – that disease spreads quickly. At least 18,000 Roma die of disease, hunger and the brutality of the camp guards.</a:t>
            </a:r>
          </a:p>
          <a:p>
            <a:pPr>
              <a:spcBef>
                <a:spcPct val="0"/>
              </a:spcBef>
              <a:spcAft>
                <a:spcPts val="1800"/>
              </a:spcAft>
            </a:pPr>
            <a:r>
              <a:rPr lang="en-GB" dirty="0">
                <a:latin typeface="Arial Narrow" pitchFamily="34" charset="0"/>
                <a:ea typeface="+mj-ea"/>
                <a:cs typeface="+mj-cs"/>
              </a:rPr>
              <a:t>The SS decide to close the ‘Gypsy Family Camp’ and, in the spring and summer of 1944, more than 2000 Roma are sent to work in other camps. The remaining 3000 Roma, mostly too ill to work, or elderly men, women and children, are killed in the gas chambers on the night of 2-3 August 1944.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4513" y="1811524"/>
            <a:ext cx="8395200" cy="4632684"/>
          </a:xfrm>
          <a:prstGeom prst="rect">
            <a:avLst/>
          </a:prstGeom>
          <a:solidFill>
            <a:schemeClr val="tx1">
              <a:lumMod val="50000"/>
              <a:lumOff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p:cNvSpPr>
            <a:spLocks noGrp="1"/>
          </p:cNvSpPr>
          <p:nvPr>
            <p:ph type="title"/>
          </p:nvPr>
        </p:nvSpPr>
        <p:spPr>
          <a:solidFill>
            <a:srgbClr val="000000"/>
          </a:solidFill>
        </p:spPr>
        <p:txBody>
          <a:bodyPr/>
          <a:lstStyle/>
          <a:p>
            <a:r>
              <a:rPr lang="en-GB" sz="4000" dirty="0">
                <a:solidFill>
                  <a:schemeClr val="bg2"/>
                </a:solidFill>
              </a:rPr>
              <a:t>Murder of Roma in the death camps</a:t>
            </a:r>
            <a:endParaRPr lang="en-GB" sz="3600" dirty="0">
              <a:solidFill>
                <a:schemeClr val="bg2"/>
              </a:solidFill>
            </a:endParaRPr>
          </a:p>
        </p:txBody>
      </p:sp>
      <p:grpSp>
        <p:nvGrpSpPr>
          <p:cNvPr id="2" name="Group 11"/>
          <p:cNvGrpSpPr/>
          <p:nvPr/>
        </p:nvGrpSpPr>
        <p:grpSpPr>
          <a:xfrm>
            <a:off x="1136791" y="1916832"/>
            <a:ext cx="7560625" cy="1800200"/>
            <a:chOff x="848759" y="2059012"/>
            <a:chExt cx="7560625" cy="1800200"/>
          </a:xfrm>
        </p:grpSpPr>
        <p:grpSp>
          <p:nvGrpSpPr>
            <p:cNvPr id="3" name="Group 14"/>
            <p:cNvGrpSpPr/>
            <p:nvPr/>
          </p:nvGrpSpPr>
          <p:grpSpPr>
            <a:xfrm>
              <a:off x="848759" y="2068537"/>
              <a:ext cx="4968120" cy="1790675"/>
              <a:chOff x="1730138" y="2532745"/>
              <a:chExt cx="4585959" cy="1790674"/>
            </a:xfrm>
          </p:grpSpPr>
          <p:sp>
            <p:nvSpPr>
              <p:cNvPr id="5" name="Title 3"/>
              <p:cNvSpPr txBox="1">
                <a:spLocks/>
              </p:cNvSpPr>
              <p:nvPr/>
            </p:nvSpPr>
            <p:spPr>
              <a:xfrm>
                <a:off x="1730138" y="2602917"/>
                <a:ext cx="2126808" cy="1720502"/>
              </a:xfrm>
              <a:prstGeom prst="rect">
                <a:avLst/>
              </a:prstGeom>
            </p:spPr>
            <p:txBody>
              <a:bodyPr vert="horz" lIns="91440" tIns="45720" rIns="91440" bIns="45720" rtlCol="0" anchor="ctr">
                <a:noAutofit/>
              </a:bodyPr>
              <a:lstStyle/>
              <a:p>
                <a:pPr lvl="0">
                  <a:lnSpc>
                    <a:spcPct val="80000"/>
                  </a:lnSpc>
                  <a:spcBef>
                    <a:spcPct val="0"/>
                  </a:spcBef>
                </a:pPr>
                <a:r>
                  <a:rPr lang="en-GB" sz="6600" b="1" dirty="0">
                    <a:solidFill>
                      <a:srgbClr val="000000"/>
                    </a:solidFill>
                    <a:latin typeface="Arial Narrow" pitchFamily="34" charset="0"/>
                    <a:ea typeface="+mj-ea"/>
                    <a:cs typeface="+mj-cs"/>
                  </a:rPr>
                  <a:t>1942</a:t>
                </a:r>
                <a:r>
                  <a:rPr lang="en-GB" sz="5400" b="1" dirty="0">
                    <a:solidFill>
                      <a:schemeClr val="accent6"/>
                    </a:solidFill>
                    <a:latin typeface="Arial Narrow" pitchFamily="34" charset="0"/>
                    <a:ea typeface="+mj-ea"/>
                    <a:cs typeface="+mj-cs"/>
                  </a:rPr>
                  <a:t> </a:t>
                </a:r>
                <a:br>
                  <a:rPr lang="en-GB" sz="4400" b="1" dirty="0">
                    <a:solidFill>
                      <a:schemeClr val="accent6"/>
                    </a:solidFill>
                    <a:latin typeface="Arial Narrow" pitchFamily="34" charset="0"/>
                    <a:ea typeface="+mj-ea"/>
                    <a:cs typeface="+mj-cs"/>
                  </a:rPr>
                </a:br>
                <a:r>
                  <a:rPr lang="en-GB" sz="4400" b="1" dirty="0">
                    <a:solidFill>
                      <a:schemeClr val="accent6"/>
                    </a:solidFill>
                    <a:latin typeface="Arial Narrow" pitchFamily="34" charset="0"/>
                    <a:ea typeface="+mj-ea"/>
                    <a:cs typeface="+mj-cs"/>
                  </a:rPr>
                  <a:t> </a:t>
                </a:r>
                <a:r>
                  <a:rPr lang="en-GB" sz="3200" b="1" dirty="0">
                    <a:solidFill>
                      <a:schemeClr val="tx1">
                        <a:lumMod val="75000"/>
                        <a:lumOff val="25000"/>
                      </a:schemeClr>
                    </a:solidFill>
                    <a:latin typeface="Arial Narrow" pitchFamily="34" charset="0"/>
                    <a:ea typeface="+mj-ea"/>
                    <a:cs typeface="+mj-cs"/>
                  </a:rPr>
                  <a:t>to 1943</a:t>
                </a:r>
                <a:endParaRPr lang="en-GB" sz="28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29864" y="2745949"/>
                <a:ext cx="1" cy="1331999"/>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6" y="2532745"/>
                <a:ext cx="2392881" cy="1720502"/>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 </a:t>
                </a:r>
              </a:p>
              <a:p>
                <a:pPr>
                  <a:spcBef>
                    <a:spcPct val="0"/>
                  </a:spcBef>
                </a:pPr>
                <a:endParaRPr lang="en-GB" sz="2000" dirty="0">
                  <a:latin typeface="Arial Narrow" pitchFamily="34" charset="0"/>
                </a:endParaRPr>
              </a:p>
            </p:txBody>
          </p:sp>
        </p:grpSp>
        <p:sp>
          <p:nvSpPr>
            <p:cNvPr id="8" name="Title 3"/>
            <p:cNvSpPr txBox="1">
              <a:spLocks/>
            </p:cNvSpPr>
            <p:nvPr/>
          </p:nvSpPr>
          <p:spPr>
            <a:xfrm>
              <a:off x="3296600" y="2059012"/>
              <a:ext cx="5112784" cy="1720503"/>
            </a:xfrm>
            <a:prstGeom prst="rect">
              <a:avLst/>
            </a:prstGeom>
          </p:spPr>
          <p:txBody>
            <a:bodyPr vert="horz" lIns="91440" tIns="45720" rIns="91440" bIns="45720" rtlCol="0" anchor="ctr">
              <a:noAutofit/>
            </a:bodyPr>
            <a:lstStyle/>
            <a:p>
              <a:pPr>
                <a:spcBef>
                  <a:spcPct val="0"/>
                </a:spcBef>
              </a:pPr>
              <a:r>
                <a:rPr lang="en-GB" sz="2000" dirty="0">
                  <a:latin typeface="Arial Narrow" pitchFamily="34" charset="0"/>
                </a:rPr>
                <a:t>In early November 1942 5007 Roma are deported from Greater Germany to the so-called ‘Gypsy camp’ in the Jewish ghetto of Lodz, in Nazi-occupied Poland.</a:t>
              </a:r>
            </a:p>
          </p:txBody>
        </p:sp>
      </p:grpSp>
      <p:sp>
        <p:nvSpPr>
          <p:cNvPr id="11" name="Rectangle 10"/>
          <p:cNvSpPr/>
          <p:nvPr/>
        </p:nvSpPr>
        <p:spPr>
          <a:xfrm>
            <a:off x="1089596" y="3964495"/>
            <a:ext cx="7823844" cy="1554272"/>
          </a:xfrm>
          <a:prstGeom prst="rect">
            <a:avLst/>
          </a:prstGeom>
        </p:spPr>
        <p:txBody>
          <a:bodyPr wrap="square">
            <a:spAutoFit/>
          </a:bodyPr>
          <a:lstStyle/>
          <a:p>
            <a:pPr>
              <a:spcBef>
                <a:spcPct val="0"/>
              </a:spcBef>
              <a:spcAft>
                <a:spcPts val="1800"/>
              </a:spcAft>
            </a:pPr>
            <a:r>
              <a:rPr lang="en-GB" sz="2000" dirty="0">
                <a:latin typeface="Arial Narrow" pitchFamily="34" charset="0"/>
              </a:rPr>
              <a:t>Eleven people die on the journey to Lodz. Another 630 die of typhus in the overcrowded conditions within the ghetto over the coming weeks.</a:t>
            </a:r>
          </a:p>
          <a:p>
            <a:pPr>
              <a:spcBef>
                <a:spcPct val="0"/>
              </a:spcBef>
              <a:spcAft>
                <a:spcPts val="1800"/>
              </a:spcAft>
            </a:pPr>
            <a:r>
              <a:rPr lang="en-GB" sz="2000" dirty="0">
                <a:latin typeface="Arial Narrow" pitchFamily="34" charset="0"/>
              </a:rPr>
              <a:t>In January 1943, the rest are sent on trucks to </a:t>
            </a:r>
            <a:r>
              <a:rPr lang="en-GB" sz="2000" dirty="0" err="1">
                <a:latin typeface="Arial Narrow" pitchFamily="34" charset="0"/>
              </a:rPr>
              <a:t>Chelmno</a:t>
            </a:r>
            <a:r>
              <a:rPr lang="en-GB" sz="2000" dirty="0">
                <a:latin typeface="Arial Narrow" pitchFamily="34" charset="0"/>
              </a:rPr>
              <a:t> death camp where they are all murdered in gas vans. None of the 5007 Roma survives.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208798" y="2212553"/>
            <a:ext cx="7920913" cy="1792511"/>
            <a:chOff x="1663471" y="2460737"/>
            <a:chExt cx="7311612" cy="1792510"/>
          </a:xfrm>
        </p:grpSpPr>
        <p:sp>
          <p:nvSpPr>
            <p:cNvPr id="5" name="Title 3"/>
            <p:cNvSpPr txBox="1">
              <a:spLocks/>
            </p:cNvSpPr>
            <p:nvPr/>
          </p:nvSpPr>
          <p:spPr>
            <a:xfrm>
              <a:off x="1663471" y="2460737"/>
              <a:ext cx="2126807" cy="1720502"/>
            </a:xfrm>
            <a:prstGeom prst="rect">
              <a:avLst/>
            </a:prstGeom>
          </p:spPr>
          <p:txBody>
            <a:bodyPr vert="horz" lIns="91440" tIns="45720" rIns="91440" bIns="45720" rtlCol="0" anchor="ctr">
              <a:noAutofit/>
            </a:bodyPr>
            <a:lstStyle/>
            <a:p>
              <a:pPr lvl="0">
                <a:spcBef>
                  <a:spcPct val="0"/>
                </a:spcBef>
              </a:pPr>
              <a:r>
                <a:rPr lang="en-GB" sz="7200" b="1" dirty="0">
                  <a:solidFill>
                    <a:schemeClr val="accent3"/>
                  </a:solidFill>
                  <a:latin typeface="Arial Narrow" pitchFamily="34" charset="0"/>
                  <a:ea typeface="+mj-ea"/>
                  <a:cs typeface="+mj-cs"/>
                </a:rPr>
                <a:t>1935</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 April</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673793" y="2687193"/>
              <a:ext cx="1" cy="1465957"/>
            </a:xfrm>
            <a:prstGeom prst="line">
              <a:avLst/>
            </a:prstGeom>
            <a:ln w="190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923215" y="2532745"/>
              <a:ext cx="5051868"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Jehovah’s Witnesses face Nazi persecution </a:t>
              </a:r>
              <a:br>
                <a:rPr lang="en-GB" sz="2400" dirty="0">
                  <a:latin typeface="Arial Narrow" pitchFamily="34" charset="0"/>
                </a:rPr>
              </a:br>
              <a:r>
                <a:rPr lang="en-GB" sz="2400" dirty="0">
                  <a:latin typeface="Arial Narrow" pitchFamily="34" charset="0"/>
                </a:rPr>
                <a:t>as soon as Hitler comes to power, with police breaking up their meetings, occupying their offices and seizing their books. </a:t>
              </a:r>
            </a:p>
          </p:txBody>
        </p:sp>
      </p:grpSp>
      <p:sp>
        <p:nvSpPr>
          <p:cNvPr id="14" name="Title 13"/>
          <p:cNvSpPr>
            <a:spLocks noGrp="1"/>
          </p:cNvSpPr>
          <p:nvPr>
            <p:ph type="title"/>
          </p:nvPr>
        </p:nvSpPr>
        <p:spPr>
          <a:solidFill>
            <a:schemeClr val="accent3"/>
          </a:solidFill>
        </p:spPr>
        <p:txBody>
          <a:bodyPr/>
          <a:lstStyle/>
          <a:p>
            <a:r>
              <a:rPr lang="en-GB" sz="3700" dirty="0">
                <a:solidFill>
                  <a:schemeClr val="bg1"/>
                </a:solidFill>
              </a:rPr>
              <a:t>Jehovah’s Witnesses sent to prison and</a:t>
            </a:r>
            <a:br>
              <a:rPr lang="en-GB" sz="3700" dirty="0">
                <a:solidFill>
                  <a:schemeClr val="bg1"/>
                </a:solidFill>
              </a:rPr>
            </a:br>
            <a:r>
              <a:rPr lang="en-GB" sz="3700" dirty="0">
                <a:solidFill>
                  <a:schemeClr val="bg1"/>
                </a:solidFill>
              </a:rPr>
              <a:t>concentration camps</a:t>
            </a:r>
          </a:p>
        </p:txBody>
      </p:sp>
      <p:sp>
        <p:nvSpPr>
          <p:cNvPr id="8" name="Title 3"/>
          <p:cNvSpPr txBox="1">
            <a:spLocks/>
          </p:cNvSpPr>
          <p:nvPr/>
        </p:nvSpPr>
        <p:spPr>
          <a:xfrm>
            <a:off x="1208584" y="4156769"/>
            <a:ext cx="7632848" cy="1720503"/>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From 1935 this persecution becomes even worse. Large numbers </a:t>
            </a:r>
          </a:p>
          <a:p>
            <a:pPr>
              <a:spcBef>
                <a:spcPct val="0"/>
              </a:spcBef>
            </a:pPr>
            <a:r>
              <a:rPr lang="en-GB" sz="2400" dirty="0">
                <a:latin typeface="Arial Narrow" pitchFamily="34" charset="0"/>
                <a:ea typeface="+mj-ea"/>
                <a:cs typeface="+mj-cs"/>
              </a:rPr>
              <a:t>of Jehovah’s Witnesses who refuse to join the German army (as it is against their religion to fight) are sent to prisons and concentration camps.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bg1">
              <a:alpha val="20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106811" y="1980686"/>
            <a:ext cx="7616113" cy="1803740"/>
            <a:chOff x="1569328" y="2668607"/>
            <a:chExt cx="7030257" cy="1803739"/>
          </a:xfrm>
        </p:grpSpPr>
        <p:sp>
          <p:nvSpPr>
            <p:cNvPr id="5" name="Title 3"/>
            <p:cNvSpPr txBox="1">
              <a:spLocks/>
            </p:cNvSpPr>
            <p:nvPr/>
          </p:nvSpPr>
          <p:spPr>
            <a:xfrm>
              <a:off x="1569328" y="2751844"/>
              <a:ext cx="2126807" cy="1720502"/>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rgbClr val="000000"/>
                  </a:solidFill>
                  <a:latin typeface="Arial Narrow" pitchFamily="34" charset="0"/>
                  <a:ea typeface="+mj-ea"/>
                  <a:cs typeface="+mj-cs"/>
                </a:rPr>
                <a:t>1941</a:t>
              </a:r>
              <a:r>
                <a:rPr lang="en-GB" sz="4800" b="1" dirty="0">
                  <a:solidFill>
                    <a:srgbClr val="000000"/>
                  </a:solidFill>
                  <a:latin typeface="Arial Narrow" pitchFamily="34" charset="0"/>
                  <a:ea typeface="+mj-ea"/>
                  <a:cs typeface="+mj-cs"/>
                </a:rPr>
                <a:t> </a:t>
              </a:r>
              <a:br>
                <a:rPr lang="en-GB" sz="4000" b="1" dirty="0">
                  <a:solidFill>
                    <a:srgbClr val="000000"/>
                  </a:solidFill>
                  <a:latin typeface="Arial Narrow" pitchFamily="34" charset="0"/>
                  <a:ea typeface="+mj-ea"/>
                  <a:cs typeface="+mj-cs"/>
                </a:rPr>
              </a:br>
              <a:r>
                <a:rPr lang="en-GB" sz="4000" b="1" dirty="0">
                  <a:solidFill>
                    <a:srgbClr val="000000"/>
                  </a:solidFill>
                  <a:latin typeface="Arial Narrow" pitchFamily="34" charset="0"/>
                  <a:ea typeface="+mj-ea"/>
                  <a:cs typeface="+mj-cs"/>
                </a:rPr>
                <a:t> </a:t>
              </a:r>
              <a:r>
                <a:rPr lang="en-GB" sz="2800" b="1" dirty="0">
                  <a:solidFill>
                    <a:srgbClr val="000000"/>
                  </a:solidFill>
                  <a:latin typeface="Arial Narrow" pitchFamily="34" charset="0"/>
                  <a:ea typeface="+mj-ea"/>
                  <a:cs typeface="+mj-cs"/>
                </a:rPr>
                <a:t>6 June </a:t>
              </a:r>
            </a:p>
          </p:txBody>
        </p:sp>
        <p:cxnSp>
          <p:nvCxnSpPr>
            <p:cNvPr id="7" name="Straight Connector 6"/>
            <p:cNvCxnSpPr/>
            <p:nvPr/>
          </p:nvCxnSpPr>
          <p:spPr>
            <a:xfrm>
              <a:off x="3723809" y="2800658"/>
              <a:ext cx="0" cy="135829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188773" y="2668607"/>
              <a:ext cx="4410812" cy="1720502"/>
            </a:xfrm>
            <a:prstGeom prst="rect">
              <a:avLst/>
            </a:prstGeom>
          </p:spPr>
          <p:txBody>
            <a:bodyPr vert="horz" lIns="91440" tIns="45720" rIns="91440" bIns="45720" rtlCol="0" anchor="ctr">
              <a:noAutofit/>
            </a:bodyPr>
            <a:lstStyle/>
            <a:p>
              <a:pPr>
                <a:spcBef>
                  <a:spcPct val="0"/>
                </a:spcBef>
              </a:pPr>
              <a:r>
                <a:rPr lang="en-GB" sz="2400" dirty="0">
                  <a:solidFill>
                    <a:srgbClr val="000000"/>
                  </a:solidFill>
                  <a:latin typeface="Arial Narrow" pitchFamily="34" charset="0"/>
                  <a:ea typeface="+mj-ea"/>
                  <a:cs typeface="+mj-cs"/>
                </a:rPr>
                <a:t>When captured in battle, either in battle or offering resistance, they are to be shot on principle. </a:t>
              </a:r>
            </a:p>
          </p:txBody>
        </p:sp>
      </p:grpSp>
      <p:sp>
        <p:nvSpPr>
          <p:cNvPr id="14" name="Title 13"/>
          <p:cNvSpPr>
            <a:spLocks noGrp="1"/>
          </p:cNvSpPr>
          <p:nvPr>
            <p:ph type="title"/>
          </p:nvPr>
        </p:nvSpPr>
        <p:spPr>
          <a:solidFill>
            <a:schemeClr val="bg2"/>
          </a:solidFill>
          <a:ln w="38100">
            <a:solidFill>
              <a:srgbClr val="000000"/>
            </a:solidFill>
          </a:ln>
        </p:spPr>
        <p:txBody>
          <a:bodyPr vert="horz" lIns="95781" tIns="47890" rIns="95781" bIns="47890" rtlCol="0" anchor="ctr">
            <a:noAutofit/>
          </a:bodyPr>
          <a:lstStyle/>
          <a:p>
            <a:r>
              <a:rPr lang="en-GB" dirty="0">
                <a:solidFill>
                  <a:srgbClr val="000000"/>
                </a:solidFill>
              </a:rPr>
              <a:t>Mass murder of Soviet leaders</a:t>
            </a:r>
          </a:p>
        </p:txBody>
      </p:sp>
      <p:sp>
        <p:nvSpPr>
          <p:cNvPr id="8" name="Title 3"/>
          <p:cNvSpPr txBox="1">
            <a:spLocks/>
          </p:cNvSpPr>
          <p:nvPr/>
        </p:nvSpPr>
        <p:spPr>
          <a:xfrm>
            <a:off x="1079292" y="4361916"/>
            <a:ext cx="7724797" cy="1128945"/>
          </a:xfrm>
          <a:prstGeom prst="rect">
            <a:avLst/>
          </a:prstGeom>
        </p:spPr>
        <p:txBody>
          <a:bodyPr vert="horz" lIns="91440" tIns="45720" rIns="91440" bIns="45720" rtlCol="0" anchor="ctr">
            <a:noAutofit/>
          </a:bodyPr>
          <a:lstStyle/>
          <a:p>
            <a:pPr>
              <a:spcBef>
                <a:spcPct val="0"/>
              </a:spcBef>
            </a:pPr>
            <a:r>
              <a:rPr lang="en-GB" sz="2000" dirty="0">
                <a:solidFill>
                  <a:srgbClr val="000000"/>
                </a:solidFill>
                <a:latin typeface="Arial Narrow" pitchFamily="34" charset="0"/>
                <a:ea typeface="+mj-ea"/>
                <a:cs typeface="+mj-cs"/>
              </a:rPr>
              <a:t>Political commissars were leaders who worked for the Communist Party in the Soviet Union. Their job was to spread propaganda and make sure soldiers did what they were told. </a:t>
            </a:r>
          </a:p>
          <a:p>
            <a:pPr>
              <a:spcBef>
                <a:spcPct val="0"/>
              </a:spcBef>
            </a:pPr>
            <a:r>
              <a:rPr lang="en-GB" sz="2000" dirty="0">
                <a:solidFill>
                  <a:srgbClr val="000000"/>
                </a:solidFill>
                <a:latin typeface="Arial Narrow" pitchFamily="34" charset="0"/>
                <a:ea typeface="+mj-ea"/>
                <a:cs typeface="+mj-cs"/>
              </a:rPr>
              <a:t>On 6 June 1941, a few weeks before the  invasion of the Soviet Union, special instructions were issued to the German military. According to these instructions, German soldiers were told to shoot dead any political commissars they captured. This order broke international law. It led to thousands being murdered. </a:t>
            </a:r>
          </a:p>
        </p:txBody>
      </p:sp>
      <p:pic>
        <p:nvPicPr>
          <p:cNvPr id="11" name="Picture 2">
            <a:extLst>
              <a:ext uri="{FF2B5EF4-FFF2-40B4-BE49-F238E27FC236}">
                <a16:creationId xmlns:a16="http://schemas.microsoft.com/office/drawing/2014/main" id="{2B0956CA-E856-401F-8B27-4AB35452D959}"/>
              </a:ext>
            </a:extLst>
          </p:cNvPr>
          <p:cNvPicPr>
            <a:picLocks noChangeAspect="1" noChangeArrowheads="1"/>
          </p:cNvPicPr>
          <p:nvPr/>
        </p:nvPicPr>
        <p:blipFill>
          <a:blip r:embed="rId2" cstate="print">
            <a:grayscl/>
            <a:lum bright="10000" contrast="-77000"/>
          </a:blip>
          <a:srcRect l="36448" t="34465" r="32460" b="38327"/>
          <a:stretch>
            <a:fillRect/>
          </a:stretch>
        </p:blipFill>
        <p:spPr bwMode="auto">
          <a:xfrm>
            <a:off x="3531247" y="2204864"/>
            <a:ext cx="462031" cy="359357"/>
          </a:xfrm>
          <a:prstGeom prst="rect">
            <a:avLst/>
          </a:prstGeom>
          <a:noFill/>
          <a:ln w="9525">
            <a:noFill/>
            <a:miter lim="800000"/>
            <a:headEnd/>
            <a:tailEnd/>
          </a:ln>
          <a:effectLst/>
        </p:spPr>
      </p:pic>
      <p:pic>
        <p:nvPicPr>
          <p:cNvPr id="12" name="Picture 2">
            <a:extLst>
              <a:ext uri="{FF2B5EF4-FFF2-40B4-BE49-F238E27FC236}">
                <a16:creationId xmlns:a16="http://schemas.microsoft.com/office/drawing/2014/main" id="{B3502029-7ADB-401B-B4EC-B0FDA4F00B48}"/>
              </a:ext>
            </a:extLst>
          </p:cNvPr>
          <p:cNvPicPr>
            <a:picLocks noChangeAspect="1" noChangeArrowheads="1"/>
          </p:cNvPicPr>
          <p:nvPr/>
        </p:nvPicPr>
        <p:blipFill>
          <a:blip r:embed="rId2" cstate="print">
            <a:grayscl/>
            <a:lum bright="10000" contrast="-77000"/>
          </a:blip>
          <a:srcRect l="36448" t="34465" r="32460" b="38327"/>
          <a:stretch>
            <a:fillRect/>
          </a:stretch>
        </p:blipFill>
        <p:spPr bwMode="auto">
          <a:xfrm rot="10800000">
            <a:off x="8182462" y="2944587"/>
            <a:ext cx="534039" cy="4153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400" y="1749066"/>
            <a:ext cx="8395200" cy="463268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280807" y="2140545"/>
            <a:ext cx="7416610" cy="1792511"/>
            <a:chOff x="1597001" y="2460737"/>
            <a:chExt cx="6846101" cy="1792510"/>
          </a:xfrm>
        </p:grpSpPr>
        <p:sp>
          <p:nvSpPr>
            <p:cNvPr id="5" name="Title 3"/>
            <p:cNvSpPr txBox="1">
              <a:spLocks/>
            </p:cNvSpPr>
            <p:nvPr/>
          </p:nvSpPr>
          <p:spPr>
            <a:xfrm>
              <a:off x="1597001" y="2460737"/>
              <a:ext cx="2126807" cy="1720502"/>
            </a:xfrm>
            <a:prstGeom prst="rect">
              <a:avLst/>
            </a:prstGeom>
          </p:spPr>
          <p:txBody>
            <a:bodyPr vert="horz" lIns="91440" tIns="45720" rIns="91440" bIns="45720" rtlCol="0" anchor="ctr">
              <a:noAutofit/>
            </a:bodyPr>
            <a:lstStyle/>
            <a:p>
              <a:pPr lvl="0">
                <a:spcBef>
                  <a:spcPct val="0"/>
                </a:spcBef>
              </a:pPr>
              <a:r>
                <a:rPr lang="en-GB" sz="8800" b="1" dirty="0">
                  <a:solidFill>
                    <a:schemeClr val="tx1">
                      <a:lumMod val="75000"/>
                      <a:lumOff val="25000"/>
                    </a:schemeClr>
                  </a:solidFill>
                  <a:latin typeface="Arial Narrow" pitchFamily="34" charset="0"/>
                  <a:ea typeface="+mj-ea"/>
                  <a:cs typeface="+mj-cs"/>
                </a:rPr>
                <a:t>1933</a:t>
              </a:r>
              <a:r>
                <a:rPr lang="en-GB" sz="4800" b="1" dirty="0">
                  <a:latin typeface="Arial Narrow" pitchFamily="34" charset="0"/>
                  <a:ea typeface="+mj-ea"/>
                  <a:cs typeface="+mj-cs"/>
                </a:rPr>
                <a:t> </a:t>
              </a:r>
              <a:br>
                <a:rPr lang="en-GB" sz="4000" b="1" dirty="0">
                  <a:latin typeface="Arial Narrow" pitchFamily="34" charset="0"/>
                  <a:ea typeface="+mj-ea"/>
                  <a:cs typeface="+mj-cs"/>
                </a:rPr>
              </a:br>
              <a:r>
                <a:rPr lang="en-GB" sz="2800" b="1" dirty="0">
                  <a:solidFill>
                    <a:schemeClr val="tx1">
                      <a:lumMod val="75000"/>
                      <a:lumOff val="25000"/>
                    </a:schemeClr>
                  </a:solidFill>
                  <a:latin typeface="Arial Narrow" pitchFamily="34" charset="0"/>
                  <a:ea typeface="+mj-ea"/>
                  <a:cs typeface="+mj-cs"/>
                </a:rPr>
                <a:t>14 July </a:t>
              </a:r>
              <a:endParaRPr lang="en-GB" sz="40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751482" y="2687193"/>
              <a:ext cx="1" cy="1465957"/>
            </a:xfrm>
            <a:prstGeom prst="line">
              <a:avLst/>
            </a:prstGeom>
            <a:ln w="190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032290" y="2532745"/>
              <a:ext cx="4410812"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Disabled people and others, such as severe alcoholics, can be forced to have operations that prevent them from having children.  </a:t>
              </a:r>
            </a:p>
          </p:txBody>
        </p:sp>
      </p:grpSp>
      <p:sp>
        <p:nvSpPr>
          <p:cNvPr id="14" name="Title 13"/>
          <p:cNvSpPr>
            <a:spLocks noGrp="1"/>
          </p:cNvSpPr>
          <p:nvPr>
            <p:ph type="title"/>
          </p:nvPr>
        </p:nvSpPr>
        <p:spPr>
          <a:xfrm>
            <a:off x="755400" y="413792"/>
            <a:ext cx="8395200" cy="1143000"/>
          </a:xfrm>
          <a:solidFill>
            <a:schemeClr val="tx2">
              <a:lumMod val="25000"/>
              <a:lumOff val="75000"/>
            </a:schemeClr>
          </a:solidFill>
        </p:spPr>
        <p:txBody>
          <a:bodyPr vert="horz" lIns="95781" tIns="47890" rIns="95781" bIns="47890" rtlCol="0" anchor="ctr">
            <a:noAutofit/>
          </a:bodyPr>
          <a:lstStyle/>
          <a:p>
            <a:pPr marL="359179" indent="-359179">
              <a:buClr>
                <a:schemeClr val="accent1"/>
              </a:buClr>
            </a:pPr>
            <a:r>
              <a:rPr lang="en-GB" sz="3700" dirty="0">
                <a:solidFill>
                  <a:schemeClr val="tx1">
                    <a:lumMod val="75000"/>
                    <a:lumOff val="25000"/>
                  </a:schemeClr>
                </a:solidFill>
              </a:rPr>
              <a:t>Sterilisation Law</a:t>
            </a:r>
          </a:p>
        </p:txBody>
      </p:sp>
      <p:sp>
        <p:nvSpPr>
          <p:cNvPr id="8" name="Title 3"/>
          <p:cNvSpPr txBox="1">
            <a:spLocks/>
          </p:cNvSpPr>
          <p:nvPr/>
        </p:nvSpPr>
        <p:spPr>
          <a:xfrm>
            <a:off x="1305620" y="3789040"/>
            <a:ext cx="7967860" cy="2232248"/>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ea typeface="+mj-ea"/>
                <a:cs typeface="+mj-cs"/>
              </a:rPr>
              <a:t>From January 1934 until the end of Nazi rule, between 300,000 and 400,000 people are forced to have these operations and are ‘sterilised’.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400" y="1749066"/>
            <a:ext cx="8395200" cy="463268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233610" y="2300679"/>
            <a:ext cx="7751838" cy="1728192"/>
            <a:chOff x="1139778" y="2532745"/>
            <a:chExt cx="7155542" cy="1728191"/>
          </a:xfrm>
        </p:grpSpPr>
        <p:sp>
          <p:nvSpPr>
            <p:cNvPr id="5" name="Title 3"/>
            <p:cNvSpPr txBox="1">
              <a:spLocks/>
            </p:cNvSpPr>
            <p:nvPr/>
          </p:nvSpPr>
          <p:spPr>
            <a:xfrm>
              <a:off x="1139778" y="2540434"/>
              <a:ext cx="2060338" cy="1720502"/>
            </a:xfrm>
            <a:prstGeom prst="rect">
              <a:avLst/>
            </a:prstGeom>
          </p:spPr>
          <p:txBody>
            <a:bodyPr vert="horz" lIns="91440" tIns="45720" rIns="91440" bIns="45720" rtlCol="0" anchor="ctr">
              <a:noAutofit/>
            </a:bodyPr>
            <a:lstStyle/>
            <a:p>
              <a:pPr lvl="0" algn="r">
                <a:lnSpc>
                  <a:spcPct val="90000"/>
                </a:lnSpc>
                <a:spcBef>
                  <a:spcPct val="0"/>
                </a:spcBef>
              </a:pPr>
              <a:r>
                <a:rPr lang="en-GB" sz="8800" b="1" dirty="0">
                  <a:solidFill>
                    <a:schemeClr val="tx1">
                      <a:lumMod val="75000"/>
                      <a:lumOff val="25000"/>
                    </a:schemeClr>
                  </a:solidFill>
                  <a:latin typeface="Arial Narrow" pitchFamily="34" charset="0"/>
                  <a:ea typeface="+mj-ea"/>
                  <a:cs typeface="+mj-cs"/>
                </a:rPr>
                <a:t>1937</a:t>
              </a:r>
              <a:r>
                <a:rPr lang="en-GB" sz="4800" b="1" dirty="0">
                  <a:solidFill>
                    <a:schemeClr val="tx1">
                      <a:lumMod val="75000"/>
                      <a:lumOff val="25000"/>
                    </a:schemeClr>
                  </a:solidFill>
                  <a:latin typeface="Arial Narrow" pitchFamily="34" charset="0"/>
                  <a:ea typeface="+mj-ea"/>
                  <a:cs typeface="+mj-cs"/>
                </a:rPr>
                <a:t> </a:t>
              </a:r>
              <a:endParaRPr lang="en-GB" sz="3200" b="1" dirty="0">
                <a:solidFill>
                  <a:schemeClr val="tx1">
                    <a:lumMod val="75000"/>
                    <a:lumOff val="25000"/>
                  </a:schemeClr>
                </a:solidFill>
                <a:latin typeface="Arial Narrow" pitchFamily="34" charset="0"/>
                <a:ea typeface="+mj-ea"/>
                <a:cs typeface="+mj-cs"/>
              </a:endParaRPr>
            </a:p>
          </p:txBody>
        </p:sp>
        <p:cxnSp>
          <p:nvCxnSpPr>
            <p:cNvPr id="7" name="Straight Connector 6"/>
            <p:cNvCxnSpPr/>
            <p:nvPr/>
          </p:nvCxnSpPr>
          <p:spPr>
            <a:xfrm>
              <a:off x="3495295" y="2652954"/>
              <a:ext cx="0" cy="1547999"/>
            </a:xfrm>
            <a:prstGeom prst="line">
              <a:avLst/>
            </a:prstGeom>
            <a:ln w="190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2" y="2532745"/>
              <a:ext cx="4453418"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Black people are racially discriminated against in Germany before 1933, but when the Nazis’ gain power this discrimination turns to persecution.</a:t>
              </a:r>
            </a:p>
          </p:txBody>
        </p:sp>
      </p:grpSp>
      <p:sp>
        <p:nvSpPr>
          <p:cNvPr id="14" name="Title 13"/>
          <p:cNvSpPr>
            <a:spLocks noGrp="1"/>
          </p:cNvSpPr>
          <p:nvPr>
            <p:ph type="title"/>
          </p:nvPr>
        </p:nvSpPr>
        <p:spPr>
          <a:solidFill>
            <a:schemeClr val="tx2">
              <a:lumMod val="25000"/>
              <a:lumOff val="75000"/>
            </a:schemeClr>
          </a:solidFill>
        </p:spPr>
        <p:txBody>
          <a:bodyPr vert="horz" lIns="95781" tIns="47890" rIns="95781" bIns="47890" rtlCol="0" anchor="ctr">
            <a:noAutofit/>
          </a:bodyPr>
          <a:lstStyle/>
          <a:p>
            <a:pPr marL="359179" indent="-359179">
              <a:buClr>
                <a:schemeClr val="accent1"/>
              </a:buClr>
            </a:pPr>
            <a:r>
              <a:rPr lang="en-GB" sz="3700" dirty="0">
                <a:solidFill>
                  <a:schemeClr val="tx1">
                    <a:lumMod val="75000"/>
                    <a:lumOff val="25000"/>
                  </a:schemeClr>
                </a:solidFill>
              </a:rPr>
              <a:t>Sterilisation of black people</a:t>
            </a:r>
          </a:p>
        </p:txBody>
      </p:sp>
      <p:sp>
        <p:nvSpPr>
          <p:cNvPr id="8" name="Rectangle 7"/>
          <p:cNvSpPr/>
          <p:nvPr/>
        </p:nvSpPr>
        <p:spPr>
          <a:xfrm>
            <a:off x="1233609" y="4460919"/>
            <a:ext cx="7751837" cy="1200329"/>
          </a:xfrm>
          <a:prstGeom prst="rect">
            <a:avLst/>
          </a:prstGeom>
        </p:spPr>
        <p:txBody>
          <a:bodyPr wrap="square">
            <a:spAutoFit/>
          </a:bodyPr>
          <a:lstStyle/>
          <a:p>
            <a:pPr>
              <a:spcBef>
                <a:spcPct val="0"/>
              </a:spcBef>
            </a:pPr>
            <a:r>
              <a:rPr lang="en-GB" sz="2400" dirty="0">
                <a:latin typeface="Arial Narrow" pitchFamily="34" charset="0"/>
              </a:rPr>
              <a:t>By 1937 the Gestapo had rounded up and sterilised many black people by force, stopping them from having children. They used the powers given by the 1933 Sterilisation Law.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5400" y="1749066"/>
            <a:ext cx="8395200" cy="463268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4"/>
          <p:cNvGrpSpPr/>
          <p:nvPr/>
        </p:nvGrpSpPr>
        <p:grpSpPr>
          <a:xfrm>
            <a:off x="1268773" y="2144323"/>
            <a:ext cx="7284627" cy="2868856"/>
            <a:chOff x="1851770" y="1950543"/>
            <a:chExt cx="6724271" cy="2299182"/>
          </a:xfrm>
        </p:grpSpPr>
        <p:sp>
          <p:nvSpPr>
            <p:cNvPr id="5" name="Title 3"/>
            <p:cNvSpPr txBox="1">
              <a:spLocks/>
            </p:cNvSpPr>
            <p:nvPr/>
          </p:nvSpPr>
          <p:spPr>
            <a:xfrm>
              <a:off x="1851770" y="1950543"/>
              <a:ext cx="2251342" cy="1720501"/>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chemeClr val="tx1">
                      <a:lumMod val="75000"/>
                      <a:lumOff val="25000"/>
                    </a:schemeClr>
                  </a:solidFill>
                  <a:latin typeface="Arial Narrow" pitchFamily="34" charset="0"/>
                  <a:ea typeface="+mj-ea"/>
                  <a:cs typeface="+mj-cs"/>
                </a:rPr>
                <a:t>1939</a:t>
              </a:r>
              <a:br>
                <a:rPr lang="en-GB" sz="4400" b="1" dirty="0">
                  <a:solidFill>
                    <a:srgbClr val="262321"/>
                  </a:solidFill>
                  <a:latin typeface="Arial Narrow" pitchFamily="34" charset="0"/>
                </a:rPr>
              </a:br>
              <a:r>
                <a:rPr lang="en-GB" sz="2800" b="1" dirty="0">
                  <a:solidFill>
                    <a:schemeClr val="tx1">
                      <a:lumMod val="75000"/>
                      <a:lumOff val="25000"/>
                    </a:schemeClr>
                  </a:solidFill>
                  <a:latin typeface="Arial Narrow" pitchFamily="34" charset="0"/>
                  <a:ea typeface="+mj-ea"/>
                  <a:cs typeface="+mj-cs"/>
                </a:rPr>
                <a:t>22 August </a:t>
              </a:r>
            </a:p>
          </p:txBody>
        </p:sp>
        <p:cxnSp>
          <p:nvCxnSpPr>
            <p:cNvPr id="7" name="Straight Connector 6"/>
            <p:cNvCxnSpPr/>
            <p:nvPr/>
          </p:nvCxnSpPr>
          <p:spPr>
            <a:xfrm>
              <a:off x="3723810" y="1999062"/>
              <a:ext cx="0" cy="1385023"/>
            </a:xfrm>
            <a:prstGeom prst="line">
              <a:avLst/>
            </a:prstGeom>
            <a:ln w="190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4654374" y="2745247"/>
              <a:ext cx="3921667" cy="1504478"/>
            </a:xfrm>
            <a:prstGeom prst="rect">
              <a:avLst/>
            </a:prstGeom>
          </p:spPr>
          <p:txBody>
            <a:bodyPr vert="horz" lIns="91440" tIns="45720" rIns="91440" bIns="45720" rtlCol="0" anchor="ctr">
              <a:noAutofit/>
            </a:bodyPr>
            <a:lstStyle/>
            <a:p>
              <a:pPr>
                <a:spcBef>
                  <a:spcPct val="0"/>
                </a:spcBef>
              </a:pPr>
              <a:r>
                <a:rPr lang="en-GB" dirty="0">
                  <a:latin typeface="Arial Narrow" pitchFamily="34" charset="0"/>
                </a:rPr>
                <a:t>The destruction of Poland has priority. The aim is to eliminate living forces, not to reach a certain line... Close your hearts to pity. Act brutally. 80 million [German] people must obtain what is their right. Their existence must be made secure. </a:t>
              </a:r>
              <a:br>
                <a:rPr lang="en-GB" dirty="0">
                  <a:latin typeface="Arial Narrow" pitchFamily="34" charset="0"/>
                </a:rPr>
              </a:br>
              <a:r>
                <a:rPr lang="en-GB" dirty="0">
                  <a:latin typeface="Arial Narrow" pitchFamily="34" charset="0"/>
                </a:rPr>
                <a:t>The stronger man is right.</a:t>
              </a:r>
            </a:p>
          </p:txBody>
        </p:sp>
      </p:grpSp>
      <p:sp>
        <p:nvSpPr>
          <p:cNvPr id="14" name="Title 13"/>
          <p:cNvSpPr>
            <a:spLocks noGrp="1"/>
          </p:cNvSpPr>
          <p:nvPr>
            <p:ph type="title"/>
          </p:nvPr>
        </p:nvSpPr>
        <p:spPr>
          <a:solidFill>
            <a:schemeClr val="tx2">
              <a:lumMod val="25000"/>
              <a:lumOff val="75000"/>
            </a:schemeClr>
          </a:solidFill>
        </p:spPr>
        <p:txBody>
          <a:bodyPr vert="horz" lIns="95781" tIns="47890" rIns="95781" bIns="47890" rtlCol="0" anchor="ctr">
            <a:noAutofit/>
          </a:bodyPr>
          <a:lstStyle/>
          <a:p>
            <a:pPr marL="359179" indent="-359179">
              <a:buClr>
                <a:schemeClr val="accent1"/>
              </a:buClr>
            </a:pPr>
            <a:r>
              <a:rPr lang="en-GB" sz="3700" dirty="0">
                <a:solidFill>
                  <a:schemeClr val="tx1">
                    <a:lumMod val="75000"/>
                    <a:lumOff val="25000"/>
                  </a:schemeClr>
                </a:solidFill>
              </a:rPr>
              <a:t>Preparing for genocide of the Poles </a:t>
            </a:r>
          </a:p>
        </p:txBody>
      </p:sp>
      <p:sp>
        <p:nvSpPr>
          <p:cNvPr id="10" name="Rectangle 9"/>
          <p:cNvSpPr/>
          <p:nvPr/>
        </p:nvSpPr>
        <p:spPr>
          <a:xfrm>
            <a:off x="4304928" y="2204864"/>
            <a:ext cx="4320480" cy="646331"/>
          </a:xfrm>
          <a:prstGeom prst="rect">
            <a:avLst/>
          </a:prstGeom>
        </p:spPr>
        <p:txBody>
          <a:bodyPr wrap="square">
            <a:spAutoFit/>
          </a:bodyPr>
          <a:lstStyle/>
          <a:p>
            <a:r>
              <a:rPr lang="en-GB" b="1" dirty="0">
                <a:latin typeface="Arial Narrow" pitchFamily="34" charset="0"/>
              </a:rPr>
              <a:t>As he plans for war with Poland, Hitler speaks to his army commanders:</a:t>
            </a:r>
          </a:p>
        </p:txBody>
      </p:sp>
      <p:sp>
        <p:nvSpPr>
          <p:cNvPr id="11" name="Title 3"/>
          <p:cNvSpPr txBox="1">
            <a:spLocks/>
          </p:cNvSpPr>
          <p:nvPr/>
        </p:nvSpPr>
        <p:spPr>
          <a:xfrm>
            <a:off x="1280593" y="4804841"/>
            <a:ext cx="7272808" cy="1432471"/>
          </a:xfrm>
          <a:prstGeom prst="rect">
            <a:avLst/>
          </a:prstGeom>
        </p:spPr>
        <p:txBody>
          <a:bodyPr vert="horz" lIns="91440" tIns="45720" rIns="91440" bIns="45720" rtlCol="0" anchor="ctr">
            <a:noAutofit/>
          </a:bodyPr>
          <a:lstStyle/>
          <a:p>
            <a:pPr marL="0" lvl="1">
              <a:spcAft>
                <a:spcPts val="628"/>
              </a:spcAft>
              <a:buClr>
                <a:prstClr val="white">
                  <a:lumMod val="50000"/>
                </a:prstClr>
              </a:buClr>
            </a:pPr>
            <a:r>
              <a:rPr lang="en-GB" sz="2000" dirty="0">
                <a:latin typeface="Arial Narrow" pitchFamily="34" charset="0"/>
              </a:rPr>
              <a:t>At least 1.8 million ethnic Poles are murdered during the Second World War.</a:t>
            </a:r>
          </a:p>
        </p:txBody>
      </p:sp>
      <p:pic>
        <p:nvPicPr>
          <p:cNvPr id="3074" name="Picture 2"/>
          <p:cNvPicPr>
            <a:picLocks noChangeAspect="1" noChangeArrowheads="1"/>
          </p:cNvPicPr>
          <p:nvPr/>
        </p:nvPicPr>
        <p:blipFill>
          <a:blip r:embed="rId2" cstate="print">
            <a:grayscl/>
            <a:lum bright="10000" contrast="-77000"/>
          </a:blip>
          <a:srcRect l="36448" t="34465" r="32460" b="38327"/>
          <a:stretch>
            <a:fillRect/>
          </a:stretch>
        </p:blipFill>
        <p:spPr bwMode="auto">
          <a:xfrm>
            <a:off x="3656856" y="3284213"/>
            <a:ext cx="648072" cy="504056"/>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grayscl/>
            <a:lum bright="10000" contrast="-77000"/>
          </a:blip>
          <a:srcRect l="36448" t="34465" r="32460" b="38327"/>
          <a:stretch>
            <a:fillRect/>
          </a:stretch>
        </p:blipFill>
        <p:spPr bwMode="auto">
          <a:xfrm rot="10800000">
            <a:off x="8121352" y="4509119"/>
            <a:ext cx="648072" cy="50405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55400" y="1749066"/>
            <a:ext cx="8395200" cy="463268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3400354" y="2402885"/>
            <a:ext cx="5369070" cy="1720503"/>
            <a:chOff x="3495295" y="2468426"/>
            <a:chExt cx="4956065" cy="1720502"/>
          </a:xfrm>
        </p:grpSpPr>
        <p:cxnSp>
          <p:nvCxnSpPr>
            <p:cNvPr id="7" name="Straight Connector 6"/>
            <p:cNvCxnSpPr/>
            <p:nvPr/>
          </p:nvCxnSpPr>
          <p:spPr>
            <a:xfrm>
              <a:off x="3495295" y="2594597"/>
              <a:ext cx="0" cy="1403999"/>
            </a:xfrm>
            <a:prstGeom prst="line">
              <a:avLst/>
            </a:prstGeom>
            <a:ln w="190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41902" y="2468426"/>
              <a:ext cx="4609458" cy="1720502"/>
            </a:xfrm>
            <a:prstGeom prst="rect">
              <a:avLst/>
            </a:prstGeom>
          </p:spPr>
          <p:txBody>
            <a:bodyPr vert="horz" lIns="91440" tIns="45720" rIns="91440" bIns="45720" rtlCol="0" anchor="ctr">
              <a:noAutofit/>
            </a:bodyPr>
            <a:lstStyle/>
            <a:p>
              <a:pPr>
                <a:spcBef>
                  <a:spcPct val="0"/>
                </a:spcBef>
              </a:pPr>
              <a:r>
                <a:rPr lang="en-GB" sz="2400" dirty="0">
                  <a:latin typeface="Arial Narrow" pitchFamily="34" charset="0"/>
                </a:rPr>
                <a:t>As the Second World War begins, Adolf Hitler orders the Nazis’ first systematic mass murder programme: the murder of disabled people. </a:t>
              </a:r>
            </a:p>
          </p:txBody>
        </p:sp>
      </p:grpSp>
      <p:sp>
        <p:nvSpPr>
          <p:cNvPr id="14" name="Title 13"/>
          <p:cNvSpPr>
            <a:spLocks noGrp="1"/>
          </p:cNvSpPr>
          <p:nvPr>
            <p:ph type="title"/>
          </p:nvPr>
        </p:nvSpPr>
        <p:spPr>
          <a:solidFill>
            <a:schemeClr val="tx2">
              <a:lumMod val="25000"/>
              <a:lumOff val="75000"/>
            </a:schemeClr>
          </a:solidFill>
        </p:spPr>
        <p:txBody>
          <a:bodyPr vert="horz" lIns="95781" tIns="47890" rIns="95781" bIns="47890" rtlCol="0" anchor="ctr">
            <a:noAutofit/>
          </a:bodyPr>
          <a:lstStyle/>
          <a:p>
            <a:pPr marL="359179" indent="-359179">
              <a:buClr>
                <a:schemeClr val="accent1"/>
              </a:buClr>
            </a:pPr>
            <a:r>
              <a:rPr lang="en-GB" sz="3700" dirty="0">
                <a:solidFill>
                  <a:schemeClr val="tx1">
                    <a:lumMod val="75000"/>
                    <a:lumOff val="25000"/>
                  </a:schemeClr>
                </a:solidFill>
              </a:rPr>
              <a:t>The ‘Euthanasia’ programme</a:t>
            </a:r>
          </a:p>
        </p:txBody>
      </p:sp>
      <p:sp>
        <p:nvSpPr>
          <p:cNvPr id="8" name="Rectangle 7"/>
          <p:cNvSpPr/>
          <p:nvPr/>
        </p:nvSpPr>
        <p:spPr>
          <a:xfrm>
            <a:off x="1276708" y="4491117"/>
            <a:ext cx="7492715" cy="1200329"/>
          </a:xfrm>
          <a:prstGeom prst="rect">
            <a:avLst/>
          </a:prstGeom>
        </p:spPr>
        <p:txBody>
          <a:bodyPr wrap="square">
            <a:spAutoFit/>
          </a:bodyPr>
          <a:lstStyle/>
          <a:p>
            <a:pPr>
              <a:spcBef>
                <a:spcPct val="0"/>
              </a:spcBef>
            </a:pPr>
            <a:r>
              <a:rPr lang="en-GB" sz="2400" dirty="0">
                <a:latin typeface="Arial Narrow" pitchFamily="34" charset="0"/>
              </a:rPr>
              <a:t>Children are killed first, then murder is extended to adults. By the end of the war, this order will have resulted in the mass murder of perhaps 250,000 people.</a:t>
            </a:r>
          </a:p>
        </p:txBody>
      </p:sp>
      <p:sp>
        <p:nvSpPr>
          <p:cNvPr id="11" name="Title 3"/>
          <p:cNvSpPr txBox="1">
            <a:spLocks/>
          </p:cNvSpPr>
          <p:nvPr/>
        </p:nvSpPr>
        <p:spPr>
          <a:xfrm>
            <a:off x="1289910" y="2218310"/>
            <a:ext cx="2438954" cy="2146794"/>
          </a:xfrm>
          <a:prstGeom prst="rect">
            <a:avLst/>
          </a:prstGeom>
        </p:spPr>
        <p:txBody>
          <a:bodyPr vert="horz" lIns="91440" tIns="45720" rIns="91440" bIns="45720" rtlCol="0" anchor="ctr">
            <a:noAutofit/>
          </a:bodyPr>
          <a:lstStyle/>
          <a:p>
            <a:pPr lvl="0">
              <a:lnSpc>
                <a:spcPct val="80000"/>
              </a:lnSpc>
              <a:spcBef>
                <a:spcPct val="0"/>
              </a:spcBef>
            </a:pPr>
            <a:r>
              <a:rPr lang="en-GB" sz="7200" b="1" dirty="0">
                <a:solidFill>
                  <a:schemeClr val="tx1">
                    <a:lumMod val="75000"/>
                    <a:lumOff val="25000"/>
                  </a:schemeClr>
                </a:solidFill>
                <a:latin typeface="Arial Narrow" pitchFamily="34" charset="0"/>
                <a:ea typeface="+mj-ea"/>
                <a:cs typeface="+mj-cs"/>
              </a:rPr>
              <a:t>1939</a:t>
            </a:r>
            <a:br>
              <a:rPr lang="en-GB" sz="4400" b="1" dirty="0">
                <a:solidFill>
                  <a:srgbClr val="262321"/>
                </a:solidFill>
                <a:latin typeface="Arial Narrow" pitchFamily="34" charset="0"/>
              </a:rPr>
            </a:br>
            <a:r>
              <a:rPr lang="en-GB" sz="4400" b="1" dirty="0">
                <a:solidFill>
                  <a:srgbClr val="262321"/>
                </a:solidFill>
                <a:latin typeface="Arial Narrow" pitchFamily="34" charset="0"/>
              </a:rPr>
              <a:t> </a:t>
            </a:r>
            <a:r>
              <a:rPr lang="en-GB" sz="2800" b="1" dirty="0">
                <a:solidFill>
                  <a:schemeClr val="tx1">
                    <a:lumMod val="75000"/>
                    <a:lumOff val="25000"/>
                  </a:schemeClr>
                </a:solidFill>
                <a:latin typeface="Arial Narrow" pitchFamily="34" charset="0"/>
                <a:ea typeface="+mj-ea"/>
                <a:cs typeface="+mj-cs"/>
              </a:rPr>
              <a:t>Autumn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55400" y="1749066"/>
            <a:ext cx="8395200" cy="463268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4"/>
          <p:cNvGrpSpPr/>
          <p:nvPr/>
        </p:nvGrpSpPr>
        <p:grpSpPr>
          <a:xfrm>
            <a:off x="1064782" y="2204864"/>
            <a:ext cx="7560626" cy="1914493"/>
            <a:chOff x="1264657" y="2532745"/>
            <a:chExt cx="6979039" cy="1914492"/>
          </a:xfrm>
        </p:grpSpPr>
        <p:sp>
          <p:nvSpPr>
            <p:cNvPr id="5" name="Title 3"/>
            <p:cNvSpPr txBox="1">
              <a:spLocks/>
            </p:cNvSpPr>
            <p:nvPr/>
          </p:nvSpPr>
          <p:spPr>
            <a:xfrm>
              <a:off x="1264657" y="2726735"/>
              <a:ext cx="2060338" cy="1720502"/>
            </a:xfrm>
            <a:prstGeom prst="rect">
              <a:avLst/>
            </a:prstGeom>
            <a:noFill/>
            <a:ln>
              <a:noFill/>
            </a:ln>
          </p:spPr>
          <p:txBody>
            <a:bodyPr vert="horz" lIns="91440" tIns="45720" rIns="91440" bIns="45720" rtlCol="0" anchor="ctr">
              <a:noAutofit/>
            </a:bodyPr>
            <a:lstStyle/>
            <a:p>
              <a:pPr lvl="0">
                <a:lnSpc>
                  <a:spcPct val="50000"/>
                </a:lnSpc>
                <a:spcBef>
                  <a:spcPct val="0"/>
                </a:spcBef>
              </a:pPr>
              <a:r>
                <a:rPr lang="en-GB" sz="8000" b="1" dirty="0">
                  <a:solidFill>
                    <a:schemeClr val="tx1">
                      <a:lumMod val="75000"/>
                      <a:lumOff val="25000"/>
                    </a:schemeClr>
                  </a:solidFill>
                  <a:latin typeface="Arial Narrow" pitchFamily="34" charset="0"/>
                  <a:ea typeface="+mj-ea"/>
                  <a:cs typeface="+mj-cs"/>
                </a:rPr>
                <a:t>1941</a:t>
              </a:r>
              <a:r>
                <a:rPr lang="en-GB" sz="6600" b="1" dirty="0">
                  <a:solidFill>
                    <a:schemeClr val="accent5">
                      <a:lumMod val="60000"/>
                      <a:lumOff val="40000"/>
                    </a:schemeClr>
                  </a:solidFill>
                  <a:latin typeface="Arial Narrow" pitchFamily="34" charset="0"/>
                  <a:ea typeface="+mj-ea"/>
                  <a:cs typeface="+mj-cs"/>
                </a:rPr>
                <a:t> </a:t>
              </a:r>
              <a:br>
                <a:rPr lang="en-GB" sz="6600" b="1" dirty="0">
                  <a:solidFill>
                    <a:schemeClr val="accent5">
                      <a:lumMod val="60000"/>
                      <a:lumOff val="40000"/>
                    </a:schemeClr>
                  </a:solidFill>
                  <a:latin typeface="Arial Narrow" pitchFamily="34" charset="0"/>
                  <a:ea typeface="+mj-ea"/>
                  <a:cs typeface="+mj-cs"/>
                </a:rPr>
              </a:br>
              <a:r>
                <a:rPr lang="en-GB" sz="6600" b="1" dirty="0">
                  <a:solidFill>
                    <a:schemeClr val="accent5">
                      <a:lumMod val="60000"/>
                      <a:lumOff val="40000"/>
                    </a:schemeClr>
                  </a:solidFill>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March</a:t>
              </a:r>
            </a:p>
          </p:txBody>
        </p:sp>
        <p:cxnSp>
          <p:nvCxnSpPr>
            <p:cNvPr id="7" name="Straight Connector 6"/>
            <p:cNvCxnSpPr/>
            <p:nvPr/>
          </p:nvCxnSpPr>
          <p:spPr>
            <a:xfrm>
              <a:off x="3457933" y="2650963"/>
              <a:ext cx="1" cy="1465957"/>
            </a:xfrm>
            <a:prstGeom prst="line">
              <a:avLst/>
            </a:prstGeom>
            <a:ln w="190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07357" y="2532745"/>
              <a:ext cx="4536339" cy="1720502"/>
            </a:xfrm>
            <a:prstGeom prst="rect">
              <a:avLst/>
            </a:prstGeom>
          </p:spPr>
          <p:txBody>
            <a:bodyPr vert="horz" lIns="91440" tIns="45720" rIns="91440" bIns="45720" rtlCol="0" anchor="ctr">
              <a:noAutofit/>
            </a:bodyPr>
            <a:lstStyle/>
            <a:p>
              <a:pPr>
                <a:spcBef>
                  <a:spcPct val="0"/>
                </a:spcBef>
              </a:pPr>
              <a:r>
                <a:rPr lang="en-GB" sz="2200" dirty="0">
                  <a:latin typeface="Arial Narrow" pitchFamily="34" charset="0"/>
                  <a:ea typeface="+mj-ea"/>
                  <a:cs typeface="+mj-cs"/>
                </a:rPr>
                <a:t>Hitler is planning to invade the Soviet Union. This, he tells his army generals in March 1941, will be a war not only to conquer new lands, it will be a war to crush the ‘races’ of people presently living there.</a:t>
              </a:r>
            </a:p>
          </p:txBody>
        </p:sp>
      </p:grpSp>
      <p:sp>
        <p:nvSpPr>
          <p:cNvPr id="14" name="Title 13"/>
          <p:cNvSpPr>
            <a:spLocks noGrp="1"/>
          </p:cNvSpPr>
          <p:nvPr>
            <p:ph type="title"/>
          </p:nvPr>
        </p:nvSpPr>
        <p:spPr>
          <a:xfrm>
            <a:off x="755400" y="404664"/>
            <a:ext cx="8395200" cy="1143000"/>
          </a:xfrm>
          <a:solidFill>
            <a:schemeClr val="tx2">
              <a:lumMod val="25000"/>
              <a:lumOff val="75000"/>
            </a:schemeClr>
          </a:solidFill>
        </p:spPr>
        <p:txBody>
          <a:bodyPr/>
          <a:lstStyle/>
          <a:p>
            <a:pPr algn="ctr"/>
            <a:r>
              <a:rPr lang="en-GB" sz="3700" dirty="0">
                <a:solidFill>
                  <a:schemeClr val="tx1">
                    <a:lumMod val="75000"/>
                    <a:lumOff val="25000"/>
                  </a:schemeClr>
                </a:solidFill>
              </a:rPr>
              <a:t>Preparing for mass murder in </a:t>
            </a:r>
            <a:br>
              <a:rPr lang="en-GB" sz="3700" dirty="0">
                <a:solidFill>
                  <a:schemeClr val="tx1">
                    <a:lumMod val="75000"/>
                    <a:lumOff val="25000"/>
                  </a:schemeClr>
                </a:solidFill>
              </a:rPr>
            </a:br>
            <a:r>
              <a:rPr lang="en-GB" sz="3700" dirty="0">
                <a:solidFill>
                  <a:schemeClr val="tx1">
                    <a:lumMod val="75000"/>
                    <a:lumOff val="25000"/>
                  </a:schemeClr>
                </a:solidFill>
              </a:rPr>
              <a:t>the Soviet Union,1941</a:t>
            </a:r>
          </a:p>
        </p:txBody>
      </p:sp>
      <p:sp>
        <p:nvSpPr>
          <p:cNvPr id="10" name="Rectangle 9"/>
          <p:cNvSpPr/>
          <p:nvPr/>
        </p:nvSpPr>
        <p:spPr>
          <a:xfrm>
            <a:off x="1784647" y="4221088"/>
            <a:ext cx="6819707" cy="1012265"/>
          </a:xfrm>
          <a:prstGeom prst="rect">
            <a:avLst/>
          </a:prstGeom>
        </p:spPr>
        <p:txBody>
          <a:bodyPr wrap="square">
            <a:spAutoFit/>
          </a:bodyPr>
          <a:lstStyle/>
          <a:p>
            <a:pPr>
              <a:lnSpc>
                <a:spcPct val="114000"/>
              </a:lnSpc>
            </a:pPr>
            <a:r>
              <a:rPr lang="en-GB" dirty="0">
                <a:latin typeface="Arial Narrow" pitchFamily="34" charset="0"/>
                <a:ea typeface="+mj-ea"/>
                <a:cs typeface="+mj-cs"/>
              </a:rPr>
              <a:t>The struggle is one of ideologies and racial differences and will have to be </a:t>
            </a:r>
            <a:br>
              <a:rPr lang="en-GB" dirty="0">
                <a:latin typeface="Arial Narrow" pitchFamily="34" charset="0"/>
                <a:ea typeface="+mj-ea"/>
                <a:cs typeface="+mj-cs"/>
              </a:rPr>
            </a:br>
            <a:r>
              <a:rPr lang="en-GB" dirty="0">
                <a:latin typeface="Arial Narrow" pitchFamily="34" charset="0"/>
                <a:ea typeface="+mj-ea"/>
                <a:cs typeface="+mj-cs"/>
              </a:rPr>
              <a:t>waged with unprecedented, unmerciful, and unrelenting harshness... Any German soldier who breaks international law will be pardoned.</a:t>
            </a:r>
          </a:p>
        </p:txBody>
      </p:sp>
      <p:pic>
        <p:nvPicPr>
          <p:cNvPr id="40961" name="Picture 1"/>
          <p:cNvPicPr>
            <a:picLocks noChangeAspect="1" noChangeArrowheads="1"/>
          </p:cNvPicPr>
          <p:nvPr/>
        </p:nvPicPr>
        <p:blipFill>
          <a:blip r:embed="rId2" cstate="print">
            <a:duotone>
              <a:prstClr val="black"/>
              <a:schemeClr val="tx2">
                <a:tint val="45000"/>
                <a:satMod val="400000"/>
              </a:schemeClr>
            </a:duotone>
            <a:lum/>
          </a:blip>
          <a:srcRect l="37713" t="29300" r="28076" b="39617"/>
          <a:stretch>
            <a:fillRect/>
          </a:stretch>
        </p:blipFill>
        <p:spPr bwMode="auto">
          <a:xfrm>
            <a:off x="1050050" y="3933056"/>
            <a:ext cx="878614" cy="723564"/>
          </a:xfrm>
          <a:prstGeom prst="rect">
            <a:avLst/>
          </a:prstGeom>
          <a:noFill/>
          <a:ln w="9525">
            <a:noFill/>
            <a:miter lim="800000"/>
            <a:headEnd/>
            <a:tailEnd/>
          </a:ln>
          <a:effectLst/>
        </p:spPr>
      </p:pic>
      <p:pic>
        <p:nvPicPr>
          <p:cNvPr id="12" name="Picture 1"/>
          <p:cNvPicPr>
            <a:picLocks noChangeAspect="1" noChangeArrowheads="1"/>
          </p:cNvPicPr>
          <p:nvPr/>
        </p:nvPicPr>
        <p:blipFill>
          <a:blip r:embed="rId2" cstate="print">
            <a:duotone>
              <a:prstClr val="black"/>
              <a:schemeClr val="tx2">
                <a:tint val="45000"/>
                <a:satMod val="400000"/>
              </a:schemeClr>
            </a:duotone>
            <a:lum/>
          </a:blip>
          <a:srcRect l="37713" t="29300" r="28076" b="39617"/>
          <a:stretch>
            <a:fillRect/>
          </a:stretch>
        </p:blipFill>
        <p:spPr bwMode="auto">
          <a:xfrm rot="10800000">
            <a:off x="7833320" y="4581128"/>
            <a:ext cx="878614" cy="723564"/>
          </a:xfrm>
          <a:prstGeom prst="rect">
            <a:avLst/>
          </a:prstGeom>
          <a:noFill/>
          <a:ln w="9525">
            <a:noFill/>
            <a:miter lim="800000"/>
            <a:headEnd/>
            <a:tailEnd/>
          </a:ln>
          <a:effectLst/>
        </p:spPr>
      </p:pic>
      <p:sp>
        <p:nvSpPr>
          <p:cNvPr id="15" name="Rectangle 14"/>
          <p:cNvSpPr/>
          <p:nvPr/>
        </p:nvSpPr>
        <p:spPr>
          <a:xfrm>
            <a:off x="1424608" y="5373216"/>
            <a:ext cx="7128048" cy="769441"/>
          </a:xfrm>
          <a:prstGeom prst="rect">
            <a:avLst/>
          </a:prstGeom>
          <a:ln w="190500">
            <a:noFill/>
          </a:ln>
        </p:spPr>
        <p:txBody>
          <a:bodyPr wrap="square">
            <a:spAutoFit/>
          </a:bodyPr>
          <a:lstStyle/>
          <a:p>
            <a:r>
              <a:rPr lang="en-GB" sz="2200" dirty="0">
                <a:latin typeface="Arial Narrow" pitchFamily="34" charset="0"/>
                <a:ea typeface="+mj-ea"/>
                <a:cs typeface="+mj-cs"/>
              </a:rPr>
              <a:t>By the end of the war, more than 20 million Soviet citizens have been killed.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986B5-2476-476F-BFBB-6DE93E9EA9E5}"/>
              </a:ext>
            </a:extLst>
          </p:cNvPr>
          <p:cNvSpPr/>
          <p:nvPr/>
        </p:nvSpPr>
        <p:spPr>
          <a:xfrm>
            <a:off x="755400" y="1749066"/>
            <a:ext cx="8395200" cy="4632684"/>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4"/>
          <p:cNvGrpSpPr/>
          <p:nvPr/>
        </p:nvGrpSpPr>
        <p:grpSpPr>
          <a:xfrm>
            <a:off x="1280808" y="2420888"/>
            <a:ext cx="7848656" cy="1728192"/>
            <a:chOff x="1331127" y="2532745"/>
            <a:chExt cx="7244913" cy="1728191"/>
          </a:xfrm>
        </p:grpSpPr>
        <p:sp>
          <p:nvSpPr>
            <p:cNvPr id="5" name="Title 3"/>
            <p:cNvSpPr txBox="1">
              <a:spLocks/>
            </p:cNvSpPr>
            <p:nvPr/>
          </p:nvSpPr>
          <p:spPr>
            <a:xfrm>
              <a:off x="1331127" y="2540434"/>
              <a:ext cx="2060338" cy="1720502"/>
            </a:xfrm>
            <a:prstGeom prst="rect">
              <a:avLst/>
            </a:prstGeom>
          </p:spPr>
          <p:txBody>
            <a:bodyPr vert="horz" lIns="91440" tIns="45720" rIns="91440" bIns="45720" rtlCol="0" anchor="ctr">
              <a:noAutofit/>
            </a:bodyPr>
            <a:lstStyle/>
            <a:p>
              <a:pPr lvl="0">
                <a:lnSpc>
                  <a:spcPct val="90000"/>
                </a:lnSpc>
                <a:spcBef>
                  <a:spcPct val="0"/>
                </a:spcBef>
              </a:pPr>
              <a:r>
                <a:rPr lang="en-GB" sz="8000" b="1" dirty="0">
                  <a:solidFill>
                    <a:srgbClr val="FF0000"/>
                  </a:solidFill>
                  <a:latin typeface="Arial Narrow" pitchFamily="34" charset="0"/>
                  <a:ea typeface="+mj-ea"/>
                  <a:cs typeface="+mj-cs"/>
                </a:rPr>
                <a:t>1933</a:t>
              </a:r>
              <a:r>
                <a:rPr lang="en-GB" sz="6600" b="1" dirty="0">
                  <a:latin typeface="Arial Narrow" pitchFamily="34" charset="0"/>
                  <a:ea typeface="+mj-ea"/>
                  <a:cs typeface="+mj-cs"/>
                </a:rPr>
                <a:t> </a:t>
              </a:r>
              <a:br>
                <a:rPr lang="en-GB" sz="5400" b="1" dirty="0">
                  <a:latin typeface="Arial Narrow" pitchFamily="34" charset="0"/>
                  <a:ea typeface="+mj-ea"/>
                  <a:cs typeface="+mj-cs"/>
                </a:rPr>
              </a:br>
              <a:r>
                <a:rPr lang="en-GB" sz="3600" b="1" dirty="0">
                  <a:latin typeface="Arial Narrow" pitchFamily="34" charset="0"/>
                  <a:ea typeface="+mj-ea"/>
                  <a:cs typeface="+mj-cs"/>
                </a:rPr>
                <a:t> </a:t>
              </a:r>
              <a:r>
                <a:rPr lang="en-GB" sz="2800" b="1" dirty="0">
                  <a:solidFill>
                    <a:schemeClr val="tx1">
                      <a:lumMod val="75000"/>
                      <a:lumOff val="25000"/>
                    </a:schemeClr>
                  </a:solidFill>
                  <a:latin typeface="Arial Narrow" pitchFamily="34" charset="0"/>
                  <a:ea typeface="+mj-ea"/>
                  <a:cs typeface="+mj-cs"/>
                </a:rPr>
                <a:t>May-July </a:t>
              </a:r>
            </a:p>
          </p:txBody>
        </p:sp>
        <p:cxnSp>
          <p:nvCxnSpPr>
            <p:cNvPr id="7" name="Straight Connector 6"/>
            <p:cNvCxnSpPr/>
            <p:nvPr/>
          </p:nvCxnSpPr>
          <p:spPr>
            <a:xfrm>
              <a:off x="3524401" y="2687193"/>
              <a:ext cx="1" cy="1465957"/>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856747" y="2532745"/>
              <a:ext cx="4719293" cy="1720502"/>
            </a:xfrm>
            <a:prstGeom prst="rect">
              <a:avLst/>
            </a:prstGeom>
          </p:spPr>
          <p:txBody>
            <a:bodyPr vert="horz" lIns="91440" tIns="45720" rIns="91440" bIns="45720" rtlCol="0" anchor="ctr">
              <a:noAutofit/>
            </a:bodyPr>
            <a:lstStyle/>
            <a:p>
              <a:pPr>
                <a:spcBef>
                  <a:spcPct val="0"/>
                </a:spcBef>
              </a:pPr>
              <a:r>
                <a:rPr lang="en-GB" sz="3400" dirty="0">
                  <a:latin typeface="Arial Narrow" pitchFamily="34" charset="0"/>
                </a:rPr>
                <a:t>The Nazi Party is now the </a:t>
              </a:r>
              <a:br>
                <a:rPr lang="en-GB" sz="3400" dirty="0">
                  <a:latin typeface="Arial Narrow" pitchFamily="34" charset="0"/>
                </a:rPr>
              </a:br>
              <a:r>
                <a:rPr lang="en-GB" sz="3400" dirty="0">
                  <a:latin typeface="Arial Narrow" pitchFamily="34" charset="0"/>
                </a:rPr>
                <a:t>only political party existing </a:t>
              </a:r>
              <a:br>
                <a:rPr lang="en-GB" sz="3400" dirty="0">
                  <a:latin typeface="Arial Narrow" pitchFamily="34" charset="0"/>
                </a:rPr>
              </a:br>
              <a:r>
                <a:rPr lang="en-GB" sz="3400" dirty="0">
                  <a:latin typeface="Arial Narrow" pitchFamily="34" charset="0"/>
                </a:rPr>
                <a:t>in Germany. </a:t>
              </a:r>
            </a:p>
          </p:txBody>
        </p:sp>
      </p:grpSp>
      <p:sp>
        <p:nvSpPr>
          <p:cNvPr id="14" name="Title 13"/>
          <p:cNvSpPr>
            <a:spLocks noGrp="1"/>
          </p:cNvSpPr>
          <p:nvPr>
            <p:ph type="title"/>
          </p:nvPr>
        </p:nvSpPr>
        <p:spPr>
          <a:solidFill>
            <a:srgbClr val="FF0000"/>
          </a:solidFill>
        </p:spPr>
        <p:txBody>
          <a:bodyPr/>
          <a:lstStyle/>
          <a:p>
            <a:r>
              <a:rPr lang="en-GB" sz="3700" dirty="0">
                <a:solidFill>
                  <a:schemeClr val="bg1"/>
                </a:solidFill>
              </a:rPr>
              <a:t>Opposition parties and trade unions banned</a:t>
            </a:r>
          </a:p>
        </p:txBody>
      </p:sp>
      <p:sp>
        <p:nvSpPr>
          <p:cNvPr id="8" name="Title 3"/>
          <p:cNvSpPr txBox="1">
            <a:spLocks/>
          </p:cNvSpPr>
          <p:nvPr/>
        </p:nvSpPr>
        <p:spPr>
          <a:xfrm>
            <a:off x="1306141" y="4372793"/>
            <a:ext cx="8039347" cy="1720503"/>
          </a:xfrm>
          <a:prstGeom prst="rect">
            <a:avLst/>
          </a:prstGeom>
        </p:spPr>
        <p:txBody>
          <a:bodyPr vert="horz" lIns="91440" tIns="45720" rIns="91440" bIns="45720" rtlCol="0" anchor="ctr">
            <a:noAutofit/>
          </a:bodyPr>
          <a:lstStyle/>
          <a:p>
            <a:pPr>
              <a:spcBef>
                <a:spcPct val="0"/>
              </a:spcBef>
            </a:pPr>
            <a:r>
              <a:rPr lang="en-GB" sz="3400" dirty="0">
                <a:latin typeface="Arial Narrow" pitchFamily="34" charset="0"/>
              </a:rPr>
              <a:t>All other parties and trade unions are illegal. Opposition to the Nazis is crushed.</a:t>
            </a:r>
          </a:p>
        </p:txBody>
      </p:sp>
    </p:spTree>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A4 Paper (210x297 mm)</PresentationFormat>
  <Paragraphs>114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Verdana</vt:lpstr>
      <vt:lpstr>Wingdings</vt:lpstr>
      <vt:lpstr>Office Theme</vt:lpstr>
      <vt:lpstr>PowerPoint Presentation</vt:lpstr>
      <vt:lpstr>Notes for teachers</vt:lpstr>
      <vt:lpstr>Mass murder of Soviet leaders</vt:lpstr>
      <vt:lpstr>Sterilisation Law</vt:lpstr>
      <vt:lpstr>Sterilisation of black people</vt:lpstr>
      <vt:lpstr>Preparing for genocide of the Poles </vt:lpstr>
      <vt:lpstr>The ‘Euthanasia’ programme</vt:lpstr>
      <vt:lpstr>Preparing for mass murder in  the Soviet Union,1941</vt:lpstr>
      <vt:lpstr>Opposition parties and trade unions banned</vt:lpstr>
      <vt:lpstr>The Gestapo order local police to draw up ‘pink lists’ of gay men</vt:lpstr>
      <vt:lpstr>Law against homosexuality widened </vt:lpstr>
      <vt:lpstr>Office for Combating Abortion and Homosexuality</vt:lpstr>
      <vt:lpstr>Persecution of gay men gets worse </vt:lpstr>
      <vt:lpstr>Castration of gay men</vt:lpstr>
      <vt:lpstr>Office for the Suppression of  the Gypsy Nuisance</vt:lpstr>
      <vt:lpstr>Roma forced into camps</vt:lpstr>
      <vt:lpstr>Roma included in Nuremberg Laws </vt:lpstr>
      <vt:lpstr>Preparing for the deportation of Roma </vt:lpstr>
      <vt:lpstr>Deportation of Roma to ‘the East’</vt:lpstr>
      <vt:lpstr>Mass shooting of Roma </vt:lpstr>
      <vt:lpstr>Collaboration in the Roma  genocide</vt:lpstr>
      <vt:lpstr>The ‘Gypsy family camp’ in Auschwitz</vt:lpstr>
      <vt:lpstr>Murder of Roma in the death camps</vt:lpstr>
      <vt:lpstr>Jehovah’s Witnesses sent to prison and concentration camps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Pearce, Andy</cp:lastModifiedBy>
  <cp:revision>425</cp:revision>
  <dcterms:created xsi:type="dcterms:W3CDTF">2014-01-06T16:57:49Z</dcterms:created>
  <dcterms:modified xsi:type="dcterms:W3CDTF">2021-10-21T10:17:39Z</dcterms:modified>
</cp:coreProperties>
</file>