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318" r:id="rId3"/>
    <p:sldId id="269" r:id="rId4"/>
    <p:sldId id="292" r:id="rId5"/>
    <p:sldId id="301" r:id="rId6"/>
    <p:sldId id="302" r:id="rId7"/>
    <p:sldId id="303" r:id="rId8"/>
    <p:sldId id="304" r:id="rId9"/>
    <p:sldId id="295" r:id="rId10"/>
    <p:sldId id="293" r:id="rId11"/>
    <p:sldId id="305" r:id="rId12"/>
    <p:sldId id="298" r:id="rId13"/>
    <p:sldId id="306" r:id="rId14"/>
    <p:sldId id="307" r:id="rId15"/>
    <p:sldId id="308" r:id="rId16"/>
    <p:sldId id="309" r:id="rId17"/>
    <p:sldId id="296" r:id="rId18"/>
    <p:sldId id="310" r:id="rId19"/>
    <p:sldId id="297" r:id="rId20"/>
    <p:sldId id="299" r:id="rId21"/>
    <p:sldId id="311" r:id="rId22"/>
    <p:sldId id="312" r:id="rId23"/>
    <p:sldId id="319" r:id="rId24"/>
    <p:sldId id="313" r:id="rId25"/>
    <p:sldId id="314" r:id="rId26"/>
    <p:sldId id="315" r:id="rId27"/>
    <p:sldId id="320" r:id="rId28"/>
    <p:sldId id="316" r:id="rId29"/>
    <p:sldId id="317" r:id="rId30"/>
    <p:sldId id="321" r:id="rId31"/>
  </p:sldIdLst>
  <p:sldSz cx="9906000" cy="6858000" type="A4"/>
  <p:notesSz cx="6858000" cy="9144000"/>
  <p:defaultTextStyle>
    <a:defPPr>
      <a:defRPr lang="en-US"/>
    </a:defPPr>
    <a:lvl1pPr marL="0" algn="l" defTabSz="957812" rtl="0" eaLnBrk="1" latinLnBrk="0" hangingPunct="1">
      <a:defRPr sz="1800" kern="1200">
        <a:solidFill>
          <a:schemeClr val="tx1"/>
        </a:solidFill>
        <a:latin typeface="+mn-lt"/>
        <a:ea typeface="+mn-ea"/>
        <a:cs typeface="+mn-cs"/>
      </a:defRPr>
    </a:lvl1pPr>
    <a:lvl2pPr marL="478906" algn="l" defTabSz="957812" rtl="0" eaLnBrk="1" latinLnBrk="0" hangingPunct="1">
      <a:defRPr sz="1800" kern="1200">
        <a:solidFill>
          <a:schemeClr val="tx1"/>
        </a:solidFill>
        <a:latin typeface="+mn-lt"/>
        <a:ea typeface="+mn-ea"/>
        <a:cs typeface="+mn-cs"/>
      </a:defRPr>
    </a:lvl2pPr>
    <a:lvl3pPr marL="957812" algn="l" defTabSz="957812" rtl="0" eaLnBrk="1" latinLnBrk="0" hangingPunct="1">
      <a:defRPr sz="1800" kern="1200">
        <a:solidFill>
          <a:schemeClr val="tx1"/>
        </a:solidFill>
        <a:latin typeface="+mn-lt"/>
        <a:ea typeface="+mn-ea"/>
        <a:cs typeface="+mn-cs"/>
      </a:defRPr>
    </a:lvl3pPr>
    <a:lvl4pPr marL="1436718" algn="l" defTabSz="957812" rtl="0" eaLnBrk="1" latinLnBrk="0" hangingPunct="1">
      <a:defRPr sz="1800" kern="1200">
        <a:solidFill>
          <a:schemeClr val="tx1"/>
        </a:solidFill>
        <a:latin typeface="+mn-lt"/>
        <a:ea typeface="+mn-ea"/>
        <a:cs typeface="+mn-cs"/>
      </a:defRPr>
    </a:lvl4pPr>
    <a:lvl5pPr marL="1915623" algn="l" defTabSz="957812" rtl="0" eaLnBrk="1" latinLnBrk="0" hangingPunct="1">
      <a:defRPr sz="1800" kern="1200">
        <a:solidFill>
          <a:schemeClr val="tx1"/>
        </a:solidFill>
        <a:latin typeface="+mn-lt"/>
        <a:ea typeface="+mn-ea"/>
        <a:cs typeface="+mn-cs"/>
      </a:defRPr>
    </a:lvl5pPr>
    <a:lvl6pPr marL="2394530" algn="l" defTabSz="957812" rtl="0" eaLnBrk="1" latinLnBrk="0" hangingPunct="1">
      <a:defRPr sz="1800" kern="1200">
        <a:solidFill>
          <a:schemeClr val="tx1"/>
        </a:solidFill>
        <a:latin typeface="+mn-lt"/>
        <a:ea typeface="+mn-ea"/>
        <a:cs typeface="+mn-cs"/>
      </a:defRPr>
    </a:lvl6pPr>
    <a:lvl7pPr marL="2873437" algn="l" defTabSz="957812" rtl="0" eaLnBrk="1" latinLnBrk="0" hangingPunct="1">
      <a:defRPr sz="1800" kern="1200">
        <a:solidFill>
          <a:schemeClr val="tx1"/>
        </a:solidFill>
        <a:latin typeface="+mn-lt"/>
        <a:ea typeface="+mn-ea"/>
        <a:cs typeface="+mn-cs"/>
      </a:defRPr>
    </a:lvl7pPr>
    <a:lvl8pPr marL="3352341" algn="l" defTabSz="957812" rtl="0" eaLnBrk="1" latinLnBrk="0" hangingPunct="1">
      <a:defRPr sz="1800" kern="1200">
        <a:solidFill>
          <a:schemeClr val="tx1"/>
        </a:solidFill>
        <a:latin typeface="+mn-lt"/>
        <a:ea typeface="+mn-ea"/>
        <a:cs typeface="+mn-cs"/>
      </a:defRPr>
    </a:lvl8pPr>
    <a:lvl9pPr marL="3831249" algn="l" defTabSz="95781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54">
          <p15:clr>
            <a:srgbClr val="A4A3A4"/>
          </p15:clr>
        </p15:guide>
        <p15:guide id="2" orient="horz" pos="460">
          <p15:clr>
            <a:srgbClr val="A4A3A4"/>
          </p15:clr>
        </p15:guide>
        <p15:guide id="3" orient="horz" pos="754">
          <p15:clr>
            <a:srgbClr val="A4A3A4"/>
          </p15:clr>
        </p15:guide>
        <p15:guide id="4" orient="horz" pos="1797">
          <p15:clr>
            <a:srgbClr val="A4A3A4"/>
          </p15:clr>
        </p15:guide>
        <p15:guide id="5" orient="horz" pos="2024">
          <p15:clr>
            <a:srgbClr val="A4A3A4"/>
          </p15:clr>
        </p15:guide>
        <p15:guide id="6" pos="641">
          <p15:clr>
            <a:srgbClr val="A4A3A4"/>
          </p15:clr>
        </p15:guide>
        <p15:guide id="7" pos="807">
          <p15:clr>
            <a:srgbClr val="A4A3A4"/>
          </p15:clr>
        </p15:guide>
        <p15:guide id="8" pos="5516">
          <p15:clr>
            <a:srgbClr val="A4A3A4"/>
          </p15:clr>
        </p15:guide>
        <p15:guide id="9" pos="40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anna Ivin" initials="AI" lastIdx="11" clrIdx="0">
    <p:extLst>
      <p:ext uri="{19B8F6BF-5375-455C-9EA6-DF929625EA0E}">
        <p15:presenceInfo xmlns:p15="http://schemas.microsoft.com/office/powerpoint/2012/main" userId="8acbb8285f62e97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C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862" autoAdjust="0"/>
    <p:restoredTop sz="99642" autoAdjust="0"/>
  </p:normalViewPr>
  <p:slideViewPr>
    <p:cSldViewPr showGuides="1">
      <p:cViewPr varScale="1">
        <p:scale>
          <a:sx n="68" d="100"/>
          <a:sy n="68" d="100"/>
        </p:scale>
        <p:origin x="684" y="56"/>
      </p:cViewPr>
      <p:guideLst>
        <p:guide orient="horz" pos="3854"/>
        <p:guide orient="horz" pos="460"/>
        <p:guide orient="horz" pos="754"/>
        <p:guide orient="horz" pos="1797"/>
        <p:guide orient="horz" pos="2024"/>
        <p:guide pos="641"/>
        <p:guide pos="807"/>
        <p:guide pos="5516"/>
        <p:guide pos="4040"/>
      </p:guideLst>
    </p:cSldViewPr>
  </p:slideViewPr>
  <p:notesTextViewPr>
    <p:cViewPr>
      <p:scale>
        <a:sx n="100" d="100"/>
        <a:sy n="100" d="100"/>
      </p:scale>
      <p:origin x="0" y="0"/>
    </p:cViewPr>
  </p:notesTextViewPr>
  <p:sorterViewPr>
    <p:cViewPr>
      <p:scale>
        <a:sx n="100" d="100"/>
        <a:sy n="100" d="100"/>
      </p:scale>
      <p:origin x="0" y="7074"/>
    </p:cViewPr>
  </p:sorterViewPr>
  <p:notesViewPr>
    <p:cSldViewPr showGuides="1">
      <p:cViewPr varScale="1">
        <p:scale>
          <a:sx n="52" d="100"/>
          <a:sy n="52" d="100"/>
        </p:scale>
        <p:origin x="-288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401EAAA-08CB-4D47-B3C3-78BB95335AB9}" type="datetimeFigureOut">
              <a:rPr lang="en-GB" smtClean="0"/>
              <a:pPr/>
              <a:t>21/10/2021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BDF88E4-0B92-4B92-B598-D524367D8A1B}" type="slidenum">
              <a:rPr lang="en-GB" smtClean="0"/>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7E639F-161D-445A-8712-E336C7DEABF5}" type="datetimeFigureOut">
              <a:rPr lang="en-GB" smtClean="0"/>
              <a:pPr/>
              <a:t>21/10/2021</a:t>
            </a:fld>
            <a:endParaRPr lang="en-GB"/>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A1454A-CAEF-463E-A5B2-C14111D9349B}"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a:solidFill>
                  <a:schemeClr val="tx1"/>
                </a:solidFill>
                <a:latin typeface="+mn-lt"/>
                <a:ea typeface="+mn-ea"/>
                <a:cs typeface="+mn-cs"/>
              </a:rPr>
              <a:t>Acknowledgements</a:t>
            </a:r>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Lesson plan and materials created by Paul Salmons</a:t>
            </a:r>
          </a:p>
          <a:p>
            <a:r>
              <a:rPr lang="en-GB" sz="1200" kern="1200" dirty="0">
                <a:solidFill>
                  <a:schemeClr val="tx1"/>
                </a:solidFill>
                <a:latin typeface="+mn-lt"/>
                <a:ea typeface="+mn-ea"/>
                <a:cs typeface="+mn-cs"/>
              </a:rPr>
              <a:t>© Paul Salmons, 2010, All Rights Reserved. Updated 2014. </a:t>
            </a:r>
          </a:p>
          <a:p>
            <a:r>
              <a:rPr lang="en-GB" sz="1200" kern="1200" dirty="0">
                <a:solidFill>
                  <a:schemeClr val="tx1"/>
                </a:solidFill>
                <a:latin typeface="+mn-lt"/>
                <a:ea typeface="+mn-ea"/>
                <a:cs typeface="+mn-cs"/>
              </a:rPr>
              <a:t>Additional editing by Darius Jackson &amp; Andy Pearce</a:t>
            </a:r>
          </a:p>
          <a:p>
            <a:r>
              <a:rPr lang="en-GB" sz="1200" kern="1200" dirty="0">
                <a:solidFill>
                  <a:schemeClr val="tx1"/>
                </a:solidFill>
                <a:latin typeface="+mn-lt"/>
                <a:ea typeface="+mn-ea"/>
                <a:cs typeface="+mn-cs"/>
              </a:rPr>
              <a:t>Artwork by Cheryl Lowe.</a:t>
            </a:r>
          </a:p>
          <a:p>
            <a:endParaRPr lang="en-GB" dirty="0"/>
          </a:p>
          <a:p>
            <a:r>
              <a:rPr lang="en-GB" b="1" dirty="0"/>
              <a:t>Credits</a:t>
            </a:r>
          </a:p>
          <a:p>
            <a:r>
              <a:rPr lang="en-GB"/>
              <a:t>Photos</a:t>
            </a:r>
          </a:p>
          <a:p>
            <a:endParaRPr lang="en-GB"/>
          </a:p>
        </p:txBody>
      </p:sp>
      <p:sp>
        <p:nvSpPr>
          <p:cNvPr id="4" name="Slide Number Placeholder 3"/>
          <p:cNvSpPr>
            <a:spLocks noGrp="1"/>
          </p:cNvSpPr>
          <p:nvPr>
            <p:ph type="sldNum" sz="quarter" idx="10"/>
          </p:nvPr>
        </p:nvSpPr>
        <p:spPr/>
        <p:txBody>
          <a:bodyPr/>
          <a:lstStyle/>
          <a:p>
            <a:fld id="{3CA1454A-CAEF-463E-A5B2-C14111D9349B}" type="slidenum">
              <a:rPr lang="en-GB" smtClean="0"/>
              <a:pPr/>
              <a:t>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 CoH">
    <p:spTree>
      <p:nvGrpSpPr>
        <p:cNvPr id="1" name=""/>
        <p:cNvGrpSpPr/>
        <p:nvPr/>
      </p:nvGrpSpPr>
      <p:grpSpPr>
        <a:xfrm>
          <a:off x="0" y="0"/>
          <a:ext cx="0" cy="0"/>
          <a:chOff x="0" y="0"/>
          <a:chExt cx="0" cy="0"/>
        </a:xfrm>
      </p:grpSpPr>
      <p:sp>
        <p:nvSpPr>
          <p:cNvPr id="2" name="Title 1"/>
          <p:cNvSpPr>
            <a:spLocks noGrp="1"/>
          </p:cNvSpPr>
          <p:nvPr>
            <p:ph type="ctrTitle"/>
          </p:nvPr>
        </p:nvSpPr>
        <p:spPr>
          <a:xfrm>
            <a:off x="3860878" y="2938592"/>
            <a:ext cx="5460607" cy="1354504"/>
          </a:xfrm>
        </p:spPr>
        <p:txBody>
          <a:bodyPr lIns="0" rIns="0">
            <a:noAutofit/>
          </a:bodyPr>
          <a:lstStyle>
            <a:lvl1pPr algn="l">
              <a:lnSpc>
                <a:spcPct val="90000"/>
              </a:lnSpc>
              <a:defRPr sz="3600" b="1">
                <a:latin typeface="Arial Narrow"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3897392" y="4114229"/>
            <a:ext cx="5418154" cy="1258987"/>
          </a:xfrm>
        </p:spPr>
        <p:txBody>
          <a:bodyPr lIns="0" rIns="0">
            <a:noAutofit/>
          </a:bodyPr>
          <a:lstStyle>
            <a:lvl1pPr marL="0" indent="0" algn="l">
              <a:buNone/>
              <a:defRPr sz="160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5" name="Footer Placeholder 4"/>
          <p:cNvSpPr>
            <a:spLocks noGrp="1"/>
          </p:cNvSpPr>
          <p:nvPr>
            <p:ph type="ftr" sz="quarter" idx="11"/>
          </p:nvPr>
        </p:nvSpPr>
        <p:spPr/>
        <p:txBody>
          <a:bodyPr/>
          <a:lstStyle>
            <a:lvl1pPr algn="ctr">
              <a:defRPr sz="1000"/>
            </a:lvl1pPr>
          </a:lstStyle>
          <a:p>
            <a:endParaRPr lang="en-GB"/>
          </a:p>
        </p:txBody>
      </p:sp>
      <p:sp>
        <p:nvSpPr>
          <p:cNvPr id="9" name="Rectangle 8"/>
          <p:cNvSpPr/>
          <p:nvPr userDrawn="1"/>
        </p:nvSpPr>
        <p:spPr>
          <a:xfrm>
            <a:off x="0" y="0"/>
            <a:ext cx="50269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18"/>
          <p:cNvGrpSpPr/>
          <p:nvPr userDrawn="1"/>
        </p:nvGrpSpPr>
        <p:grpSpPr>
          <a:xfrm>
            <a:off x="1003745" y="2564904"/>
            <a:ext cx="8395750" cy="2258169"/>
            <a:chOff x="926533" y="2132856"/>
            <a:chExt cx="8119120" cy="2258169"/>
          </a:xfrm>
        </p:grpSpPr>
        <p:cxnSp>
          <p:nvCxnSpPr>
            <p:cNvPr id="13" name="Straight Connector 12"/>
            <p:cNvCxnSpPr/>
            <p:nvPr userDrawn="1"/>
          </p:nvCxnSpPr>
          <p:spPr>
            <a:xfrm flipH="1">
              <a:off x="926533" y="2132856"/>
              <a:ext cx="811912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926533" y="4391025"/>
              <a:ext cx="811912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lvl1pPr algn="ctr">
              <a:defRPr sz="1000"/>
            </a:lvl1pPr>
          </a:lstStyle>
          <a:p>
            <a:fld id="{B37BE51F-4BBC-4E39-B99A-77F19259E865}" type="datetimeFigureOut">
              <a:rPr lang="en-GB" smtClean="0"/>
              <a:pPr/>
              <a:t>21/10/2021</a:t>
            </a:fld>
            <a:endParaRPr lang="en-GB"/>
          </a:p>
        </p:txBody>
      </p:sp>
      <p:pic>
        <p:nvPicPr>
          <p:cNvPr id="22" name="Picture 21" descr="CforHE_logo.png"/>
          <p:cNvPicPr>
            <a:picLocks noChangeAspect="1"/>
          </p:cNvPicPr>
          <p:nvPr userDrawn="1"/>
        </p:nvPicPr>
        <p:blipFill>
          <a:blip r:embed="rId2" cstate="print"/>
          <a:stretch>
            <a:fillRect/>
          </a:stretch>
        </p:blipFill>
        <p:spPr>
          <a:xfrm>
            <a:off x="1014022" y="1851383"/>
            <a:ext cx="2028000" cy="398595"/>
          </a:xfrm>
          <a:prstGeom prst="rect">
            <a:avLst/>
          </a:prstGeom>
        </p:spPr>
      </p:pic>
      <p:pic>
        <p:nvPicPr>
          <p:cNvPr id="12" name="Graphic 1">
            <a:extLst>
              <a:ext uri="{FF2B5EF4-FFF2-40B4-BE49-F238E27FC236}">
                <a16:creationId xmlns:a16="http://schemas.microsoft.com/office/drawing/2014/main" id="{BFED44D5-152D-4AA7-9EE4-75B0761821F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14022" y="2741293"/>
            <a:ext cx="2751702" cy="190509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4559" y="274639"/>
            <a:ext cx="8436142" cy="1143000"/>
          </a:xfrm>
        </p:spPr>
        <p:txBody>
          <a:bodyPr>
            <a:noAutofit/>
          </a:bodyPr>
          <a:lstStyle>
            <a:lvl1pPr algn="l">
              <a:defRPr sz="3800" b="1">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974559" y="1639342"/>
            <a:ext cx="8436142" cy="4525963"/>
          </a:xfrm>
        </p:spPr>
        <p:txBody>
          <a:bodyPr vert="horz" lIns="95781" tIns="47890" rIns="95781" bIns="47890" rtlCol="0">
            <a:noAutofit/>
          </a:bodyPr>
          <a:lstStyle>
            <a:lvl1pPr algn="l" defTabSz="957808" rtl="0" eaLnBrk="1" latinLnBrk="0" hangingPunct="1">
              <a:spcBef>
                <a:spcPts val="0"/>
              </a:spcBef>
              <a:spcAft>
                <a:spcPts val="628"/>
              </a:spcAft>
              <a:buClr>
                <a:schemeClr val="accent1"/>
              </a:buClr>
              <a:buFontTx/>
              <a:buNone/>
              <a:defRPr lang="en-US" sz="2400" b="1" kern="1200" dirty="0" smtClean="0">
                <a:solidFill>
                  <a:schemeClr val="accent1"/>
                </a:solidFill>
                <a:latin typeface="Arial Narrow" pitchFamily="34" charset="0"/>
                <a:ea typeface="+mn-ea"/>
                <a:cs typeface="+mn-cs"/>
              </a:defRPr>
            </a:lvl1pPr>
            <a:lvl2pPr marL="342552" indent="-327585" algn="l" defTabSz="957808" rtl="0" eaLnBrk="1" latinLnBrk="0" hangingPunct="1">
              <a:spcBef>
                <a:spcPts val="0"/>
              </a:spcBef>
              <a:spcAft>
                <a:spcPts val="628"/>
              </a:spcAft>
              <a:buClr>
                <a:schemeClr val="accent1"/>
              </a:buClr>
              <a:buFont typeface="Wingdings" pitchFamily="2" charset="2"/>
              <a:buChar char="§"/>
              <a:defRPr lang="en-US" sz="2400" b="0" kern="1200" dirty="0" smtClean="0">
                <a:solidFill>
                  <a:schemeClr val="tx1"/>
                </a:solidFill>
                <a:latin typeface="Arial Narrow" pitchFamily="34" charset="0"/>
                <a:ea typeface="+mn-ea"/>
                <a:cs typeface="+mn-cs"/>
              </a:defRPr>
            </a:lvl2pPr>
            <a:lvl3pPr marL="557061" indent="-271048" algn="l" defTabSz="957808" rtl="0" eaLnBrk="1" latinLnBrk="0" hangingPunct="1">
              <a:spcBef>
                <a:spcPts val="0"/>
              </a:spcBef>
              <a:spcAft>
                <a:spcPts val="628"/>
              </a:spcAft>
              <a:buClr>
                <a:schemeClr val="accent1"/>
              </a:buClr>
              <a:buFont typeface="Verdana" pitchFamily="34" charset="0"/>
              <a:buChar char="−"/>
              <a:defRPr lang="en-US" sz="2400" b="0" kern="1200" dirty="0" smtClean="0">
                <a:solidFill>
                  <a:schemeClr val="tx1"/>
                </a:solidFill>
                <a:latin typeface="Arial Narrow" pitchFamily="34" charset="0"/>
                <a:ea typeface="+mn-ea"/>
                <a:cs typeface="+mn-cs"/>
              </a:defRPr>
            </a:lvl3pPr>
            <a:lvl4pPr marL="843075" indent="-286014" algn="l" defTabSz="957808" rtl="0" eaLnBrk="1" latinLnBrk="0" hangingPunct="1">
              <a:spcBef>
                <a:spcPts val="0"/>
              </a:spcBef>
              <a:spcAft>
                <a:spcPts val="628"/>
              </a:spcAft>
              <a:buClr>
                <a:schemeClr val="accent1"/>
              </a:buClr>
              <a:buFont typeface="Arial" pitchFamily="34" charset="0"/>
              <a:buChar char="•"/>
              <a:defRPr lang="en-US" sz="2400" b="0" kern="1200" dirty="0" smtClean="0">
                <a:solidFill>
                  <a:schemeClr val="tx1"/>
                </a:solidFill>
                <a:latin typeface="Arial Narrow" pitchFamily="34" charset="0"/>
                <a:ea typeface="+mn-ea"/>
                <a:cs typeface="+mn-cs"/>
              </a:defRPr>
            </a:lvl4pPr>
            <a:lvl5pPr marL="1129088" indent="-286014" algn="l" defTabSz="957808" rtl="0" eaLnBrk="1" latinLnBrk="0" hangingPunct="1">
              <a:spcBef>
                <a:spcPts val="0"/>
              </a:spcBef>
              <a:spcAft>
                <a:spcPts val="628"/>
              </a:spcAft>
              <a:buClr>
                <a:schemeClr val="accent1"/>
              </a:buClr>
              <a:defRPr lang="en-GB" sz="2400" b="0" kern="1200" dirty="0">
                <a:solidFill>
                  <a:schemeClr val="tx1"/>
                </a:solidFill>
                <a:latin typeface="Arial Narrow" pitchFamily="34" charset="0"/>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B37BE51F-4BBC-4E39-B99A-77F19259E865}" type="datetimeFigureOut">
              <a:rPr lang="en-GB" smtClean="0"/>
              <a:pPr/>
              <a:t>21/10/2021</a:t>
            </a:fld>
            <a:endParaRPr lang="en-GB"/>
          </a:p>
        </p:txBody>
      </p:sp>
      <p:sp>
        <p:nvSpPr>
          <p:cNvPr id="5" name="Footer Placeholder 4"/>
          <p:cNvSpPr>
            <a:spLocks noGrp="1"/>
          </p:cNvSpPr>
          <p:nvPr>
            <p:ph type="ftr" sz="quarter" idx="11"/>
          </p:nvPr>
        </p:nvSpPr>
        <p:spPr/>
        <p:txBody>
          <a:bodyPr/>
          <a:lstStyle/>
          <a:p>
            <a:endParaRPr lang="en-GB"/>
          </a:p>
        </p:txBody>
      </p:sp>
      <p:sp>
        <p:nvSpPr>
          <p:cNvPr id="7" name="Rectangle 6"/>
          <p:cNvSpPr/>
          <p:nvPr userDrawn="1"/>
        </p:nvSpPr>
        <p:spPr>
          <a:xfrm>
            <a:off x="0" y="0"/>
            <a:ext cx="5026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5781" tIns="47890" rIns="95781" bIns="47890" rtlCol="0" anchor="ctr"/>
          <a:lstStyle/>
          <a:p>
            <a:pPr algn="ctr"/>
            <a:endParaRPr lang="en-GB"/>
          </a:p>
        </p:txBody>
      </p:sp>
      <p:cxnSp>
        <p:nvCxnSpPr>
          <p:cNvPr id="8" name="Straight Connector 7"/>
          <p:cNvCxnSpPr/>
          <p:nvPr userDrawn="1"/>
        </p:nvCxnSpPr>
        <p:spPr>
          <a:xfrm flipH="1">
            <a:off x="1021746" y="1516062"/>
            <a:ext cx="839575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 CoH">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7BE51F-4BBC-4E39-B99A-77F19259E865}" type="datetimeFigureOut">
              <a:rPr lang="en-GB" smtClean="0"/>
              <a:pPr/>
              <a:t>21/10/2021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D856F43-A609-4997-A4F4-B2A60C3FF642}" type="slidenum">
              <a:rPr lang="en-GB" smtClean="0"/>
              <a:pPr/>
              <a:t>‹#›</a:t>
            </a:fld>
            <a:endParaRPr lang="en-GB"/>
          </a:p>
        </p:txBody>
      </p:sp>
      <p:cxnSp>
        <p:nvCxnSpPr>
          <p:cNvPr id="6" name="Straight Connector 5"/>
          <p:cNvCxnSpPr/>
          <p:nvPr userDrawn="1"/>
        </p:nvCxnSpPr>
        <p:spPr>
          <a:xfrm flipH="1">
            <a:off x="755125" y="1516062"/>
            <a:ext cx="839575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400" y="413792"/>
            <a:ext cx="8395200" cy="1143000"/>
          </a:xfrm>
          <a:solidFill>
            <a:schemeClr val="accent2"/>
          </a:solidFill>
        </p:spPr>
        <p:txBody>
          <a:bodyPr vert="horz" lIns="95781" tIns="47890" rIns="95781" bIns="47890" rtlCol="0" anchor="ctr">
            <a:noAutofit/>
          </a:bodyPr>
          <a:lstStyle>
            <a:lvl1pPr algn="ctr">
              <a:lnSpc>
                <a:spcPct val="90000"/>
              </a:lnSpc>
              <a:spcAft>
                <a:spcPts val="0"/>
              </a:spcAft>
              <a:defRPr lang="en-GB" sz="3700" b="1" kern="1200" dirty="0" smtClean="0">
                <a:solidFill>
                  <a:schemeClr val="tx1">
                    <a:lumMod val="75000"/>
                    <a:lumOff val="25000"/>
                  </a:schemeClr>
                </a:solidFill>
                <a:latin typeface="Arial Narrow" pitchFamily="34" charset="0"/>
                <a:ea typeface="+mj-ea"/>
                <a:cs typeface="+mj-cs"/>
              </a:defRPr>
            </a:lvl1pPr>
          </a:lstStyle>
          <a:p>
            <a:pPr marL="359179" lvl="0" indent="-359179" algn="ctr" defTabSz="957812" rtl="0" eaLnBrk="1" latinLnBrk="0" hangingPunct="1">
              <a:spcBef>
                <a:spcPct val="0"/>
              </a:spcBef>
              <a:spcAft>
                <a:spcPts val="628"/>
              </a:spcAft>
              <a:buClr>
                <a:schemeClr val="accent1"/>
              </a:buClr>
              <a:buFont typeface="Arial" pitchFamily="34" charset="0"/>
              <a:buNone/>
            </a:pPr>
            <a:r>
              <a:rPr lang="en-US" dirty="0"/>
              <a:t>Click to edit Master title style</a:t>
            </a:r>
            <a:endParaRPr lang="en-GB" dirty="0"/>
          </a:p>
        </p:txBody>
      </p:sp>
      <p:sp>
        <p:nvSpPr>
          <p:cNvPr id="3" name="Date Placeholder 2"/>
          <p:cNvSpPr>
            <a:spLocks noGrp="1"/>
          </p:cNvSpPr>
          <p:nvPr>
            <p:ph type="dt" sz="half" idx="10"/>
          </p:nvPr>
        </p:nvSpPr>
        <p:spPr/>
        <p:txBody>
          <a:bodyPr/>
          <a:lstStyle/>
          <a:p>
            <a:fld id="{B37BE51F-4BBC-4E39-B99A-77F19259E865}" type="datetimeFigureOut">
              <a:rPr lang="en-GB" smtClean="0"/>
              <a:pPr/>
              <a:t>21/10/2021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6" name="Rectangle 5"/>
          <p:cNvSpPr/>
          <p:nvPr userDrawn="1"/>
        </p:nvSpPr>
        <p:spPr>
          <a:xfrm>
            <a:off x="755400" y="1749066"/>
            <a:ext cx="8395200" cy="4632684"/>
          </a:xfrm>
          <a:prstGeom prst="rect">
            <a:avLst/>
          </a:pr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 CoH">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7BE51F-4BBC-4E39-B99A-77F19259E865}" type="datetimeFigureOut">
              <a:rPr lang="en-GB" smtClean="0"/>
              <a:pPr/>
              <a:t>21/10/2021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lvl1pPr>
              <a:defRPr/>
            </a:lvl1pPr>
          </a:lstStyle>
          <a:p>
            <a:r>
              <a:rPr lang="en-GB" dirty="0"/>
              <a:t>B</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End Slide - CoH">
    <p:spTree>
      <p:nvGrpSpPr>
        <p:cNvPr id="1" name=""/>
        <p:cNvGrpSpPr/>
        <p:nvPr/>
      </p:nvGrpSpPr>
      <p:grpSpPr>
        <a:xfrm>
          <a:off x="0" y="0"/>
          <a:ext cx="0" cy="0"/>
          <a:chOff x="0" y="0"/>
          <a:chExt cx="0" cy="0"/>
        </a:xfrm>
      </p:grpSpPr>
      <p:grpSp>
        <p:nvGrpSpPr>
          <p:cNvPr id="3" name="Group 12"/>
          <p:cNvGrpSpPr/>
          <p:nvPr userDrawn="1"/>
        </p:nvGrpSpPr>
        <p:grpSpPr>
          <a:xfrm>
            <a:off x="-7566" y="1916832"/>
            <a:ext cx="9913566" cy="3168353"/>
            <a:chOff x="-6984" y="1340768"/>
            <a:chExt cx="9150984" cy="3744417"/>
          </a:xfrm>
        </p:grpSpPr>
        <p:sp>
          <p:nvSpPr>
            <p:cNvPr id="16" name="Rectangle 15"/>
            <p:cNvSpPr/>
            <p:nvPr userDrawn="1"/>
          </p:nvSpPr>
          <p:spPr>
            <a:xfrm>
              <a:off x="-1" y="1340768"/>
              <a:ext cx="9144001" cy="37444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endParaRPr lang="en-GB" dirty="0"/>
            </a:p>
          </p:txBody>
        </p:sp>
        <p:sp>
          <p:nvSpPr>
            <p:cNvPr id="18" name="Rectangle 17"/>
            <p:cNvSpPr/>
            <p:nvPr userDrawn="1"/>
          </p:nvSpPr>
          <p:spPr>
            <a:xfrm>
              <a:off x="-6984" y="1340769"/>
              <a:ext cx="464024" cy="37444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ctrTitle"/>
          </p:nvPr>
        </p:nvSpPr>
        <p:spPr>
          <a:xfrm>
            <a:off x="726446" y="3049733"/>
            <a:ext cx="5474693" cy="902551"/>
          </a:xfrm>
        </p:spPr>
        <p:txBody>
          <a:bodyPr lIns="0" tIns="0" rIns="0" bIns="0">
            <a:noAutofit/>
          </a:bodyPr>
          <a:lstStyle>
            <a:lvl1pPr algn="l">
              <a:lnSpc>
                <a:spcPct val="90000"/>
              </a:lnSpc>
              <a:defRPr sz="3200" b="1">
                <a:latin typeface="Arial Narrow" pitchFamily="34" charset="0"/>
              </a:defRPr>
            </a:lvl1pPr>
          </a:lstStyle>
          <a:p>
            <a:r>
              <a:rPr lang="en-US" dirty="0"/>
              <a:t>Click to edit Master title style</a:t>
            </a:r>
            <a:endParaRPr lang="en-GB" dirty="0"/>
          </a:p>
        </p:txBody>
      </p:sp>
      <p:sp>
        <p:nvSpPr>
          <p:cNvPr id="17"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lgn="r"/>
            <a:fld id="{2D856F43-A609-4997-A4F4-B2A60C3FF642}" type="slidenum">
              <a:rPr lang="en-GB" smtClean="0"/>
              <a:pPr algn="r"/>
              <a:t>‹#›</a:t>
            </a:fld>
            <a:endParaRPr lang="en-GB" dirty="0"/>
          </a:p>
        </p:txBody>
      </p:sp>
      <p:pic>
        <p:nvPicPr>
          <p:cNvPr id="27" name="Picture 26" descr="CforHE_logo.png"/>
          <p:cNvPicPr>
            <a:picLocks noChangeAspect="1"/>
          </p:cNvPicPr>
          <p:nvPr userDrawn="1"/>
        </p:nvPicPr>
        <p:blipFill>
          <a:blip r:embed="rId2" cstate="print"/>
          <a:stretch>
            <a:fillRect/>
          </a:stretch>
        </p:blipFill>
        <p:spPr>
          <a:xfrm>
            <a:off x="381445" y="5381494"/>
            <a:ext cx="2028000" cy="398595"/>
          </a:xfrm>
          <a:prstGeom prst="rect">
            <a:avLst/>
          </a:prstGeom>
        </p:spPr>
      </p:pic>
      <p:sp>
        <p:nvSpPr>
          <p:cNvPr id="12" name="Rectangle 11"/>
          <p:cNvSpPr/>
          <p:nvPr userDrawn="1"/>
        </p:nvSpPr>
        <p:spPr>
          <a:xfrm>
            <a:off x="282799" y="5828142"/>
            <a:ext cx="545028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200" b="1" dirty="0">
                <a:solidFill>
                  <a:schemeClr val="tx2"/>
                </a:solidFill>
                <a:latin typeface="Arial Narrow" pitchFamily="34" charset="0"/>
              </a:rPr>
              <a:t>Institute</a:t>
            </a:r>
            <a:r>
              <a:rPr lang="en-GB" sz="1200" b="1" baseline="0" dirty="0">
                <a:solidFill>
                  <a:schemeClr val="tx2"/>
                </a:solidFill>
                <a:latin typeface="Arial Narrow" pitchFamily="34" charset="0"/>
              </a:rPr>
              <a:t> of Education</a:t>
            </a:r>
            <a:r>
              <a:rPr lang="en-GB" sz="1200" b="0" baseline="0" dirty="0">
                <a:solidFill>
                  <a:schemeClr val="tx2"/>
                </a:solidFill>
                <a:latin typeface="Arial Narrow" pitchFamily="34" charset="0"/>
              </a:rPr>
              <a:t>, University of London, 20 Bedford Way, London, WC1H 0AL,  </a:t>
            </a:r>
            <a:endParaRPr lang="en-GB" sz="1200" b="0" dirty="0">
              <a:solidFill>
                <a:schemeClr val="tx2"/>
              </a:solidFill>
              <a:latin typeface="Arial Narrow" pitchFamily="34" charset="0"/>
            </a:endParaRPr>
          </a:p>
        </p:txBody>
      </p:sp>
      <p:sp>
        <p:nvSpPr>
          <p:cNvPr id="14" name="Rectangle 13"/>
          <p:cNvSpPr/>
          <p:nvPr userDrawn="1"/>
        </p:nvSpPr>
        <p:spPr>
          <a:xfrm>
            <a:off x="282799" y="6041540"/>
            <a:ext cx="7400505"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2"/>
                </a:solidFill>
                <a:latin typeface="Arial Narrow" pitchFamily="34" charset="0"/>
              </a:rPr>
              <a:t>tel</a:t>
            </a:r>
            <a:r>
              <a:rPr lang="en-GB" sz="1200" b="1" dirty="0">
                <a:solidFill>
                  <a:schemeClr val="tx2"/>
                </a:solidFill>
                <a:latin typeface="Arial Narrow" pitchFamily="34" charset="0"/>
              </a:rPr>
              <a:t>:</a:t>
            </a:r>
            <a:r>
              <a:rPr lang="en-GB" sz="1200" b="0" baseline="0" dirty="0">
                <a:solidFill>
                  <a:schemeClr val="tx2"/>
                </a:solidFill>
                <a:latin typeface="Arial Narrow" pitchFamily="34" charset="0"/>
              </a:rPr>
              <a:t> +44(0)20 7612 6437    </a:t>
            </a:r>
            <a:r>
              <a:rPr lang="en-GB" sz="1200" b="1" dirty="0">
                <a:solidFill>
                  <a:schemeClr val="tx2"/>
                </a:solidFill>
                <a:latin typeface="Arial Narrow" pitchFamily="34" charset="0"/>
              </a:rPr>
              <a:t>fax:</a:t>
            </a:r>
            <a:r>
              <a:rPr lang="en-GB" sz="1200" b="0" baseline="0" dirty="0">
                <a:solidFill>
                  <a:schemeClr val="tx2"/>
                </a:solidFill>
                <a:latin typeface="Arial Narrow" pitchFamily="34" charset="0"/>
              </a:rPr>
              <a:t> +44(0)20 7612 6126    </a:t>
            </a:r>
            <a:r>
              <a:rPr lang="en-GB" sz="1200" b="1" baseline="0" dirty="0">
                <a:solidFill>
                  <a:schemeClr val="tx2"/>
                </a:solidFill>
                <a:latin typeface="Arial Narrow" pitchFamily="34" charset="0"/>
              </a:rPr>
              <a:t>email: </a:t>
            </a:r>
            <a:r>
              <a:rPr lang="en-GB" sz="1200" b="0" baseline="0" dirty="0">
                <a:solidFill>
                  <a:schemeClr val="tx2"/>
                </a:solidFill>
                <a:latin typeface="Arial Narrow" pitchFamily="34" charset="0"/>
              </a:rPr>
              <a:t>holocaust@ioe.ac.uk    </a:t>
            </a:r>
            <a:r>
              <a:rPr lang="en-GB" sz="1200" b="1" baseline="0" dirty="0">
                <a:solidFill>
                  <a:schemeClr val="tx2"/>
                </a:solidFill>
                <a:latin typeface="Arial Narrow" pitchFamily="34" charset="0"/>
              </a:rPr>
              <a:t>web:  </a:t>
            </a:r>
            <a:r>
              <a:rPr lang="en-GB" sz="1200" b="0" baseline="0" dirty="0">
                <a:solidFill>
                  <a:schemeClr val="tx2"/>
                </a:solidFill>
                <a:latin typeface="Arial Narrow" pitchFamily="34" charset="0"/>
              </a:rPr>
              <a:t>www.ioe.ac.uk/holocaust</a:t>
            </a:r>
            <a:endParaRPr lang="en-GB" sz="1200" b="0" dirty="0">
              <a:solidFill>
                <a:schemeClr val="tx2"/>
              </a:solidFill>
              <a:latin typeface="Arial Narrow" pitchFamily="34" charset="0"/>
            </a:endParaRPr>
          </a:p>
        </p:txBody>
      </p:sp>
      <p:sp>
        <p:nvSpPr>
          <p:cNvPr id="15" name="Rectangle 14"/>
          <p:cNvSpPr/>
          <p:nvPr userDrawn="1"/>
        </p:nvSpPr>
        <p:spPr>
          <a:xfrm>
            <a:off x="272480" y="6351420"/>
            <a:ext cx="7956884" cy="246221"/>
          </a:xfrm>
          <a:prstGeom prst="rect">
            <a:avLst/>
          </a:prstGeom>
        </p:spPr>
        <p:txBody>
          <a:bodyPr wrap="square">
            <a:spAutoFit/>
          </a:bodyPr>
          <a:lstStyle/>
          <a:p>
            <a:pPr>
              <a:defRPr/>
            </a:pPr>
            <a:r>
              <a:rPr lang="en-GB" sz="1000" dirty="0">
                <a:solidFill>
                  <a:schemeClr val="accent1"/>
                </a:solidFill>
                <a:latin typeface="+mj-lt"/>
                <a:cs typeface="+mn-cs"/>
              </a:rPr>
              <a:t>The IOE’s Centre for Holocaust Education is jointly funded by Pears Foundation and the Department for Education.</a:t>
            </a:r>
          </a:p>
        </p:txBody>
      </p:sp>
      <p:sp>
        <p:nvSpPr>
          <p:cNvPr id="13" name="Footer Placeholder 4"/>
          <p:cNvSpPr txBox="1">
            <a:spLocks/>
          </p:cNvSpPr>
          <p:nvPr userDrawn="1"/>
        </p:nvSpPr>
        <p:spPr>
          <a:xfrm>
            <a:off x="8913440" y="6448250"/>
            <a:ext cx="360040" cy="365126"/>
          </a:xfrm>
          <a:prstGeom prst="rect">
            <a:avLst/>
          </a:prstGeom>
        </p:spPr>
        <p:txBody>
          <a:bodyPr/>
          <a:lstStyle>
            <a:lvl1pPr algn="ctr">
              <a:defRPr sz="1000" b="1">
                <a:solidFill>
                  <a:schemeClr val="accent5"/>
                </a:solidFill>
                <a:latin typeface="Arial Narrow" pitchFamily="34" charset="0"/>
              </a:defRPr>
            </a:lvl1pPr>
          </a:lstStyle>
          <a:p>
            <a:pPr marL="0" marR="0" lvl="0" indent="0" algn="ctr" defTabSz="957812"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accent5"/>
                </a:solidFill>
                <a:effectLst/>
                <a:uLnTx/>
                <a:uFillTx/>
                <a:latin typeface="Arial Narrow" pitchFamily="34" charset="0"/>
                <a:ea typeface="+mn-ea"/>
                <a:cs typeface="+mn-cs"/>
              </a:rPr>
              <a:t>C</a:t>
            </a:r>
          </a:p>
        </p:txBody>
      </p:sp>
      <p:pic>
        <p:nvPicPr>
          <p:cNvPr id="20" name="Picture 19">
            <a:extLst>
              <a:ext uri="{FF2B5EF4-FFF2-40B4-BE49-F238E27FC236}">
                <a16:creationId xmlns:a16="http://schemas.microsoft.com/office/drawing/2014/main" id="{4036F049-D04A-49EF-A820-63C731704B1A}"/>
              </a:ext>
            </a:extLst>
          </p:cNvPr>
          <p:cNvPicPr>
            <a:picLocks noChangeAspect="1"/>
          </p:cNvPicPr>
          <p:nvPr userDrawn="1"/>
        </p:nvPicPr>
        <p:blipFill rotWithShape="1">
          <a:blip r:embed="rId3"/>
          <a:srcRect l="31100" t="22862" r="16562" b="12524"/>
          <a:stretch/>
        </p:blipFill>
        <p:spPr>
          <a:xfrm>
            <a:off x="6687783" y="2600908"/>
            <a:ext cx="2592288" cy="1800200"/>
          </a:xfrm>
          <a:prstGeom prst="rect">
            <a:avLst/>
          </a:prstGeom>
          <a:ln>
            <a:noFill/>
          </a:ln>
          <a:effectLst>
            <a:outerShdw blurRad="292100" dist="139700" dir="2700000" algn="tl" rotWithShape="0">
              <a:srgbClr val="333333">
                <a:alpha val="65000"/>
              </a:srgb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4559" y="274639"/>
            <a:ext cx="8436142" cy="1143000"/>
          </a:xfrm>
          <a:prstGeom prst="rect">
            <a:avLst/>
          </a:prstGeom>
        </p:spPr>
        <p:txBody>
          <a:bodyPr vert="horz" lIns="95781" tIns="47890" rIns="95781" bIns="47890"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974559" y="1600201"/>
            <a:ext cx="8436142" cy="4525963"/>
          </a:xfrm>
          <a:prstGeom prst="rect">
            <a:avLst/>
          </a:prstGeom>
        </p:spPr>
        <p:txBody>
          <a:bodyPr vert="horz" lIns="95781" tIns="47890" rIns="95781" bIns="4789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95302" y="6356350"/>
            <a:ext cx="2311400" cy="365126"/>
          </a:xfrm>
          <a:prstGeom prst="rect">
            <a:avLst/>
          </a:prstGeom>
        </p:spPr>
        <p:txBody>
          <a:bodyPr vert="horz" lIns="95781" tIns="47890" rIns="95781" bIns="47890" rtlCol="0" anchor="ctr"/>
          <a:lstStyle>
            <a:lvl1pPr algn="ctr">
              <a:defRPr sz="900">
                <a:solidFill>
                  <a:schemeClr val="tx1">
                    <a:tint val="75000"/>
                  </a:schemeClr>
                </a:solidFill>
              </a:defRPr>
            </a:lvl1pPr>
          </a:lstStyle>
          <a:p>
            <a:fld id="{B37BE51F-4BBC-4E39-B99A-77F19259E865}" type="datetimeFigureOut">
              <a:rPr lang="en-GB" smtClean="0"/>
              <a:pPr/>
              <a:t>21/10/2021</a:t>
            </a:fld>
            <a:endParaRPr lang="en-GB" dirty="0"/>
          </a:p>
        </p:txBody>
      </p:sp>
      <p:sp>
        <p:nvSpPr>
          <p:cNvPr id="5" name="Footer Placeholder 4"/>
          <p:cNvSpPr>
            <a:spLocks noGrp="1"/>
          </p:cNvSpPr>
          <p:nvPr>
            <p:ph type="ftr" sz="quarter" idx="3"/>
          </p:nvPr>
        </p:nvSpPr>
        <p:spPr>
          <a:xfrm>
            <a:off x="3384551" y="6356350"/>
            <a:ext cx="3136900" cy="365126"/>
          </a:xfrm>
          <a:prstGeom prst="rect">
            <a:avLst/>
          </a:prstGeom>
        </p:spPr>
        <p:txBody>
          <a:bodyPr vert="horz" lIns="95781" tIns="47890" rIns="95781" bIns="4789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7099301" y="6356350"/>
            <a:ext cx="2311400" cy="365126"/>
          </a:xfrm>
          <a:prstGeom prst="rect">
            <a:avLst/>
          </a:prstGeom>
        </p:spPr>
        <p:txBody>
          <a:bodyPr vert="horz" lIns="95781" tIns="47890" rIns="95781" bIns="47890" rtlCol="0" anchor="ctr"/>
          <a:lstStyle>
            <a:lvl1pPr algn="ctr">
              <a:defRPr sz="900">
                <a:solidFill>
                  <a:schemeClr val="tx1">
                    <a:tint val="75000"/>
                  </a:schemeClr>
                </a:solidFill>
              </a:defRPr>
            </a:lvl1pPr>
          </a:lstStyle>
          <a:p>
            <a:pPr algn="r"/>
            <a:fld id="{2D856F43-A609-4997-A4F4-B2A60C3FF642}" type="slidenum">
              <a:rPr lang="en-GB" smtClean="0"/>
              <a:pPr algn="r"/>
              <a:t>‹#›</a:t>
            </a:fld>
            <a:endParaRPr lang="en-GB" dirty="0"/>
          </a:p>
        </p:txBody>
      </p:sp>
    </p:spTree>
  </p:cSld>
  <p:clrMap bg1="lt1" tx1="dk1" bg2="lt2" tx2="dk2" accent1="accent1" accent2="accent2" accent3="accent3" accent4="accent4" accent5="accent5" accent6="accent6" hlink="hlink" folHlink="folHlink"/>
  <p:sldLayoutIdLst>
    <p:sldLayoutId id="2147483671" r:id="rId1"/>
    <p:sldLayoutId id="2147483650" r:id="rId2"/>
    <p:sldLayoutId id="2147483654" r:id="rId3"/>
    <p:sldLayoutId id="2147483673" r:id="rId4"/>
    <p:sldLayoutId id="2147483655" r:id="rId5"/>
    <p:sldLayoutId id="2147483672" r:id="rId6"/>
  </p:sldLayoutIdLst>
  <p:txStyles>
    <p:titleStyle>
      <a:lvl1pPr algn="l" defTabSz="957812" rtl="0" eaLnBrk="1" latinLnBrk="0" hangingPunct="1">
        <a:spcBef>
          <a:spcPct val="0"/>
        </a:spcBef>
        <a:buNone/>
        <a:defRPr lang="en-GB" sz="3800" b="1" kern="1200" dirty="0" smtClean="0">
          <a:solidFill>
            <a:schemeClr val="tx1"/>
          </a:solidFill>
          <a:latin typeface="Arial Narrow" pitchFamily="34" charset="0"/>
          <a:ea typeface="+mj-ea"/>
          <a:cs typeface="+mj-cs"/>
        </a:defRPr>
      </a:lvl1pPr>
    </p:titleStyle>
    <p:bodyStyle>
      <a:lvl1pPr marL="359179" indent="-359179" algn="l" defTabSz="957812" rtl="0" eaLnBrk="1" latinLnBrk="0" hangingPunct="1">
        <a:spcBef>
          <a:spcPts val="0"/>
        </a:spcBef>
        <a:spcAft>
          <a:spcPts val="628"/>
        </a:spcAft>
        <a:buClr>
          <a:schemeClr val="accent1"/>
        </a:buClr>
        <a:buFont typeface="Arial" pitchFamily="34" charset="0"/>
        <a:buNone/>
        <a:defRPr lang="en-US" sz="2100" kern="1200" dirty="0" smtClean="0">
          <a:solidFill>
            <a:schemeClr val="tx1"/>
          </a:solidFill>
          <a:latin typeface="+mn-lt"/>
          <a:ea typeface="+mn-ea"/>
          <a:cs typeface="+mn-cs"/>
        </a:defRPr>
      </a:lvl1pPr>
      <a:lvl2pPr marL="286014" indent="-286014" algn="l" defTabSz="957812" rtl="0" eaLnBrk="1" latinLnBrk="0" hangingPunct="1">
        <a:spcBef>
          <a:spcPts val="0"/>
        </a:spcBef>
        <a:spcAft>
          <a:spcPts val="628"/>
        </a:spcAft>
        <a:buClr>
          <a:schemeClr val="accent1"/>
        </a:buClr>
        <a:buFont typeface="Wingdings" pitchFamily="2" charset="2"/>
        <a:buChar char="§"/>
        <a:defRPr lang="en-US" sz="2100" kern="1200" dirty="0" smtClean="0">
          <a:solidFill>
            <a:schemeClr val="tx1"/>
          </a:solidFill>
          <a:latin typeface="+mn-lt"/>
          <a:ea typeface="+mn-ea"/>
          <a:cs typeface="+mn-cs"/>
        </a:defRPr>
      </a:lvl2pPr>
      <a:lvl3pPr marL="557061" indent="-271048" algn="l" defTabSz="957812" rtl="0" eaLnBrk="1" latinLnBrk="0" hangingPunct="1">
        <a:spcBef>
          <a:spcPts val="0"/>
        </a:spcBef>
        <a:spcAft>
          <a:spcPts val="628"/>
        </a:spcAft>
        <a:buClr>
          <a:schemeClr val="accent1"/>
        </a:buClr>
        <a:buFont typeface="Arial" pitchFamily="34" charset="0"/>
        <a:buChar char="–"/>
        <a:defRPr lang="en-US" sz="2100" kern="1200" dirty="0" smtClean="0">
          <a:solidFill>
            <a:schemeClr val="tx1"/>
          </a:solidFill>
          <a:latin typeface="+mn-lt"/>
          <a:ea typeface="+mn-ea"/>
          <a:cs typeface="+mn-cs"/>
        </a:defRPr>
      </a:lvl3pPr>
      <a:lvl4pPr marL="843075" indent="-286014" algn="l" defTabSz="957812" rtl="0" eaLnBrk="1" latinLnBrk="0" hangingPunct="1">
        <a:spcBef>
          <a:spcPts val="0"/>
        </a:spcBef>
        <a:spcAft>
          <a:spcPts val="628"/>
        </a:spcAft>
        <a:buClr>
          <a:schemeClr val="accent1"/>
        </a:buClr>
        <a:buFont typeface="Arial" pitchFamily="34" charset="0"/>
        <a:buChar char="•"/>
        <a:defRPr lang="en-US" sz="2100" kern="1200" dirty="0" smtClean="0">
          <a:solidFill>
            <a:schemeClr val="tx1"/>
          </a:solidFill>
          <a:latin typeface="+mn-lt"/>
          <a:ea typeface="+mn-ea"/>
          <a:cs typeface="+mn-cs"/>
        </a:defRPr>
      </a:lvl4pPr>
      <a:lvl5pPr marL="1129088" indent="-286014" algn="l" defTabSz="957812" rtl="0" eaLnBrk="1" latinLnBrk="0" hangingPunct="1">
        <a:spcBef>
          <a:spcPts val="0"/>
        </a:spcBef>
        <a:spcAft>
          <a:spcPts val="628"/>
        </a:spcAft>
        <a:buClr>
          <a:schemeClr val="accent1"/>
        </a:buClr>
        <a:buFont typeface="Arial" pitchFamily="34" charset="0"/>
        <a:buChar char="»"/>
        <a:defRPr lang="en-GB" sz="2100" kern="1200" dirty="0" smtClean="0">
          <a:solidFill>
            <a:schemeClr val="tx1"/>
          </a:solidFill>
          <a:latin typeface="+mn-lt"/>
          <a:ea typeface="+mn-ea"/>
          <a:cs typeface="+mn-cs"/>
        </a:defRPr>
      </a:lvl5pPr>
      <a:lvl6pPr marL="2633983" indent="-239452" algn="l" defTabSz="95781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2889" indent="-239452" algn="l" defTabSz="95781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91795" indent="-239452" algn="l" defTabSz="95781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70701" indent="-239452" algn="l" defTabSz="95781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57812" rtl="0" eaLnBrk="1" latinLnBrk="0" hangingPunct="1">
        <a:defRPr sz="1800" kern="1200">
          <a:solidFill>
            <a:schemeClr val="tx1"/>
          </a:solidFill>
          <a:latin typeface="+mn-lt"/>
          <a:ea typeface="+mn-ea"/>
          <a:cs typeface="+mn-cs"/>
        </a:defRPr>
      </a:lvl1pPr>
      <a:lvl2pPr marL="478906" algn="l" defTabSz="957812" rtl="0" eaLnBrk="1" latinLnBrk="0" hangingPunct="1">
        <a:defRPr sz="1800" kern="1200">
          <a:solidFill>
            <a:schemeClr val="tx1"/>
          </a:solidFill>
          <a:latin typeface="+mn-lt"/>
          <a:ea typeface="+mn-ea"/>
          <a:cs typeface="+mn-cs"/>
        </a:defRPr>
      </a:lvl2pPr>
      <a:lvl3pPr marL="957812" algn="l" defTabSz="957812" rtl="0" eaLnBrk="1" latinLnBrk="0" hangingPunct="1">
        <a:defRPr sz="1800" kern="1200">
          <a:solidFill>
            <a:schemeClr val="tx1"/>
          </a:solidFill>
          <a:latin typeface="+mn-lt"/>
          <a:ea typeface="+mn-ea"/>
          <a:cs typeface="+mn-cs"/>
        </a:defRPr>
      </a:lvl3pPr>
      <a:lvl4pPr marL="1436718" algn="l" defTabSz="957812" rtl="0" eaLnBrk="1" latinLnBrk="0" hangingPunct="1">
        <a:defRPr sz="1800" kern="1200">
          <a:solidFill>
            <a:schemeClr val="tx1"/>
          </a:solidFill>
          <a:latin typeface="+mn-lt"/>
          <a:ea typeface="+mn-ea"/>
          <a:cs typeface="+mn-cs"/>
        </a:defRPr>
      </a:lvl4pPr>
      <a:lvl5pPr marL="1915623" algn="l" defTabSz="957812" rtl="0" eaLnBrk="1" latinLnBrk="0" hangingPunct="1">
        <a:defRPr sz="1800" kern="1200">
          <a:solidFill>
            <a:schemeClr val="tx1"/>
          </a:solidFill>
          <a:latin typeface="+mn-lt"/>
          <a:ea typeface="+mn-ea"/>
          <a:cs typeface="+mn-cs"/>
        </a:defRPr>
      </a:lvl5pPr>
      <a:lvl6pPr marL="2394530" algn="l" defTabSz="957812" rtl="0" eaLnBrk="1" latinLnBrk="0" hangingPunct="1">
        <a:defRPr sz="1800" kern="1200">
          <a:solidFill>
            <a:schemeClr val="tx1"/>
          </a:solidFill>
          <a:latin typeface="+mn-lt"/>
          <a:ea typeface="+mn-ea"/>
          <a:cs typeface="+mn-cs"/>
        </a:defRPr>
      </a:lvl6pPr>
      <a:lvl7pPr marL="2873437" algn="l" defTabSz="957812" rtl="0" eaLnBrk="1" latinLnBrk="0" hangingPunct="1">
        <a:defRPr sz="1800" kern="1200">
          <a:solidFill>
            <a:schemeClr val="tx1"/>
          </a:solidFill>
          <a:latin typeface="+mn-lt"/>
          <a:ea typeface="+mn-ea"/>
          <a:cs typeface="+mn-cs"/>
        </a:defRPr>
      </a:lvl7pPr>
      <a:lvl8pPr marL="3352341" algn="l" defTabSz="957812" rtl="0" eaLnBrk="1" latinLnBrk="0" hangingPunct="1">
        <a:defRPr sz="1800" kern="1200">
          <a:solidFill>
            <a:schemeClr val="tx1"/>
          </a:solidFill>
          <a:latin typeface="+mn-lt"/>
          <a:ea typeface="+mn-ea"/>
          <a:cs typeface="+mn-cs"/>
        </a:defRPr>
      </a:lvl8pPr>
      <a:lvl9pPr marL="3831249" algn="l" defTabSz="95781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440832" y="980728"/>
            <a:ext cx="5695017" cy="1514599"/>
          </a:xfrm>
          <a:prstGeom prst="rect">
            <a:avLst/>
          </a:prstGeom>
        </p:spPr>
        <p:txBody>
          <a:bodyPr vert="horz" lIns="0" tIns="47890" rIns="0" bIns="47890" rtlCol="0" anchor="ctr">
            <a:noAutofit/>
          </a:bodyPr>
          <a:lstStyle/>
          <a:p>
            <a:pPr marL="0" marR="0" lvl="0" indent="0" algn="l" defTabSz="957812" rtl="0" eaLnBrk="1" fontAlgn="auto" latinLnBrk="0" hangingPunct="1">
              <a:lnSpc>
                <a:spcPct val="90000"/>
              </a:lnSpc>
              <a:spcBef>
                <a:spcPct val="0"/>
              </a:spcBef>
              <a:spcAft>
                <a:spcPts val="0"/>
              </a:spcAft>
              <a:buClrTx/>
              <a:buSzTx/>
              <a:buFontTx/>
              <a:buNone/>
              <a:tabLst/>
              <a:defRPr/>
            </a:pPr>
            <a:endParaRPr kumimoji="0" lang="en-GB" sz="3800" b="1" i="0" u="none" strike="noStrike" kern="1200" cap="none" spc="0" normalizeH="0" baseline="0" noProof="0" dirty="0">
              <a:ln>
                <a:noFill/>
              </a:ln>
              <a:solidFill>
                <a:schemeClr val="tx1"/>
              </a:solidFill>
              <a:effectLst/>
              <a:uLnTx/>
              <a:uFillTx/>
              <a:latin typeface="Arial Narrow" pitchFamily="34" charset="0"/>
              <a:ea typeface="+mj-ea"/>
              <a:cs typeface="+mj-cs"/>
            </a:endParaRPr>
          </a:p>
        </p:txBody>
      </p:sp>
      <p:sp>
        <p:nvSpPr>
          <p:cNvPr id="8" name="Title 1"/>
          <p:cNvSpPr txBox="1">
            <a:spLocks/>
          </p:cNvSpPr>
          <p:nvPr/>
        </p:nvSpPr>
        <p:spPr>
          <a:xfrm>
            <a:off x="4088904" y="2848075"/>
            <a:ext cx="5256584" cy="1514599"/>
          </a:xfrm>
          <a:prstGeom prst="rect">
            <a:avLst/>
          </a:prstGeom>
        </p:spPr>
        <p:txBody>
          <a:bodyPr vert="horz" lIns="0" tIns="47890" rIns="0" bIns="47890" rtlCol="0" anchor="ctr">
            <a:noAutofit/>
          </a:bodyPr>
          <a:lstStyle/>
          <a:p>
            <a:pPr lvl="0">
              <a:lnSpc>
                <a:spcPct val="90000"/>
              </a:lnSpc>
              <a:spcBef>
                <a:spcPct val="0"/>
              </a:spcBef>
              <a:defRPr/>
            </a:pPr>
            <a:r>
              <a:rPr lang="en-GB" sz="3600" b="1" dirty="0">
                <a:latin typeface="Arial Narrow" pitchFamily="34" charset="0"/>
              </a:rPr>
              <a:t>Experience of Jewish people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920767" y="1852513"/>
            <a:ext cx="5544401" cy="1792511"/>
            <a:chOff x="1397595" y="2460737"/>
            <a:chExt cx="5117909" cy="1792510"/>
          </a:xfrm>
        </p:grpSpPr>
        <p:sp>
          <p:nvSpPr>
            <p:cNvPr id="5" name="Title 3"/>
            <p:cNvSpPr txBox="1">
              <a:spLocks/>
            </p:cNvSpPr>
            <p:nvPr/>
          </p:nvSpPr>
          <p:spPr>
            <a:xfrm>
              <a:off x="1397595" y="2460737"/>
              <a:ext cx="2060338" cy="1720502"/>
            </a:xfrm>
            <a:prstGeom prst="rect">
              <a:avLst/>
            </a:prstGeom>
          </p:spPr>
          <p:txBody>
            <a:bodyPr vert="horz" lIns="91440" tIns="45720" rIns="91440" bIns="45720" rtlCol="0" anchor="ctr">
              <a:noAutofit/>
            </a:bodyPr>
            <a:lstStyle/>
            <a:p>
              <a:pPr lvl="0" algn="r">
                <a:spcBef>
                  <a:spcPct val="0"/>
                </a:spcBef>
              </a:pPr>
              <a:r>
                <a:rPr lang="en-GB" sz="8000" b="1" dirty="0">
                  <a:solidFill>
                    <a:schemeClr val="accent2"/>
                  </a:solidFill>
                  <a:latin typeface="Arial Narrow" pitchFamily="34" charset="0"/>
                  <a:ea typeface="+mj-ea"/>
                  <a:cs typeface="+mj-cs"/>
                </a:rPr>
                <a:t>1938</a:t>
              </a:r>
              <a:r>
                <a:rPr lang="en-GB" sz="4800" b="1" dirty="0">
                  <a:latin typeface="Arial Narrow" pitchFamily="34" charset="0"/>
                  <a:ea typeface="+mj-ea"/>
                  <a:cs typeface="+mj-cs"/>
                </a:rPr>
                <a:t> </a:t>
              </a:r>
              <a:br>
                <a:rPr lang="en-GB" sz="4000" b="1" dirty="0">
                  <a:latin typeface="Arial Narrow" pitchFamily="34" charset="0"/>
                  <a:ea typeface="+mj-ea"/>
                  <a:cs typeface="+mj-cs"/>
                </a:rPr>
              </a:br>
              <a:r>
                <a:rPr lang="en-GB" sz="2400" b="1" dirty="0">
                  <a:solidFill>
                    <a:schemeClr val="tx1">
                      <a:lumMod val="75000"/>
                      <a:lumOff val="25000"/>
                    </a:schemeClr>
                  </a:solidFill>
                  <a:latin typeface="Arial Narrow" pitchFamily="34" charset="0"/>
                  <a:ea typeface="+mj-ea"/>
                  <a:cs typeface="+mj-cs"/>
                </a:rPr>
                <a:t>9-10 November</a:t>
              </a:r>
              <a:endParaRPr lang="en-GB" sz="4000" b="1" dirty="0">
                <a:solidFill>
                  <a:schemeClr val="tx1">
                    <a:lumMod val="75000"/>
                    <a:lumOff val="25000"/>
                  </a:schemeClr>
                </a:solidFill>
                <a:latin typeface="Arial Narrow" pitchFamily="34" charset="0"/>
                <a:ea typeface="+mj-ea"/>
                <a:cs typeface="+mj-cs"/>
              </a:endParaRPr>
            </a:p>
          </p:txBody>
        </p:sp>
        <p:cxnSp>
          <p:nvCxnSpPr>
            <p:cNvPr id="7" name="Straight Connector 6"/>
            <p:cNvCxnSpPr/>
            <p:nvPr/>
          </p:nvCxnSpPr>
          <p:spPr>
            <a:xfrm>
              <a:off x="3673793" y="2687193"/>
              <a:ext cx="1" cy="1465957"/>
            </a:xfrm>
            <a:prstGeom prst="line">
              <a:avLst/>
            </a:prstGeom>
            <a:ln w="190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itle 3"/>
            <p:cNvSpPr txBox="1">
              <a:spLocks/>
            </p:cNvSpPr>
            <p:nvPr/>
          </p:nvSpPr>
          <p:spPr>
            <a:xfrm>
              <a:off x="3923217" y="2532745"/>
              <a:ext cx="2592287" cy="1720502"/>
            </a:xfrm>
            <a:prstGeom prst="rect">
              <a:avLst/>
            </a:prstGeom>
          </p:spPr>
          <p:txBody>
            <a:bodyPr vert="horz" lIns="91440" tIns="45720" rIns="91440" bIns="45720" rtlCol="0" anchor="ctr">
              <a:noAutofit/>
            </a:bodyPr>
            <a:lstStyle/>
            <a:p>
              <a:pPr>
                <a:spcBef>
                  <a:spcPct val="0"/>
                </a:spcBef>
              </a:pPr>
              <a:r>
                <a:rPr lang="en-GB" sz="2000" dirty="0">
                  <a:latin typeface="Arial Narrow" pitchFamily="34" charset="0"/>
                </a:rPr>
                <a:t>Across the Third Reich, a night of violence against Jewish people results in nearly 100 murders. </a:t>
              </a:r>
            </a:p>
          </p:txBody>
        </p:sp>
      </p:grpSp>
      <p:sp>
        <p:nvSpPr>
          <p:cNvPr id="14" name="Title 13"/>
          <p:cNvSpPr>
            <a:spLocks noGrp="1"/>
          </p:cNvSpPr>
          <p:nvPr>
            <p:ph type="title"/>
          </p:nvPr>
        </p:nvSpPr>
        <p:spPr/>
        <p:txBody>
          <a:bodyPr/>
          <a:lstStyle/>
          <a:p>
            <a:r>
              <a:rPr lang="en-GB" sz="3700" dirty="0"/>
              <a:t>The November Pogrom (</a:t>
            </a:r>
            <a:r>
              <a:rPr lang="en-GB" i="1" dirty="0"/>
              <a:t>Kristallnacht)   </a:t>
            </a:r>
          </a:p>
        </p:txBody>
      </p:sp>
      <p:sp>
        <p:nvSpPr>
          <p:cNvPr id="8" name="Title 3"/>
          <p:cNvSpPr txBox="1">
            <a:spLocks/>
          </p:cNvSpPr>
          <p:nvPr/>
        </p:nvSpPr>
        <p:spPr>
          <a:xfrm>
            <a:off x="1064568" y="3645024"/>
            <a:ext cx="5256584" cy="1720503"/>
          </a:xfrm>
          <a:prstGeom prst="rect">
            <a:avLst/>
          </a:prstGeom>
        </p:spPr>
        <p:txBody>
          <a:bodyPr vert="horz" lIns="91440" tIns="45720" rIns="91440" bIns="45720" rtlCol="0" anchor="ctr">
            <a:noAutofit/>
          </a:bodyPr>
          <a:lstStyle/>
          <a:p>
            <a:pPr>
              <a:spcBef>
                <a:spcPct val="0"/>
              </a:spcBef>
            </a:pPr>
            <a:r>
              <a:rPr lang="en-GB" dirty="0">
                <a:latin typeface="Arial Narrow" pitchFamily="34" charset="0"/>
                <a:ea typeface="+mj-ea"/>
                <a:cs typeface="+mj-cs"/>
              </a:rPr>
              <a:t>Jewish homes and Jewish-owned businesses and shops </a:t>
            </a:r>
            <a:br>
              <a:rPr lang="en-GB" dirty="0">
                <a:latin typeface="Arial Narrow" pitchFamily="34" charset="0"/>
                <a:ea typeface="+mj-ea"/>
                <a:cs typeface="+mj-cs"/>
              </a:rPr>
            </a:br>
            <a:r>
              <a:rPr lang="en-GB" dirty="0">
                <a:latin typeface="Arial Narrow" pitchFamily="34" charset="0"/>
                <a:ea typeface="+mj-ea"/>
                <a:cs typeface="+mj-cs"/>
              </a:rPr>
              <a:t>are attacked, and cemeteries are vandalised. 267 synagogues are burned or destroyed. At least 20,000 </a:t>
            </a:r>
            <a:br>
              <a:rPr lang="en-GB" dirty="0">
                <a:latin typeface="Arial Narrow" pitchFamily="34" charset="0"/>
                <a:ea typeface="+mj-ea"/>
                <a:cs typeface="+mj-cs"/>
              </a:rPr>
            </a:br>
            <a:r>
              <a:rPr lang="en-GB" dirty="0">
                <a:latin typeface="Arial Narrow" pitchFamily="34" charset="0"/>
                <a:ea typeface="+mj-ea"/>
                <a:cs typeface="+mj-cs"/>
              </a:rPr>
              <a:t>Jewish men are rounded up and sent to concentration camps. Hundreds die in the camps within weeks of arrival.</a:t>
            </a:r>
          </a:p>
        </p:txBody>
      </p:sp>
      <p:sp>
        <p:nvSpPr>
          <p:cNvPr id="12" name="Rectangle 11"/>
          <p:cNvSpPr/>
          <p:nvPr/>
        </p:nvSpPr>
        <p:spPr>
          <a:xfrm>
            <a:off x="1065846" y="5445224"/>
            <a:ext cx="4943524" cy="600164"/>
          </a:xfrm>
          <a:prstGeom prst="rect">
            <a:avLst/>
          </a:prstGeom>
        </p:spPr>
        <p:txBody>
          <a:bodyPr wrap="square">
            <a:spAutoFit/>
          </a:bodyPr>
          <a:lstStyle/>
          <a:p>
            <a:pPr defTabSz="914400" fontAlgn="base">
              <a:spcBef>
                <a:spcPct val="0"/>
              </a:spcBef>
              <a:spcAft>
                <a:spcPct val="0"/>
              </a:spcAft>
            </a:pPr>
            <a:r>
              <a:rPr lang="en-GB" sz="1100" dirty="0">
                <a:solidFill>
                  <a:srgbClr val="262321"/>
                </a:solidFill>
                <a:latin typeface="Arial" pitchFamily="34" charset="0"/>
                <a:ea typeface="Times New Roman" pitchFamily="18" charset="0"/>
                <a:cs typeface="Arial Narrow" pitchFamily="34" charset="0"/>
              </a:rPr>
              <a:t>Prayer books lie scattered on the floor of the choir loft in the </a:t>
            </a:r>
            <a:r>
              <a:rPr lang="en-GB" sz="1100" dirty="0" err="1">
                <a:solidFill>
                  <a:srgbClr val="262321"/>
                </a:solidFill>
                <a:latin typeface="Arial" pitchFamily="34" charset="0"/>
                <a:ea typeface="Times New Roman" pitchFamily="18" charset="0"/>
                <a:cs typeface="Arial Narrow" pitchFamily="34" charset="0"/>
              </a:rPr>
              <a:t>Zerrennerstrasse</a:t>
            </a:r>
            <a:r>
              <a:rPr lang="en-GB" sz="1100" dirty="0">
                <a:solidFill>
                  <a:srgbClr val="262321"/>
                </a:solidFill>
                <a:latin typeface="Arial" pitchFamily="34" charset="0"/>
                <a:ea typeface="Times New Roman" pitchFamily="18" charset="0"/>
                <a:cs typeface="Arial Narrow" pitchFamily="34" charset="0"/>
              </a:rPr>
              <a:t> synagogue, destroyed in the November Pogrom. 10 Nov 1938. Pforzheim, [Baden] Germany. Photo: USHMM </a:t>
            </a:r>
          </a:p>
        </p:txBody>
      </p:sp>
      <p:pic>
        <p:nvPicPr>
          <p:cNvPr id="1026" name="Picture 2"/>
          <p:cNvPicPr>
            <a:picLocks noChangeAspect="1" noChangeArrowheads="1"/>
          </p:cNvPicPr>
          <p:nvPr/>
        </p:nvPicPr>
        <p:blipFill>
          <a:blip r:embed="rId2" cstate="print"/>
          <a:srcRect t="-433" r="6136"/>
          <a:stretch>
            <a:fillRect/>
          </a:stretch>
        </p:blipFill>
        <p:spPr bwMode="auto">
          <a:xfrm>
            <a:off x="6249144" y="2132856"/>
            <a:ext cx="2664296" cy="3960440"/>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1280592" y="2132856"/>
            <a:ext cx="7776649" cy="1728192"/>
            <a:chOff x="1360803" y="2532745"/>
            <a:chExt cx="7178444" cy="1728191"/>
          </a:xfrm>
        </p:grpSpPr>
        <p:sp>
          <p:nvSpPr>
            <p:cNvPr id="5" name="Title 3"/>
            <p:cNvSpPr txBox="1">
              <a:spLocks/>
            </p:cNvSpPr>
            <p:nvPr/>
          </p:nvSpPr>
          <p:spPr>
            <a:xfrm>
              <a:off x="1360803" y="2540434"/>
              <a:ext cx="2060338" cy="1720502"/>
            </a:xfrm>
            <a:prstGeom prst="rect">
              <a:avLst/>
            </a:prstGeom>
          </p:spPr>
          <p:txBody>
            <a:bodyPr vert="horz" lIns="91440" tIns="45720" rIns="91440" bIns="45720" rtlCol="0" anchor="ctr">
              <a:noAutofit/>
            </a:bodyPr>
            <a:lstStyle/>
            <a:p>
              <a:pPr lvl="0">
                <a:lnSpc>
                  <a:spcPct val="90000"/>
                </a:lnSpc>
                <a:spcBef>
                  <a:spcPct val="0"/>
                </a:spcBef>
              </a:pPr>
              <a:r>
                <a:rPr lang="en-GB" sz="8000" b="1" dirty="0">
                  <a:solidFill>
                    <a:schemeClr val="accent2"/>
                  </a:solidFill>
                  <a:latin typeface="Arial Narrow" pitchFamily="34" charset="0"/>
                  <a:ea typeface="+mj-ea"/>
                  <a:cs typeface="+mj-cs"/>
                </a:rPr>
                <a:t>1938</a:t>
              </a:r>
              <a:r>
                <a:rPr lang="en-GB" sz="4400" b="1" dirty="0">
                  <a:latin typeface="Arial Narrow" pitchFamily="34" charset="0"/>
                  <a:ea typeface="+mj-ea"/>
                  <a:cs typeface="+mj-cs"/>
                </a:rPr>
                <a:t> </a:t>
              </a:r>
              <a:br>
                <a:rPr lang="en-GB" sz="3600" b="1" dirty="0">
                  <a:latin typeface="Arial Narrow" pitchFamily="34" charset="0"/>
                  <a:ea typeface="+mj-ea"/>
                  <a:cs typeface="+mj-cs"/>
                </a:rPr>
              </a:br>
              <a:r>
                <a:rPr lang="en-GB" sz="2400" b="1" dirty="0">
                  <a:solidFill>
                    <a:schemeClr val="tx1">
                      <a:lumMod val="75000"/>
                      <a:lumOff val="25000"/>
                    </a:schemeClr>
                  </a:solidFill>
                  <a:latin typeface="Arial Narrow" pitchFamily="34" charset="0"/>
                  <a:ea typeface="+mj-ea"/>
                  <a:cs typeface="+mj-cs"/>
                </a:rPr>
                <a:t>12 November</a:t>
              </a:r>
              <a:endParaRPr lang="en-GB" sz="3000" b="1" dirty="0">
                <a:solidFill>
                  <a:schemeClr val="tx1">
                    <a:lumMod val="75000"/>
                    <a:lumOff val="25000"/>
                  </a:schemeClr>
                </a:solidFill>
                <a:latin typeface="Arial Narrow" pitchFamily="34" charset="0"/>
                <a:ea typeface="+mj-ea"/>
                <a:cs typeface="+mj-cs"/>
              </a:endParaRPr>
            </a:p>
          </p:txBody>
        </p:sp>
        <p:cxnSp>
          <p:nvCxnSpPr>
            <p:cNvPr id="7" name="Straight Connector 6"/>
            <p:cNvCxnSpPr/>
            <p:nvPr/>
          </p:nvCxnSpPr>
          <p:spPr>
            <a:xfrm>
              <a:off x="3495295" y="2623395"/>
              <a:ext cx="1" cy="1619999"/>
            </a:xfrm>
            <a:prstGeom prst="line">
              <a:avLst/>
            </a:prstGeom>
            <a:ln w="190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itle 3"/>
            <p:cNvSpPr txBox="1">
              <a:spLocks/>
            </p:cNvSpPr>
            <p:nvPr/>
          </p:nvSpPr>
          <p:spPr>
            <a:xfrm>
              <a:off x="3707358" y="2532745"/>
              <a:ext cx="4831889" cy="1720502"/>
            </a:xfrm>
            <a:prstGeom prst="rect">
              <a:avLst/>
            </a:prstGeom>
          </p:spPr>
          <p:txBody>
            <a:bodyPr vert="horz" lIns="91440" tIns="45720" rIns="91440" bIns="45720" rtlCol="0" anchor="ctr">
              <a:noAutofit/>
            </a:bodyPr>
            <a:lstStyle/>
            <a:p>
              <a:pPr>
                <a:spcBef>
                  <a:spcPct val="0"/>
                </a:spcBef>
              </a:pPr>
              <a:r>
                <a:rPr lang="en-GB" sz="3200" dirty="0">
                  <a:latin typeface="Arial Narrow" pitchFamily="34" charset="0"/>
                </a:rPr>
                <a:t>Jews are not allowed to own shops or businesses.</a:t>
              </a:r>
            </a:p>
          </p:txBody>
        </p:sp>
      </p:grpSp>
      <p:sp>
        <p:nvSpPr>
          <p:cNvPr id="14" name="Title 13"/>
          <p:cNvSpPr>
            <a:spLocks noGrp="1"/>
          </p:cNvSpPr>
          <p:nvPr>
            <p:ph type="title"/>
          </p:nvPr>
        </p:nvSpPr>
        <p:spPr/>
        <p:txBody>
          <a:bodyPr/>
          <a:lstStyle/>
          <a:p>
            <a:pPr>
              <a:lnSpc>
                <a:spcPct val="90000"/>
              </a:lnSpc>
            </a:pPr>
            <a:r>
              <a:rPr lang="en-GB" sz="3600" dirty="0"/>
              <a:t>Law for the Elimination of the Jews from </a:t>
            </a:r>
            <a:br>
              <a:rPr lang="en-GB" sz="3600" dirty="0"/>
            </a:br>
            <a:r>
              <a:rPr lang="en-GB" sz="3600" dirty="0"/>
              <a:t>the Economic Life of Germany</a:t>
            </a:r>
          </a:p>
        </p:txBody>
      </p:sp>
      <p:sp>
        <p:nvSpPr>
          <p:cNvPr id="8" name="Title 3"/>
          <p:cNvSpPr txBox="1">
            <a:spLocks/>
          </p:cNvSpPr>
          <p:nvPr/>
        </p:nvSpPr>
        <p:spPr>
          <a:xfrm>
            <a:off x="1281113" y="4084761"/>
            <a:ext cx="8136383" cy="1720503"/>
          </a:xfrm>
          <a:prstGeom prst="rect">
            <a:avLst/>
          </a:prstGeom>
        </p:spPr>
        <p:txBody>
          <a:bodyPr vert="horz" lIns="91440" tIns="45720" rIns="91440" bIns="45720" rtlCol="0" anchor="ctr">
            <a:noAutofit/>
          </a:bodyPr>
          <a:lstStyle/>
          <a:p>
            <a:pPr marL="286014" lvl="1" indent="-286014">
              <a:spcAft>
                <a:spcPts val="628"/>
              </a:spcAft>
              <a:buClr>
                <a:prstClr val="white">
                  <a:lumMod val="50000"/>
                </a:prstClr>
              </a:buClr>
              <a:buFont typeface="Wingdings" pitchFamily="2" charset="2"/>
              <a:buChar char="§"/>
            </a:pPr>
            <a:r>
              <a:rPr lang="en-GB" sz="2800" dirty="0">
                <a:latin typeface="Arial Narrow" pitchFamily="34" charset="0"/>
              </a:rPr>
              <a:t>Businesses are closed down. Owners are forced to sell them for much less than they are worth.</a:t>
            </a:r>
          </a:p>
          <a:p>
            <a:pPr marL="286014" lvl="1" indent="-286014">
              <a:spcAft>
                <a:spcPts val="628"/>
              </a:spcAft>
              <a:buClr>
                <a:prstClr val="white">
                  <a:lumMod val="50000"/>
                </a:prstClr>
              </a:buClr>
              <a:buFont typeface="Wingdings" pitchFamily="2" charset="2"/>
              <a:buChar char="§"/>
            </a:pPr>
            <a:r>
              <a:rPr lang="en-GB" sz="2800" dirty="0">
                <a:latin typeface="Arial Narrow" pitchFamily="34" charset="0"/>
              </a:rPr>
              <a:t>All Jewish managers are to be sacked.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GB" sz="3700" dirty="0"/>
              <a:t>Jewish community fined</a:t>
            </a:r>
          </a:p>
        </p:txBody>
      </p:sp>
      <p:sp>
        <p:nvSpPr>
          <p:cNvPr id="8" name="Title 3"/>
          <p:cNvSpPr txBox="1">
            <a:spLocks/>
          </p:cNvSpPr>
          <p:nvPr/>
        </p:nvSpPr>
        <p:spPr>
          <a:xfrm>
            <a:off x="1281114" y="4156769"/>
            <a:ext cx="7415260" cy="1720503"/>
          </a:xfrm>
          <a:prstGeom prst="rect">
            <a:avLst/>
          </a:prstGeom>
        </p:spPr>
        <p:txBody>
          <a:bodyPr vert="horz" lIns="91440" tIns="45720" rIns="91440" bIns="45720" rtlCol="0" anchor="ctr">
            <a:noAutofit/>
          </a:bodyPr>
          <a:lstStyle/>
          <a:p>
            <a:pPr>
              <a:spcBef>
                <a:spcPct val="0"/>
              </a:spcBef>
            </a:pPr>
            <a:r>
              <a:rPr lang="en-GB" sz="3200" dirty="0">
                <a:latin typeface="Arial Narrow" pitchFamily="34" charset="0"/>
              </a:rPr>
              <a:t>German Jews are forced to pay a fine of one billion </a:t>
            </a:r>
            <a:r>
              <a:rPr lang="en-GB" sz="3200" i="1" dirty="0" err="1">
                <a:latin typeface="Arial Narrow" pitchFamily="34" charset="0"/>
              </a:rPr>
              <a:t>Reichsmarks</a:t>
            </a:r>
            <a:r>
              <a:rPr lang="en-GB" sz="3200" i="1" dirty="0">
                <a:latin typeface="Arial Narrow" pitchFamily="34" charset="0"/>
              </a:rPr>
              <a:t> </a:t>
            </a:r>
            <a:r>
              <a:rPr lang="en-GB" sz="3200" dirty="0">
                <a:latin typeface="Arial Narrow" pitchFamily="34" charset="0"/>
              </a:rPr>
              <a:t>for the damage caused by these riots.</a:t>
            </a:r>
          </a:p>
        </p:txBody>
      </p:sp>
      <p:grpSp>
        <p:nvGrpSpPr>
          <p:cNvPr id="10" name="Group 14"/>
          <p:cNvGrpSpPr/>
          <p:nvPr/>
        </p:nvGrpSpPr>
        <p:grpSpPr>
          <a:xfrm>
            <a:off x="1424823" y="2204864"/>
            <a:ext cx="7992673" cy="1728192"/>
            <a:chOff x="1294334" y="2532745"/>
            <a:chExt cx="7377850" cy="1728191"/>
          </a:xfrm>
        </p:grpSpPr>
        <p:sp>
          <p:nvSpPr>
            <p:cNvPr id="11" name="Title 3"/>
            <p:cNvSpPr txBox="1">
              <a:spLocks/>
            </p:cNvSpPr>
            <p:nvPr/>
          </p:nvSpPr>
          <p:spPr>
            <a:xfrm>
              <a:off x="1294334" y="2540434"/>
              <a:ext cx="2060338" cy="1720502"/>
            </a:xfrm>
            <a:prstGeom prst="rect">
              <a:avLst/>
            </a:prstGeom>
          </p:spPr>
          <p:txBody>
            <a:bodyPr vert="horz" lIns="91440" tIns="45720" rIns="91440" bIns="45720" rtlCol="0" anchor="ctr">
              <a:noAutofit/>
            </a:bodyPr>
            <a:lstStyle/>
            <a:p>
              <a:pPr lvl="0">
                <a:lnSpc>
                  <a:spcPct val="90000"/>
                </a:lnSpc>
                <a:spcBef>
                  <a:spcPct val="0"/>
                </a:spcBef>
              </a:pPr>
              <a:r>
                <a:rPr lang="en-GB" sz="8000" b="1" dirty="0">
                  <a:solidFill>
                    <a:schemeClr val="accent2"/>
                  </a:solidFill>
                  <a:latin typeface="Arial Narrow" pitchFamily="34" charset="0"/>
                  <a:ea typeface="+mj-ea"/>
                  <a:cs typeface="+mj-cs"/>
                </a:rPr>
                <a:t>1938</a:t>
              </a:r>
              <a:r>
                <a:rPr lang="en-GB" sz="4400" b="1" dirty="0">
                  <a:latin typeface="Arial Narrow" pitchFamily="34" charset="0"/>
                  <a:ea typeface="+mj-ea"/>
                  <a:cs typeface="+mj-cs"/>
                </a:rPr>
                <a:t> </a:t>
              </a:r>
              <a:br>
                <a:rPr lang="en-GB" sz="3600" b="1" dirty="0">
                  <a:latin typeface="Arial Narrow" pitchFamily="34" charset="0"/>
                  <a:ea typeface="+mj-ea"/>
                  <a:cs typeface="+mj-cs"/>
                </a:rPr>
              </a:br>
              <a:r>
                <a:rPr lang="en-GB" sz="2400" b="1" dirty="0">
                  <a:solidFill>
                    <a:schemeClr val="tx1">
                      <a:lumMod val="75000"/>
                      <a:lumOff val="25000"/>
                    </a:schemeClr>
                  </a:solidFill>
                  <a:latin typeface="Arial Narrow" pitchFamily="34" charset="0"/>
                  <a:ea typeface="+mj-ea"/>
                  <a:cs typeface="+mj-cs"/>
                </a:rPr>
                <a:t>12 November</a:t>
              </a:r>
              <a:endParaRPr lang="en-GB" sz="3000" b="1" dirty="0">
                <a:solidFill>
                  <a:schemeClr val="tx1">
                    <a:lumMod val="75000"/>
                    <a:lumOff val="25000"/>
                  </a:schemeClr>
                </a:solidFill>
                <a:latin typeface="Arial Narrow" pitchFamily="34" charset="0"/>
                <a:ea typeface="+mj-ea"/>
                <a:cs typeface="+mj-cs"/>
              </a:endParaRPr>
            </a:p>
          </p:txBody>
        </p:sp>
        <p:cxnSp>
          <p:nvCxnSpPr>
            <p:cNvPr id="12" name="Straight Connector 11"/>
            <p:cNvCxnSpPr/>
            <p:nvPr/>
          </p:nvCxnSpPr>
          <p:spPr>
            <a:xfrm>
              <a:off x="3495295" y="2623395"/>
              <a:ext cx="1" cy="1619999"/>
            </a:xfrm>
            <a:prstGeom prst="line">
              <a:avLst/>
            </a:prstGeom>
            <a:ln w="190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itle 3"/>
            <p:cNvSpPr txBox="1">
              <a:spLocks/>
            </p:cNvSpPr>
            <p:nvPr/>
          </p:nvSpPr>
          <p:spPr>
            <a:xfrm>
              <a:off x="3707360" y="2532745"/>
              <a:ext cx="4964824" cy="1720502"/>
            </a:xfrm>
            <a:prstGeom prst="rect">
              <a:avLst/>
            </a:prstGeom>
          </p:spPr>
          <p:txBody>
            <a:bodyPr vert="horz" lIns="91440" tIns="45720" rIns="91440" bIns="45720" rtlCol="0" anchor="ctr">
              <a:noAutofit/>
            </a:bodyPr>
            <a:lstStyle/>
            <a:p>
              <a:pPr>
                <a:spcBef>
                  <a:spcPct val="0"/>
                </a:spcBef>
              </a:pPr>
              <a:r>
                <a:rPr lang="en-GB" sz="2800" dirty="0">
                  <a:latin typeface="Arial Narrow" pitchFamily="34" charset="0"/>
                </a:rPr>
                <a:t>Jewish people are said to have ‘provoked’ the damage caused by </a:t>
              </a:r>
              <a:br>
                <a:rPr lang="en-GB" sz="2800" dirty="0">
                  <a:latin typeface="Arial Narrow" pitchFamily="34" charset="0"/>
                </a:rPr>
              </a:br>
              <a:r>
                <a:rPr lang="en-GB" sz="2800" dirty="0">
                  <a:latin typeface="Arial Narrow" pitchFamily="34" charset="0"/>
                </a:rPr>
                <a:t>Nazis and others in the November Pogrom.</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1111762" y="2708920"/>
            <a:ext cx="7729671" cy="1800200"/>
            <a:chOff x="894363" y="2532745"/>
            <a:chExt cx="7135080" cy="1800199"/>
          </a:xfrm>
        </p:grpSpPr>
        <p:sp>
          <p:nvSpPr>
            <p:cNvPr id="5" name="Title 3"/>
            <p:cNvSpPr txBox="1">
              <a:spLocks/>
            </p:cNvSpPr>
            <p:nvPr/>
          </p:nvSpPr>
          <p:spPr>
            <a:xfrm>
              <a:off x="894363" y="2540434"/>
              <a:ext cx="2681662" cy="1720502"/>
            </a:xfrm>
            <a:prstGeom prst="rect">
              <a:avLst/>
            </a:prstGeom>
          </p:spPr>
          <p:txBody>
            <a:bodyPr vert="horz" lIns="91440" tIns="45720" rIns="91440" bIns="45720" rtlCol="0" anchor="ctr">
              <a:noAutofit/>
            </a:bodyPr>
            <a:lstStyle/>
            <a:p>
              <a:pPr lvl="0">
                <a:lnSpc>
                  <a:spcPct val="90000"/>
                </a:lnSpc>
                <a:spcBef>
                  <a:spcPct val="0"/>
                </a:spcBef>
              </a:pPr>
              <a:r>
                <a:rPr lang="en-GB" sz="10000" b="1" dirty="0">
                  <a:solidFill>
                    <a:schemeClr val="accent2"/>
                  </a:solidFill>
                  <a:latin typeface="Arial Narrow" pitchFamily="34" charset="0"/>
                  <a:ea typeface="+mj-ea"/>
                  <a:cs typeface="+mj-cs"/>
                </a:rPr>
                <a:t>1938</a:t>
              </a:r>
              <a:r>
                <a:rPr lang="en-GB" sz="4800" b="1" dirty="0">
                  <a:latin typeface="Arial Narrow" pitchFamily="34" charset="0"/>
                  <a:ea typeface="+mj-ea"/>
                  <a:cs typeface="+mj-cs"/>
                </a:rPr>
                <a:t> </a:t>
              </a:r>
              <a:br>
                <a:rPr lang="en-GB" sz="4000" b="1" dirty="0">
                  <a:latin typeface="Arial Narrow" pitchFamily="34" charset="0"/>
                  <a:ea typeface="+mj-ea"/>
                  <a:cs typeface="+mj-cs"/>
                </a:rPr>
              </a:br>
              <a:r>
                <a:rPr lang="en-GB" sz="3600" b="1" dirty="0">
                  <a:solidFill>
                    <a:schemeClr val="tx1">
                      <a:lumMod val="75000"/>
                      <a:lumOff val="25000"/>
                    </a:schemeClr>
                  </a:solidFill>
                  <a:latin typeface="Arial Narrow" pitchFamily="34" charset="0"/>
                </a:rPr>
                <a:t> </a:t>
              </a:r>
              <a:r>
                <a:rPr lang="en-GB" sz="3200" b="1" dirty="0">
                  <a:solidFill>
                    <a:schemeClr val="tx1">
                      <a:lumMod val="75000"/>
                      <a:lumOff val="25000"/>
                    </a:schemeClr>
                  </a:solidFill>
                  <a:latin typeface="Arial Narrow" pitchFamily="34" charset="0"/>
                </a:rPr>
                <a:t>15 November  </a:t>
              </a:r>
              <a:r>
                <a:rPr lang="en-GB" sz="2800" b="1" dirty="0">
                  <a:solidFill>
                    <a:schemeClr val="tx1">
                      <a:lumMod val="75000"/>
                      <a:lumOff val="25000"/>
                    </a:schemeClr>
                  </a:solidFill>
                  <a:latin typeface="Arial Narrow" pitchFamily="34" charset="0"/>
                  <a:ea typeface="+mj-ea"/>
                  <a:cs typeface="+mj-cs"/>
                </a:rPr>
                <a:t> </a:t>
              </a:r>
              <a:endParaRPr lang="en-GB" sz="3200" b="1" dirty="0">
                <a:solidFill>
                  <a:schemeClr val="tx1">
                    <a:lumMod val="75000"/>
                    <a:lumOff val="25000"/>
                  </a:schemeClr>
                </a:solidFill>
                <a:latin typeface="Arial Narrow" pitchFamily="34" charset="0"/>
                <a:ea typeface="+mj-ea"/>
                <a:cs typeface="+mj-cs"/>
              </a:endParaRPr>
            </a:p>
          </p:txBody>
        </p:sp>
        <p:cxnSp>
          <p:nvCxnSpPr>
            <p:cNvPr id="7" name="Straight Connector 6"/>
            <p:cNvCxnSpPr/>
            <p:nvPr/>
          </p:nvCxnSpPr>
          <p:spPr>
            <a:xfrm>
              <a:off x="3495295" y="2532745"/>
              <a:ext cx="0" cy="1800199"/>
            </a:xfrm>
            <a:prstGeom prst="line">
              <a:avLst/>
            </a:prstGeom>
            <a:ln w="190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itle 3"/>
            <p:cNvSpPr txBox="1">
              <a:spLocks/>
            </p:cNvSpPr>
            <p:nvPr/>
          </p:nvSpPr>
          <p:spPr>
            <a:xfrm>
              <a:off x="3841901" y="2532745"/>
              <a:ext cx="4187542" cy="1720502"/>
            </a:xfrm>
            <a:prstGeom prst="rect">
              <a:avLst/>
            </a:prstGeom>
          </p:spPr>
          <p:txBody>
            <a:bodyPr vert="horz" lIns="91440" tIns="45720" rIns="91440" bIns="45720" rtlCol="0" anchor="ctr">
              <a:noAutofit/>
            </a:bodyPr>
            <a:lstStyle/>
            <a:p>
              <a:pPr>
                <a:spcBef>
                  <a:spcPct val="0"/>
                </a:spcBef>
              </a:pPr>
              <a:r>
                <a:rPr lang="en-GB" sz="4000" dirty="0">
                  <a:latin typeface="Arial Narrow" pitchFamily="34" charset="0"/>
                </a:rPr>
                <a:t>Jewish children are expelled from all state</a:t>
              </a:r>
            </a:p>
            <a:p>
              <a:pPr>
                <a:spcBef>
                  <a:spcPct val="0"/>
                </a:spcBef>
              </a:pPr>
              <a:r>
                <a:rPr lang="en-GB" sz="4000" dirty="0">
                  <a:latin typeface="Arial Narrow" pitchFamily="34" charset="0"/>
                </a:rPr>
                <a:t>schools. </a:t>
              </a:r>
            </a:p>
          </p:txBody>
        </p:sp>
      </p:grpSp>
      <p:sp>
        <p:nvSpPr>
          <p:cNvPr id="14" name="Title 13"/>
          <p:cNvSpPr>
            <a:spLocks noGrp="1"/>
          </p:cNvSpPr>
          <p:nvPr>
            <p:ph type="title"/>
          </p:nvPr>
        </p:nvSpPr>
        <p:spPr/>
        <p:txBody>
          <a:bodyPr/>
          <a:lstStyle/>
          <a:p>
            <a:r>
              <a:rPr lang="en-GB" sz="3700" dirty="0"/>
              <a:t>Jewish children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1255778" y="2132856"/>
            <a:ext cx="7513646" cy="1800200"/>
            <a:chOff x="894364" y="2532745"/>
            <a:chExt cx="6935672" cy="1800199"/>
          </a:xfrm>
        </p:grpSpPr>
        <p:sp>
          <p:nvSpPr>
            <p:cNvPr id="5" name="Title 3"/>
            <p:cNvSpPr txBox="1">
              <a:spLocks/>
            </p:cNvSpPr>
            <p:nvPr/>
          </p:nvSpPr>
          <p:spPr>
            <a:xfrm>
              <a:off x="894364" y="2540434"/>
              <a:ext cx="2681662" cy="1720502"/>
            </a:xfrm>
            <a:prstGeom prst="rect">
              <a:avLst/>
            </a:prstGeom>
          </p:spPr>
          <p:txBody>
            <a:bodyPr vert="horz" lIns="91440" tIns="45720" rIns="91440" bIns="45720" rtlCol="0" anchor="ctr">
              <a:noAutofit/>
            </a:bodyPr>
            <a:lstStyle/>
            <a:p>
              <a:pPr lvl="0">
                <a:lnSpc>
                  <a:spcPct val="90000"/>
                </a:lnSpc>
                <a:spcBef>
                  <a:spcPct val="0"/>
                </a:spcBef>
              </a:pPr>
              <a:r>
                <a:rPr lang="en-GB" sz="10000" b="1" dirty="0">
                  <a:solidFill>
                    <a:schemeClr val="accent2"/>
                  </a:solidFill>
                  <a:latin typeface="Arial Narrow" pitchFamily="34" charset="0"/>
                  <a:ea typeface="+mj-ea"/>
                  <a:cs typeface="+mj-cs"/>
                </a:rPr>
                <a:t>1938</a:t>
              </a:r>
              <a:r>
                <a:rPr lang="en-GB" sz="4800" b="1" dirty="0">
                  <a:latin typeface="Arial Narrow" pitchFamily="34" charset="0"/>
                  <a:ea typeface="+mj-ea"/>
                  <a:cs typeface="+mj-cs"/>
                </a:rPr>
                <a:t> </a:t>
              </a:r>
              <a:br>
                <a:rPr lang="en-GB" sz="4000" b="1" dirty="0">
                  <a:latin typeface="Arial Narrow" pitchFamily="34" charset="0"/>
                  <a:ea typeface="+mj-ea"/>
                  <a:cs typeface="+mj-cs"/>
                </a:rPr>
              </a:br>
              <a:r>
                <a:rPr lang="en-GB" sz="3600" b="1" dirty="0">
                  <a:solidFill>
                    <a:schemeClr val="tx1">
                      <a:lumMod val="75000"/>
                      <a:lumOff val="25000"/>
                    </a:schemeClr>
                  </a:solidFill>
                  <a:latin typeface="Arial Narrow" pitchFamily="34" charset="0"/>
                </a:rPr>
                <a:t> </a:t>
              </a:r>
              <a:r>
                <a:rPr lang="en-GB" sz="3200" b="1" dirty="0">
                  <a:solidFill>
                    <a:schemeClr val="tx1">
                      <a:lumMod val="75000"/>
                      <a:lumOff val="25000"/>
                    </a:schemeClr>
                  </a:solidFill>
                  <a:latin typeface="Arial Narrow" pitchFamily="34" charset="0"/>
                </a:rPr>
                <a:t>28 December  </a:t>
              </a:r>
              <a:r>
                <a:rPr lang="en-GB" sz="2800" b="1" dirty="0">
                  <a:solidFill>
                    <a:schemeClr val="tx1">
                      <a:lumMod val="75000"/>
                      <a:lumOff val="25000"/>
                    </a:schemeClr>
                  </a:solidFill>
                  <a:latin typeface="Arial Narrow" pitchFamily="34" charset="0"/>
                  <a:ea typeface="+mj-ea"/>
                  <a:cs typeface="+mj-cs"/>
                </a:rPr>
                <a:t> </a:t>
              </a:r>
              <a:endParaRPr lang="en-GB" sz="3200" b="1" dirty="0">
                <a:solidFill>
                  <a:schemeClr val="tx1">
                    <a:lumMod val="75000"/>
                    <a:lumOff val="25000"/>
                  </a:schemeClr>
                </a:solidFill>
                <a:latin typeface="Arial Narrow" pitchFamily="34" charset="0"/>
                <a:ea typeface="+mj-ea"/>
                <a:cs typeface="+mj-cs"/>
              </a:endParaRPr>
            </a:p>
          </p:txBody>
        </p:sp>
        <p:cxnSp>
          <p:nvCxnSpPr>
            <p:cNvPr id="7" name="Straight Connector 6"/>
            <p:cNvCxnSpPr/>
            <p:nvPr/>
          </p:nvCxnSpPr>
          <p:spPr>
            <a:xfrm>
              <a:off x="3533090" y="2532745"/>
              <a:ext cx="0" cy="1800199"/>
            </a:xfrm>
            <a:prstGeom prst="line">
              <a:avLst/>
            </a:prstGeom>
            <a:ln w="190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itle 3"/>
            <p:cNvSpPr txBox="1">
              <a:spLocks/>
            </p:cNvSpPr>
            <p:nvPr/>
          </p:nvSpPr>
          <p:spPr>
            <a:xfrm>
              <a:off x="3841901" y="2532745"/>
              <a:ext cx="3988135" cy="1720502"/>
            </a:xfrm>
            <a:prstGeom prst="rect">
              <a:avLst/>
            </a:prstGeom>
          </p:spPr>
          <p:txBody>
            <a:bodyPr vert="horz" lIns="91440" tIns="45720" rIns="91440" bIns="45720" rtlCol="0" anchor="ctr">
              <a:noAutofit/>
            </a:bodyPr>
            <a:lstStyle/>
            <a:p>
              <a:pPr>
                <a:spcBef>
                  <a:spcPct val="0"/>
                </a:spcBef>
              </a:pPr>
              <a:r>
                <a:rPr lang="en-GB" sz="4000" dirty="0">
                  <a:latin typeface="Arial Narrow" pitchFamily="34" charset="0"/>
                </a:rPr>
                <a:t>Jews to be forced into ‘Jewish houses’. </a:t>
              </a:r>
              <a:endParaRPr lang="en-GB" sz="3600" dirty="0">
                <a:latin typeface="Arial Narrow" pitchFamily="34" charset="0"/>
              </a:endParaRPr>
            </a:p>
          </p:txBody>
        </p:sp>
      </p:grpSp>
      <p:sp>
        <p:nvSpPr>
          <p:cNvPr id="14" name="Title 13"/>
          <p:cNvSpPr>
            <a:spLocks noGrp="1"/>
          </p:cNvSpPr>
          <p:nvPr>
            <p:ph type="title"/>
          </p:nvPr>
        </p:nvSpPr>
        <p:spPr/>
        <p:txBody>
          <a:bodyPr/>
          <a:lstStyle/>
          <a:p>
            <a:r>
              <a:rPr lang="en-GB" sz="3700" dirty="0"/>
              <a:t>Jewish houses</a:t>
            </a:r>
          </a:p>
        </p:txBody>
      </p:sp>
      <p:sp>
        <p:nvSpPr>
          <p:cNvPr id="8" name="Title 3"/>
          <p:cNvSpPr txBox="1">
            <a:spLocks/>
          </p:cNvSpPr>
          <p:nvPr/>
        </p:nvSpPr>
        <p:spPr>
          <a:xfrm>
            <a:off x="1377628" y="4084761"/>
            <a:ext cx="7247780" cy="1720503"/>
          </a:xfrm>
          <a:prstGeom prst="rect">
            <a:avLst/>
          </a:prstGeom>
        </p:spPr>
        <p:txBody>
          <a:bodyPr vert="horz" lIns="91440" tIns="45720" rIns="91440" bIns="45720" rtlCol="0" anchor="ctr">
            <a:noAutofit/>
          </a:bodyPr>
          <a:lstStyle/>
          <a:p>
            <a:pPr>
              <a:spcBef>
                <a:spcPct val="0"/>
              </a:spcBef>
            </a:pPr>
            <a:r>
              <a:rPr lang="en-GB" sz="3000" dirty="0">
                <a:latin typeface="Arial Narrow" pitchFamily="34" charset="0"/>
              </a:rPr>
              <a:t>Hermann </a:t>
            </a:r>
            <a:r>
              <a:rPr lang="en-GB" sz="3000" dirty="0" err="1">
                <a:latin typeface="Arial Narrow" pitchFamily="34" charset="0"/>
              </a:rPr>
              <a:t>Göring</a:t>
            </a:r>
            <a:r>
              <a:rPr lang="en-GB" sz="3000" dirty="0">
                <a:latin typeface="Arial Narrow" pitchFamily="34" charset="0"/>
              </a:rPr>
              <a:t> orders that Jewish families will </a:t>
            </a:r>
            <a:br>
              <a:rPr lang="en-GB" sz="3000" dirty="0">
                <a:latin typeface="Arial Narrow" pitchFamily="34" charset="0"/>
              </a:rPr>
            </a:br>
            <a:r>
              <a:rPr lang="en-GB" sz="3000" dirty="0">
                <a:latin typeface="Arial Narrow" pitchFamily="34" charset="0"/>
              </a:rPr>
              <a:t>be forced to sell their homes and move in together</a:t>
            </a:r>
            <a:br>
              <a:rPr lang="en-GB" sz="3000" dirty="0">
                <a:latin typeface="Arial Narrow" pitchFamily="34" charset="0"/>
              </a:rPr>
            </a:br>
            <a:r>
              <a:rPr lang="en-GB" sz="3000" dirty="0">
                <a:latin typeface="Arial Narrow" pitchFamily="34" charset="0"/>
              </a:rPr>
              <a:t>in ‘Jewish houses’.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1183770" y="2996952"/>
            <a:ext cx="7513646" cy="1800200"/>
            <a:chOff x="894363" y="2532745"/>
            <a:chExt cx="6935672" cy="1800199"/>
          </a:xfrm>
        </p:grpSpPr>
        <p:sp>
          <p:nvSpPr>
            <p:cNvPr id="5" name="Title 3"/>
            <p:cNvSpPr txBox="1">
              <a:spLocks/>
            </p:cNvSpPr>
            <p:nvPr/>
          </p:nvSpPr>
          <p:spPr>
            <a:xfrm>
              <a:off x="894363" y="2540434"/>
              <a:ext cx="2681662" cy="1720502"/>
            </a:xfrm>
            <a:prstGeom prst="rect">
              <a:avLst/>
            </a:prstGeom>
          </p:spPr>
          <p:txBody>
            <a:bodyPr vert="horz" lIns="91440" tIns="45720" rIns="91440" bIns="45720" rtlCol="0" anchor="ctr">
              <a:noAutofit/>
            </a:bodyPr>
            <a:lstStyle/>
            <a:p>
              <a:pPr lvl="0">
                <a:lnSpc>
                  <a:spcPct val="90000"/>
                </a:lnSpc>
                <a:spcBef>
                  <a:spcPct val="0"/>
                </a:spcBef>
              </a:pPr>
              <a:r>
                <a:rPr lang="en-GB" sz="10000" b="1" dirty="0">
                  <a:solidFill>
                    <a:schemeClr val="accent2"/>
                  </a:solidFill>
                  <a:latin typeface="Arial Narrow" pitchFamily="34" charset="0"/>
                  <a:ea typeface="+mj-ea"/>
                  <a:cs typeface="+mj-cs"/>
                </a:rPr>
                <a:t>1939</a:t>
              </a:r>
              <a:r>
                <a:rPr lang="en-GB" sz="4800" b="1" dirty="0">
                  <a:latin typeface="Arial Narrow" pitchFamily="34" charset="0"/>
                  <a:ea typeface="+mj-ea"/>
                  <a:cs typeface="+mj-cs"/>
                </a:rPr>
                <a:t> </a:t>
              </a:r>
              <a:br>
                <a:rPr lang="en-GB" sz="4000" b="1" dirty="0">
                  <a:latin typeface="Arial Narrow" pitchFamily="34" charset="0"/>
                  <a:ea typeface="+mj-ea"/>
                  <a:cs typeface="+mj-cs"/>
                </a:rPr>
              </a:br>
              <a:r>
                <a:rPr lang="en-GB" sz="3600" b="1" dirty="0">
                  <a:solidFill>
                    <a:schemeClr val="tx1">
                      <a:lumMod val="75000"/>
                      <a:lumOff val="25000"/>
                    </a:schemeClr>
                  </a:solidFill>
                  <a:latin typeface="Arial Narrow" pitchFamily="34" charset="0"/>
                </a:rPr>
                <a:t> </a:t>
              </a:r>
              <a:r>
                <a:rPr lang="en-GB" sz="3200" b="1" dirty="0">
                  <a:solidFill>
                    <a:schemeClr val="tx1">
                      <a:lumMod val="75000"/>
                      <a:lumOff val="25000"/>
                    </a:schemeClr>
                  </a:solidFill>
                  <a:latin typeface="Arial Narrow" pitchFamily="34" charset="0"/>
                </a:rPr>
                <a:t>24 January </a:t>
              </a:r>
              <a:endParaRPr lang="en-GB" sz="3200" b="1" dirty="0">
                <a:solidFill>
                  <a:schemeClr val="tx1">
                    <a:lumMod val="75000"/>
                    <a:lumOff val="25000"/>
                  </a:schemeClr>
                </a:solidFill>
                <a:latin typeface="Arial Narrow" pitchFamily="34" charset="0"/>
                <a:ea typeface="+mj-ea"/>
                <a:cs typeface="+mj-cs"/>
              </a:endParaRPr>
            </a:p>
          </p:txBody>
        </p:sp>
        <p:cxnSp>
          <p:nvCxnSpPr>
            <p:cNvPr id="7" name="Straight Connector 6"/>
            <p:cNvCxnSpPr/>
            <p:nvPr/>
          </p:nvCxnSpPr>
          <p:spPr>
            <a:xfrm>
              <a:off x="3495295" y="2532745"/>
              <a:ext cx="0" cy="1800199"/>
            </a:xfrm>
            <a:prstGeom prst="line">
              <a:avLst/>
            </a:prstGeom>
            <a:ln w="190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itle 3"/>
            <p:cNvSpPr txBox="1">
              <a:spLocks/>
            </p:cNvSpPr>
            <p:nvPr/>
          </p:nvSpPr>
          <p:spPr>
            <a:xfrm>
              <a:off x="3841901" y="2532745"/>
              <a:ext cx="3988134" cy="1720502"/>
            </a:xfrm>
            <a:prstGeom prst="rect">
              <a:avLst/>
            </a:prstGeom>
          </p:spPr>
          <p:txBody>
            <a:bodyPr vert="horz" lIns="91440" tIns="45720" rIns="91440" bIns="45720" rtlCol="0" anchor="ctr">
              <a:noAutofit/>
            </a:bodyPr>
            <a:lstStyle/>
            <a:p>
              <a:pPr>
                <a:spcBef>
                  <a:spcPct val="0"/>
                </a:spcBef>
              </a:pPr>
              <a:r>
                <a:rPr lang="en-GB" sz="3200" dirty="0">
                  <a:latin typeface="Arial Narrow" pitchFamily="34" charset="0"/>
                </a:rPr>
                <a:t>Hermann </a:t>
              </a:r>
              <a:r>
                <a:rPr lang="en-GB" sz="3200" dirty="0" err="1">
                  <a:latin typeface="Arial Narrow" pitchFamily="34" charset="0"/>
                </a:rPr>
                <a:t>Göring</a:t>
              </a:r>
              <a:r>
                <a:rPr lang="en-GB" sz="3200" dirty="0">
                  <a:latin typeface="Arial Narrow" pitchFamily="34" charset="0"/>
                </a:rPr>
                <a:t> gives </a:t>
              </a:r>
              <a:r>
                <a:rPr lang="en-GB" sz="3200" dirty="0" err="1">
                  <a:latin typeface="Arial Narrow" pitchFamily="34" charset="0"/>
                </a:rPr>
                <a:t>Reinhard</a:t>
              </a:r>
              <a:r>
                <a:rPr lang="en-GB" sz="3200" dirty="0">
                  <a:latin typeface="Arial Narrow" pitchFamily="34" charset="0"/>
                </a:rPr>
                <a:t> </a:t>
              </a:r>
              <a:r>
                <a:rPr lang="en-GB" sz="3200" dirty="0" err="1">
                  <a:latin typeface="Arial Narrow" pitchFamily="34" charset="0"/>
                </a:rPr>
                <a:t>Heydrich</a:t>
              </a:r>
              <a:r>
                <a:rPr lang="en-GB" sz="3200" dirty="0">
                  <a:latin typeface="Arial Narrow" pitchFamily="34" charset="0"/>
                </a:rPr>
                <a:t> the job of forcing Jewish people to leave Nazi Germany. </a:t>
              </a:r>
              <a:endParaRPr lang="en-GB" sz="2800" dirty="0">
                <a:latin typeface="Arial Narrow" pitchFamily="34" charset="0"/>
              </a:endParaRPr>
            </a:p>
          </p:txBody>
        </p:sp>
      </p:grpSp>
      <p:sp>
        <p:nvSpPr>
          <p:cNvPr id="14" name="Title 13"/>
          <p:cNvSpPr>
            <a:spLocks noGrp="1"/>
          </p:cNvSpPr>
          <p:nvPr>
            <p:ph type="title"/>
          </p:nvPr>
        </p:nvSpPr>
        <p:spPr/>
        <p:txBody>
          <a:bodyPr/>
          <a:lstStyle/>
          <a:p>
            <a:r>
              <a:rPr lang="en-GB" sz="3700" dirty="0"/>
              <a:t>Central Office for Jewish Emigration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1327785" y="2276872"/>
            <a:ext cx="7513647" cy="1800200"/>
            <a:chOff x="894364" y="2532745"/>
            <a:chExt cx="6935673" cy="1800199"/>
          </a:xfrm>
        </p:grpSpPr>
        <p:sp>
          <p:nvSpPr>
            <p:cNvPr id="5" name="Title 3"/>
            <p:cNvSpPr txBox="1">
              <a:spLocks/>
            </p:cNvSpPr>
            <p:nvPr/>
          </p:nvSpPr>
          <p:spPr>
            <a:xfrm>
              <a:off x="894364" y="2540434"/>
              <a:ext cx="2681662" cy="1720502"/>
            </a:xfrm>
            <a:prstGeom prst="rect">
              <a:avLst/>
            </a:prstGeom>
          </p:spPr>
          <p:txBody>
            <a:bodyPr vert="horz" lIns="91440" tIns="45720" rIns="91440" bIns="45720" rtlCol="0" anchor="ctr">
              <a:noAutofit/>
            </a:bodyPr>
            <a:lstStyle/>
            <a:p>
              <a:pPr lvl="0">
                <a:lnSpc>
                  <a:spcPct val="90000"/>
                </a:lnSpc>
                <a:spcBef>
                  <a:spcPct val="0"/>
                </a:spcBef>
              </a:pPr>
              <a:r>
                <a:rPr lang="en-GB" sz="10000" b="1" dirty="0">
                  <a:solidFill>
                    <a:schemeClr val="accent2"/>
                  </a:solidFill>
                  <a:latin typeface="Arial Narrow" pitchFamily="34" charset="0"/>
                  <a:ea typeface="+mj-ea"/>
                  <a:cs typeface="+mj-cs"/>
                </a:rPr>
                <a:t>1939</a:t>
              </a:r>
              <a:r>
                <a:rPr lang="en-GB" sz="4800" b="1" dirty="0">
                  <a:latin typeface="Arial Narrow" pitchFamily="34" charset="0"/>
                  <a:ea typeface="+mj-ea"/>
                  <a:cs typeface="+mj-cs"/>
                </a:rPr>
                <a:t> </a:t>
              </a:r>
              <a:br>
                <a:rPr lang="en-GB" sz="4000" b="1" dirty="0">
                  <a:latin typeface="Arial Narrow" pitchFamily="34" charset="0"/>
                  <a:ea typeface="+mj-ea"/>
                  <a:cs typeface="+mj-cs"/>
                </a:rPr>
              </a:br>
              <a:r>
                <a:rPr lang="en-GB" sz="3600" b="1" dirty="0">
                  <a:solidFill>
                    <a:schemeClr val="tx1">
                      <a:lumMod val="75000"/>
                      <a:lumOff val="25000"/>
                    </a:schemeClr>
                  </a:solidFill>
                  <a:latin typeface="Arial Narrow" pitchFamily="34" charset="0"/>
                </a:rPr>
                <a:t> </a:t>
              </a:r>
              <a:r>
                <a:rPr lang="en-GB" sz="3200" b="1" dirty="0">
                  <a:solidFill>
                    <a:schemeClr val="tx1">
                      <a:lumMod val="75000"/>
                      <a:lumOff val="25000"/>
                    </a:schemeClr>
                  </a:solidFill>
                  <a:latin typeface="Arial Narrow" pitchFamily="34" charset="0"/>
                </a:rPr>
                <a:t>30 January</a:t>
              </a:r>
              <a:endParaRPr lang="en-GB" sz="3200" b="1" dirty="0">
                <a:solidFill>
                  <a:schemeClr val="tx1">
                    <a:lumMod val="75000"/>
                    <a:lumOff val="25000"/>
                  </a:schemeClr>
                </a:solidFill>
                <a:latin typeface="Arial Narrow" pitchFamily="34" charset="0"/>
                <a:ea typeface="+mj-ea"/>
                <a:cs typeface="+mj-cs"/>
              </a:endParaRPr>
            </a:p>
          </p:txBody>
        </p:sp>
        <p:cxnSp>
          <p:nvCxnSpPr>
            <p:cNvPr id="7" name="Straight Connector 6"/>
            <p:cNvCxnSpPr/>
            <p:nvPr/>
          </p:nvCxnSpPr>
          <p:spPr>
            <a:xfrm>
              <a:off x="3495295" y="2532745"/>
              <a:ext cx="0" cy="1800199"/>
            </a:xfrm>
            <a:prstGeom prst="line">
              <a:avLst/>
            </a:prstGeom>
            <a:ln w="190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itle 3"/>
            <p:cNvSpPr txBox="1">
              <a:spLocks/>
            </p:cNvSpPr>
            <p:nvPr/>
          </p:nvSpPr>
          <p:spPr>
            <a:xfrm>
              <a:off x="3841901" y="2532745"/>
              <a:ext cx="3988136" cy="1727943"/>
            </a:xfrm>
            <a:prstGeom prst="rect">
              <a:avLst/>
            </a:prstGeom>
          </p:spPr>
          <p:txBody>
            <a:bodyPr vert="horz" lIns="91440" tIns="45720" rIns="91440" bIns="45720" rtlCol="0" anchor="ctr">
              <a:noAutofit/>
            </a:bodyPr>
            <a:lstStyle/>
            <a:p>
              <a:pPr>
                <a:spcBef>
                  <a:spcPct val="0"/>
                </a:spcBef>
              </a:pPr>
              <a:r>
                <a:rPr lang="en-GB" sz="2800" dirty="0">
                  <a:latin typeface="Arial Narrow" pitchFamily="34" charset="0"/>
                </a:rPr>
                <a:t>Adolf Hitler claims that if there is another world war it will have been caused by the Jewish people.</a:t>
              </a:r>
              <a:endParaRPr lang="en-GB" sz="2400" dirty="0">
                <a:latin typeface="Arial Narrow" pitchFamily="34" charset="0"/>
              </a:endParaRPr>
            </a:p>
          </p:txBody>
        </p:sp>
      </p:grpSp>
      <p:sp>
        <p:nvSpPr>
          <p:cNvPr id="14" name="Title 13"/>
          <p:cNvSpPr>
            <a:spLocks noGrp="1"/>
          </p:cNvSpPr>
          <p:nvPr>
            <p:ph type="title"/>
          </p:nvPr>
        </p:nvSpPr>
        <p:spPr/>
        <p:txBody>
          <a:bodyPr/>
          <a:lstStyle/>
          <a:p>
            <a:r>
              <a:rPr lang="en-GB" sz="3700" dirty="0"/>
              <a:t>Hitler’s speech</a:t>
            </a:r>
          </a:p>
        </p:txBody>
      </p:sp>
      <p:sp>
        <p:nvSpPr>
          <p:cNvPr id="8" name="Title 3"/>
          <p:cNvSpPr txBox="1">
            <a:spLocks/>
          </p:cNvSpPr>
          <p:nvPr/>
        </p:nvSpPr>
        <p:spPr>
          <a:xfrm>
            <a:off x="1281112" y="4228777"/>
            <a:ext cx="7560319" cy="1720503"/>
          </a:xfrm>
          <a:prstGeom prst="rect">
            <a:avLst/>
          </a:prstGeom>
        </p:spPr>
        <p:txBody>
          <a:bodyPr vert="horz" lIns="91440" tIns="45720" rIns="91440" bIns="45720" rtlCol="0" anchor="ctr">
            <a:noAutofit/>
          </a:bodyPr>
          <a:lstStyle/>
          <a:p>
            <a:pPr>
              <a:spcBef>
                <a:spcPct val="0"/>
              </a:spcBef>
            </a:pPr>
            <a:r>
              <a:rPr lang="en-GB" sz="3000" dirty="0">
                <a:latin typeface="Arial Narrow" pitchFamily="34" charset="0"/>
              </a:rPr>
              <a:t>If so, Hitler says, the result will not be the destruction of Germany but ‘the annihilation of the Jewish race in Europe.’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920552" y="1924521"/>
            <a:ext cx="7992888" cy="1792511"/>
            <a:chOff x="1131521" y="2612442"/>
            <a:chExt cx="7378051" cy="1792510"/>
          </a:xfrm>
        </p:grpSpPr>
        <p:sp>
          <p:nvSpPr>
            <p:cNvPr id="5" name="Title 3"/>
            <p:cNvSpPr txBox="1">
              <a:spLocks/>
            </p:cNvSpPr>
            <p:nvPr/>
          </p:nvSpPr>
          <p:spPr>
            <a:xfrm>
              <a:off x="1131521" y="2684450"/>
              <a:ext cx="2251342" cy="1720502"/>
            </a:xfrm>
            <a:prstGeom prst="rect">
              <a:avLst/>
            </a:prstGeom>
          </p:spPr>
          <p:txBody>
            <a:bodyPr vert="horz" lIns="91440" tIns="45720" rIns="91440" bIns="45720" rtlCol="0" anchor="ctr">
              <a:noAutofit/>
            </a:bodyPr>
            <a:lstStyle/>
            <a:p>
              <a:pPr lvl="0">
                <a:lnSpc>
                  <a:spcPct val="80000"/>
                </a:lnSpc>
                <a:spcBef>
                  <a:spcPct val="0"/>
                </a:spcBef>
              </a:pPr>
              <a:r>
                <a:rPr lang="en-GB" sz="9600" b="1" dirty="0">
                  <a:solidFill>
                    <a:schemeClr val="accent2"/>
                  </a:solidFill>
                  <a:latin typeface="Arial Narrow" pitchFamily="34" charset="0"/>
                  <a:ea typeface="+mj-ea"/>
                  <a:cs typeface="+mj-cs"/>
                </a:rPr>
                <a:t>1939</a:t>
              </a:r>
              <a:r>
                <a:rPr lang="en-GB" sz="4800" b="1" dirty="0">
                  <a:latin typeface="Arial Narrow" pitchFamily="34" charset="0"/>
                  <a:ea typeface="+mj-ea"/>
                  <a:cs typeface="+mj-cs"/>
                </a:rPr>
                <a:t> </a:t>
              </a:r>
              <a:br>
                <a:rPr lang="en-GB" sz="4000" b="1" dirty="0">
                  <a:latin typeface="Arial Narrow" pitchFamily="34" charset="0"/>
                  <a:ea typeface="+mj-ea"/>
                  <a:cs typeface="+mj-cs"/>
                </a:rPr>
              </a:br>
              <a:r>
                <a:rPr lang="en-GB" sz="4000" b="1" dirty="0">
                  <a:latin typeface="Arial Narrow" pitchFamily="34" charset="0"/>
                  <a:ea typeface="+mj-ea"/>
                  <a:cs typeface="+mj-cs"/>
                </a:rPr>
                <a:t> </a:t>
              </a:r>
              <a:r>
                <a:rPr lang="en-GB" sz="2800" b="1" dirty="0">
                  <a:solidFill>
                    <a:schemeClr val="tx1">
                      <a:lumMod val="75000"/>
                      <a:lumOff val="25000"/>
                    </a:schemeClr>
                  </a:solidFill>
                  <a:latin typeface="Arial Narrow" pitchFamily="34" charset="0"/>
                  <a:ea typeface="+mj-ea"/>
                  <a:cs typeface="+mj-cs"/>
                </a:rPr>
                <a:t>21 September </a:t>
              </a:r>
              <a:endParaRPr lang="en-GB" sz="4000" b="1" dirty="0">
                <a:solidFill>
                  <a:schemeClr val="tx1">
                    <a:lumMod val="75000"/>
                    <a:lumOff val="25000"/>
                  </a:schemeClr>
                </a:solidFill>
                <a:latin typeface="Arial Narrow" pitchFamily="34" charset="0"/>
                <a:ea typeface="+mj-ea"/>
                <a:cs typeface="+mj-cs"/>
              </a:endParaRPr>
            </a:p>
          </p:txBody>
        </p:sp>
        <p:cxnSp>
          <p:nvCxnSpPr>
            <p:cNvPr id="7" name="Straight Connector 6"/>
            <p:cNvCxnSpPr/>
            <p:nvPr/>
          </p:nvCxnSpPr>
          <p:spPr>
            <a:xfrm>
              <a:off x="3673793" y="2687193"/>
              <a:ext cx="1" cy="1465957"/>
            </a:xfrm>
            <a:prstGeom prst="line">
              <a:avLst/>
            </a:prstGeom>
            <a:ln w="190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itle 3"/>
            <p:cNvSpPr txBox="1">
              <a:spLocks/>
            </p:cNvSpPr>
            <p:nvPr/>
          </p:nvSpPr>
          <p:spPr>
            <a:xfrm>
              <a:off x="4521668" y="2612442"/>
              <a:ext cx="3987904" cy="1720502"/>
            </a:xfrm>
            <a:prstGeom prst="rect">
              <a:avLst/>
            </a:prstGeom>
          </p:spPr>
          <p:txBody>
            <a:bodyPr vert="horz" lIns="91440" tIns="45720" rIns="91440" bIns="45720" rtlCol="0" anchor="ctr">
              <a:noAutofit/>
            </a:bodyPr>
            <a:lstStyle/>
            <a:p>
              <a:pPr>
                <a:spcBef>
                  <a:spcPct val="0"/>
                </a:spcBef>
              </a:pPr>
              <a:r>
                <a:rPr lang="en-GB" sz="2100" i="1" dirty="0">
                  <a:latin typeface="Arial Narrow" pitchFamily="34" charset="0"/>
                </a:rPr>
                <a:t>Jews are to be grouped together in ghettos in the towns to make it easier </a:t>
              </a:r>
            </a:p>
            <a:p>
              <a:pPr>
                <a:spcBef>
                  <a:spcPct val="0"/>
                </a:spcBef>
              </a:pPr>
              <a:r>
                <a:rPr lang="en-GB" sz="2100" i="1" dirty="0">
                  <a:latin typeface="Arial Narrow" pitchFamily="34" charset="0"/>
                </a:rPr>
                <a:t>to control and later deport them.</a:t>
              </a:r>
            </a:p>
          </p:txBody>
        </p:sp>
      </p:grpSp>
      <p:sp>
        <p:nvSpPr>
          <p:cNvPr id="14" name="Title 13"/>
          <p:cNvSpPr>
            <a:spLocks noGrp="1"/>
          </p:cNvSpPr>
          <p:nvPr>
            <p:ph type="title"/>
          </p:nvPr>
        </p:nvSpPr>
        <p:spPr/>
        <p:txBody>
          <a:bodyPr/>
          <a:lstStyle/>
          <a:p>
            <a:r>
              <a:rPr lang="en-GB" sz="3700" dirty="0"/>
              <a:t>Creation of Ghettos</a:t>
            </a:r>
          </a:p>
        </p:txBody>
      </p:sp>
      <p:sp>
        <p:nvSpPr>
          <p:cNvPr id="10" name="Rectangle 9"/>
          <p:cNvSpPr/>
          <p:nvPr/>
        </p:nvSpPr>
        <p:spPr>
          <a:xfrm>
            <a:off x="5673080" y="3429000"/>
            <a:ext cx="2480166" cy="338554"/>
          </a:xfrm>
          <a:prstGeom prst="rect">
            <a:avLst/>
          </a:prstGeom>
        </p:spPr>
        <p:txBody>
          <a:bodyPr wrap="none">
            <a:spAutoFit/>
          </a:bodyPr>
          <a:lstStyle/>
          <a:p>
            <a:r>
              <a:rPr lang="en-GB" sz="1600" b="1" dirty="0">
                <a:latin typeface="Arial Narrow" pitchFamily="34" charset="0"/>
              </a:rPr>
              <a:t>Orders of Reinhard Heydrich</a:t>
            </a:r>
          </a:p>
        </p:txBody>
      </p:sp>
      <p:sp>
        <p:nvSpPr>
          <p:cNvPr id="11" name="Title 3"/>
          <p:cNvSpPr txBox="1">
            <a:spLocks/>
          </p:cNvSpPr>
          <p:nvPr/>
        </p:nvSpPr>
        <p:spPr>
          <a:xfrm>
            <a:off x="1065089" y="4221088"/>
            <a:ext cx="8085508" cy="1720503"/>
          </a:xfrm>
          <a:prstGeom prst="rect">
            <a:avLst/>
          </a:prstGeom>
        </p:spPr>
        <p:txBody>
          <a:bodyPr vert="horz" lIns="91440" tIns="45720" rIns="91440" bIns="45720" rtlCol="0" anchor="ctr">
            <a:noAutofit/>
          </a:bodyPr>
          <a:lstStyle/>
          <a:p>
            <a:pPr marL="286014" lvl="1" indent="-286014">
              <a:spcAft>
                <a:spcPts val="628"/>
              </a:spcAft>
              <a:buClr>
                <a:prstClr val="white">
                  <a:lumMod val="50000"/>
                </a:prstClr>
              </a:buClr>
              <a:buFont typeface="Wingdings" pitchFamily="2" charset="2"/>
              <a:buChar char="§"/>
            </a:pPr>
            <a:r>
              <a:rPr lang="en-GB" sz="2100" dirty="0">
                <a:solidFill>
                  <a:schemeClr val="tx2"/>
                </a:solidFill>
                <a:latin typeface="Arial Narrow" pitchFamily="34" charset="0"/>
              </a:rPr>
              <a:t>Ghettos are created in Nazi-occupied Poland.</a:t>
            </a:r>
          </a:p>
          <a:p>
            <a:pPr marL="286014" lvl="1" indent="-286014">
              <a:spcAft>
                <a:spcPts val="628"/>
              </a:spcAft>
              <a:buClr>
                <a:prstClr val="white">
                  <a:lumMod val="50000"/>
                </a:prstClr>
              </a:buClr>
              <a:buFont typeface="Wingdings" pitchFamily="2" charset="2"/>
              <a:buChar char="§"/>
            </a:pPr>
            <a:r>
              <a:rPr lang="en-GB" sz="2100" dirty="0">
                <a:solidFill>
                  <a:schemeClr val="tx2"/>
                </a:solidFill>
                <a:latin typeface="Arial Narrow" pitchFamily="34" charset="0"/>
              </a:rPr>
              <a:t>Ghettos are parts of villages, towns or cities where Jewish people are separated from non-Jews. </a:t>
            </a:r>
          </a:p>
          <a:p>
            <a:pPr marL="286014" lvl="1" indent="-286014">
              <a:spcAft>
                <a:spcPts val="628"/>
              </a:spcAft>
              <a:buClr>
                <a:prstClr val="white">
                  <a:lumMod val="50000"/>
                </a:prstClr>
              </a:buClr>
              <a:buFont typeface="Wingdings" pitchFamily="2" charset="2"/>
              <a:buChar char="§"/>
            </a:pPr>
            <a:r>
              <a:rPr lang="en-GB" sz="2100" dirty="0">
                <a:solidFill>
                  <a:schemeClr val="tx2"/>
                </a:solidFill>
                <a:latin typeface="Arial Narrow" pitchFamily="34" charset="0"/>
              </a:rPr>
              <a:t>In some places, ghettos are temporary. Elsewhere, they last for a long time.</a:t>
            </a:r>
          </a:p>
          <a:p>
            <a:pPr marL="286014" lvl="1" indent="-286014">
              <a:spcAft>
                <a:spcPts val="628"/>
              </a:spcAft>
              <a:buClr>
                <a:prstClr val="white">
                  <a:lumMod val="50000"/>
                </a:prstClr>
              </a:buClr>
              <a:buFont typeface="Wingdings" pitchFamily="2" charset="2"/>
              <a:buChar char="§"/>
            </a:pPr>
            <a:r>
              <a:rPr lang="en-GB" sz="2100" dirty="0">
                <a:solidFill>
                  <a:schemeClr val="tx2"/>
                </a:solidFill>
                <a:latin typeface="Arial Narrow" pitchFamily="34" charset="0"/>
              </a:rPr>
              <a:t>Ghettos are created in order to control the Jewish population. At this time, the Nazis do not know what they ultimately want to do with Jewish people.  </a:t>
            </a:r>
          </a:p>
        </p:txBody>
      </p:sp>
      <p:pic>
        <p:nvPicPr>
          <p:cNvPr id="2050" name="Picture 2"/>
          <p:cNvPicPr>
            <a:picLocks noChangeAspect="1" noChangeArrowheads="1"/>
          </p:cNvPicPr>
          <p:nvPr/>
        </p:nvPicPr>
        <p:blipFill>
          <a:blip r:embed="rId2" cstate="print">
            <a:duotone>
              <a:schemeClr val="accent2">
                <a:shade val="45000"/>
                <a:satMod val="135000"/>
              </a:schemeClr>
              <a:prstClr val="white"/>
            </a:duotone>
            <a:lum bright="-27000" contrast="40000"/>
          </a:blip>
          <a:srcRect l="36230" t="31802" r="29956" b="40386"/>
          <a:stretch>
            <a:fillRect/>
          </a:stretch>
        </p:blipFill>
        <p:spPr bwMode="auto">
          <a:xfrm>
            <a:off x="3972857" y="2015236"/>
            <a:ext cx="638186" cy="477660"/>
          </a:xfrm>
          <a:prstGeom prst="rect">
            <a:avLst/>
          </a:prstGeom>
          <a:noFill/>
          <a:ln w="9525">
            <a:noFill/>
            <a:miter lim="800000"/>
            <a:headEnd/>
            <a:tailEnd/>
          </a:ln>
          <a:effectLst/>
        </p:spPr>
      </p:pic>
      <p:pic>
        <p:nvPicPr>
          <p:cNvPr id="20" name="Picture 2"/>
          <p:cNvPicPr>
            <a:picLocks noChangeAspect="1" noChangeArrowheads="1"/>
          </p:cNvPicPr>
          <p:nvPr/>
        </p:nvPicPr>
        <p:blipFill>
          <a:blip r:embed="rId2" cstate="print">
            <a:duotone>
              <a:schemeClr val="accent2">
                <a:shade val="45000"/>
                <a:satMod val="135000"/>
              </a:schemeClr>
              <a:prstClr val="white"/>
            </a:duotone>
            <a:lum bright="-27000" contrast="40000"/>
          </a:blip>
          <a:srcRect l="36230" t="31802" r="29956" b="40386"/>
          <a:stretch>
            <a:fillRect/>
          </a:stretch>
        </p:blipFill>
        <p:spPr bwMode="auto">
          <a:xfrm rot="10800000">
            <a:off x="8347264" y="2794576"/>
            <a:ext cx="638184" cy="477658"/>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1073886" y="2298606"/>
            <a:ext cx="7839554" cy="1728192"/>
            <a:chOff x="1547537" y="2604753"/>
            <a:chExt cx="7236512" cy="1728191"/>
          </a:xfrm>
        </p:grpSpPr>
        <p:sp>
          <p:nvSpPr>
            <p:cNvPr id="5" name="Title 3"/>
            <p:cNvSpPr txBox="1">
              <a:spLocks/>
            </p:cNvSpPr>
            <p:nvPr/>
          </p:nvSpPr>
          <p:spPr>
            <a:xfrm>
              <a:off x="1547537" y="2604753"/>
              <a:ext cx="2251342" cy="1720502"/>
            </a:xfrm>
            <a:prstGeom prst="rect">
              <a:avLst/>
            </a:prstGeom>
          </p:spPr>
          <p:txBody>
            <a:bodyPr vert="horz" lIns="91440" tIns="45720" rIns="91440" bIns="45720" rtlCol="0" anchor="ctr">
              <a:noAutofit/>
            </a:bodyPr>
            <a:lstStyle/>
            <a:p>
              <a:pPr lvl="0">
                <a:lnSpc>
                  <a:spcPct val="90000"/>
                </a:lnSpc>
                <a:spcBef>
                  <a:spcPct val="0"/>
                </a:spcBef>
              </a:pPr>
              <a:r>
                <a:rPr lang="en-GB" sz="8000" b="1" dirty="0">
                  <a:solidFill>
                    <a:schemeClr val="accent2"/>
                  </a:solidFill>
                  <a:latin typeface="Arial Narrow" pitchFamily="34" charset="0"/>
                </a:rPr>
                <a:t>1940</a:t>
              </a:r>
              <a:r>
                <a:rPr lang="en-GB" sz="4800" b="1" dirty="0">
                  <a:solidFill>
                    <a:srgbClr val="262321"/>
                  </a:solidFill>
                  <a:latin typeface="Arial Narrow" pitchFamily="34" charset="0"/>
                </a:rPr>
                <a:t> </a:t>
              </a:r>
              <a:br>
                <a:rPr lang="en-GB" sz="4000" b="1" dirty="0">
                  <a:solidFill>
                    <a:srgbClr val="262321"/>
                  </a:solidFill>
                  <a:latin typeface="Arial Narrow" pitchFamily="34" charset="0"/>
                </a:rPr>
              </a:br>
              <a:r>
                <a:rPr lang="en-GB" sz="4000" b="1" dirty="0">
                  <a:solidFill>
                    <a:srgbClr val="262321"/>
                  </a:solidFill>
                  <a:latin typeface="Arial Narrow" pitchFamily="34" charset="0"/>
                </a:rPr>
                <a:t> </a:t>
              </a:r>
              <a:r>
                <a:rPr lang="en-GB" sz="2800" b="1" dirty="0">
                  <a:solidFill>
                    <a:srgbClr val="262321">
                      <a:lumMod val="75000"/>
                      <a:lumOff val="25000"/>
                    </a:srgbClr>
                  </a:solidFill>
                  <a:latin typeface="Arial Narrow" pitchFamily="34" charset="0"/>
                </a:rPr>
                <a:t>3</a:t>
              </a:r>
              <a:r>
                <a:rPr lang="en-GB" sz="2800" b="1" baseline="30000" dirty="0">
                  <a:solidFill>
                    <a:srgbClr val="262321">
                      <a:lumMod val="75000"/>
                      <a:lumOff val="25000"/>
                    </a:srgbClr>
                  </a:solidFill>
                  <a:latin typeface="Arial Narrow" pitchFamily="34" charset="0"/>
                </a:rPr>
                <a:t> </a:t>
              </a:r>
              <a:r>
                <a:rPr lang="en-GB" sz="2800" b="1" dirty="0">
                  <a:solidFill>
                    <a:srgbClr val="262321">
                      <a:lumMod val="75000"/>
                      <a:lumOff val="25000"/>
                    </a:srgbClr>
                  </a:solidFill>
                  <a:latin typeface="Arial Narrow" pitchFamily="34" charset="0"/>
                </a:rPr>
                <a:t>July</a:t>
              </a:r>
              <a:endParaRPr lang="en-GB" sz="4000" b="1" dirty="0">
                <a:solidFill>
                  <a:srgbClr val="262321">
                    <a:lumMod val="75000"/>
                    <a:lumOff val="25000"/>
                  </a:srgbClr>
                </a:solidFill>
                <a:latin typeface="Arial Narrow" pitchFamily="34" charset="0"/>
              </a:endParaRPr>
            </a:p>
          </p:txBody>
        </p:sp>
        <p:cxnSp>
          <p:nvCxnSpPr>
            <p:cNvPr id="7" name="Straight Connector 6"/>
            <p:cNvCxnSpPr/>
            <p:nvPr/>
          </p:nvCxnSpPr>
          <p:spPr>
            <a:xfrm>
              <a:off x="3610803" y="2687193"/>
              <a:ext cx="1" cy="1465957"/>
            </a:xfrm>
            <a:prstGeom prst="line">
              <a:avLst/>
            </a:prstGeom>
            <a:ln w="190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itle 3"/>
            <p:cNvSpPr txBox="1">
              <a:spLocks/>
            </p:cNvSpPr>
            <p:nvPr/>
          </p:nvSpPr>
          <p:spPr>
            <a:xfrm>
              <a:off x="4463570" y="2612442"/>
              <a:ext cx="4320479" cy="1720502"/>
            </a:xfrm>
            <a:prstGeom prst="rect">
              <a:avLst/>
            </a:prstGeom>
          </p:spPr>
          <p:txBody>
            <a:bodyPr vert="horz" lIns="91440" tIns="45720" rIns="91440" bIns="45720" rtlCol="0" anchor="ctr">
              <a:noAutofit/>
            </a:bodyPr>
            <a:lstStyle/>
            <a:p>
              <a:pPr>
                <a:spcBef>
                  <a:spcPct val="0"/>
                </a:spcBef>
              </a:pPr>
              <a:r>
                <a:rPr lang="en-GB" sz="2400" dirty="0">
                  <a:latin typeface="Arial Narrow" pitchFamily="34" charset="0"/>
                </a:rPr>
                <a:t>The approaching victory gives Germany the possibility, and in my view also the duty, of solving the Jewish question in Europe. The desirable solution is: all Jews out of Europe.</a:t>
              </a:r>
            </a:p>
          </p:txBody>
        </p:sp>
      </p:grpSp>
      <p:sp>
        <p:nvSpPr>
          <p:cNvPr id="14" name="Title 13"/>
          <p:cNvSpPr>
            <a:spLocks noGrp="1"/>
          </p:cNvSpPr>
          <p:nvPr>
            <p:ph type="title"/>
          </p:nvPr>
        </p:nvSpPr>
        <p:spPr/>
        <p:txBody>
          <a:bodyPr/>
          <a:lstStyle/>
          <a:p>
            <a:r>
              <a:rPr lang="en-GB" sz="3700" dirty="0"/>
              <a:t>The Madagascar Plan</a:t>
            </a:r>
          </a:p>
        </p:txBody>
      </p:sp>
      <p:sp>
        <p:nvSpPr>
          <p:cNvPr id="10" name="Rectangle 9"/>
          <p:cNvSpPr/>
          <p:nvPr/>
        </p:nvSpPr>
        <p:spPr>
          <a:xfrm>
            <a:off x="4232920" y="4242574"/>
            <a:ext cx="3578608" cy="338554"/>
          </a:xfrm>
          <a:prstGeom prst="rect">
            <a:avLst/>
          </a:prstGeom>
        </p:spPr>
        <p:txBody>
          <a:bodyPr wrap="none">
            <a:spAutoFit/>
          </a:bodyPr>
          <a:lstStyle/>
          <a:p>
            <a:r>
              <a:rPr lang="de-DE" sz="1600" b="1" dirty="0">
                <a:latin typeface="Arial Narrow" pitchFamily="34" charset="0"/>
              </a:rPr>
              <a:t>Franz Rademacher, Reich Foreign Ministry</a:t>
            </a:r>
            <a:endParaRPr lang="en-GB" sz="1600" b="1" dirty="0">
              <a:latin typeface="Arial Narrow" pitchFamily="34" charset="0"/>
            </a:endParaRPr>
          </a:p>
        </p:txBody>
      </p:sp>
      <p:sp>
        <p:nvSpPr>
          <p:cNvPr id="11" name="Title 3"/>
          <p:cNvSpPr txBox="1">
            <a:spLocks/>
          </p:cNvSpPr>
          <p:nvPr/>
        </p:nvSpPr>
        <p:spPr>
          <a:xfrm>
            <a:off x="1224294" y="4444801"/>
            <a:ext cx="7545130" cy="1720503"/>
          </a:xfrm>
          <a:prstGeom prst="rect">
            <a:avLst/>
          </a:prstGeom>
        </p:spPr>
        <p:txBody>
          <a:bodyPr vert="horz" lIns="91440" tIns="45720" rIns="91440" bIns="45720" rtlCol="0" anchor="ctr">
            <a:noAutofit/>
          </a:bodyPr>
          <a:lstStyle/>
          <a:p>
            <a:pPr marL="0" lvl="1">
              <a:spcAft>
                <a:spcPts val="628"/>
              </a:spcAft>
              <a:buClr>
                <a:prstClr val="white">
                  <a:lumMod val="50000"/>
                </a:prstClr>
              </a:buClr>
            </a:pPr>
            <a:r>
              <a:rPr lang="en-GB" sz="2400" dirty="0">
                <a:solidFill>
                  <a:schemeClr val="tx2"/>
                </a:solidFill>
                <a:latin typeface="Arial Narrow" pitchFamily="34" charset="0"/>
              </a:rPr>
              <a:t>A plan is suggested to dump all the Jewish people of Europe onto the African island of Madagascar.</a:t>
            </a:r>
          </a:p>
        </p:txBody>
      </p:sp>
      <p:pic>
        <p:nvPicPr>
          <p:cNvPr id="3074" name="Picture 2"/>
          <p:cNvPicPr>
            <a:picLocks noChangeAspect="1" noChangeArrowheads="1"/>
          </p:cNvPicPr>
          <p:nvPr/>
        </p:nvPicPr>
        <p:blipFill>
          <a:blip r:embed="rId2" cstate="print">
            <a:lum bright="-27000" contrast="40000"/>
            <a:duotone>
              <a:schemeClr val="accent2">
                <a:shade val="45000"/>
                <a:satMod val="135000"/>
              </a:schemeClr>
              <a:prstClr val="white"/>
            </a:duotone>
          </a:blip>
          <a:srcRect l="36448" t="34465" r="32460" b="38327"/>
          <a:stretch>
            <a:fillRect/>
          </a:stretch>
        </p:blipFill>
        <p:spPr bwMode="auto">
          <a:xfrm>
            <a:off x="3512840" y="2226350"/>
            <a:ext cx="648072" cy="504056"/>
          </a:xfrm>
          <a:prstGeom prst="rect">
            <a:avLst/>
          </a:prstGeom>
          <a:noFill/>
          <a:ln w="9525">
            <a:noFill/>
            <a:miter lim="800000"/>
            <a:headEnd/>
            <a:tailEnd/>
          </a:ln>
          <a:effectLst/>
        </p:spPr>
      </p:pic>
      <p:pic>
        <p:nvPicPr>
          <p:cNvPr id="13" name="Picture 2"/>
          <p:cNvPicPr>
            <a:picLocks noChangeAspect="1" noChangeArrowheads="1"/>
          </p:cNvPicPr>
          <p:nvPr/>
        </p:nvPicPr>
        <p:blipFill>
          <a:blip r:embed="rId2" cstate="print">
            <a:lum bright="-27000" contrast="40000"/>
            <a:duotone>
              <a:schemeClr val="accent2">
                <a:shade val="45000"/>
                <a:satMod val="135000"/>
              </a:schemeClr>
              <a:prstClr val="white"/>
            </a:duotone>
          </a:blip>
          <a:srcRect l="36448" t="34465" r="32460" b="38327"/>
          <a:stretch>
            <a:fillRect/>
          </a:stretch>
        </p:blipFill>
        <p:spPr bwMode="auto">
          <a:xfrm rot="10800000">
            <a:off x="8265368" y="3666510"/>
            <a:ext cx="648072" cy="504056"/>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1136792" y="2292250"/>
            <a:ext cx="7704640" cy="1792511"/>
            <a:chOff x="1730138" y="2532745"/>
            <a:chExt cx="7111975" cy="1792510"/>
          </a:xfrm>
        </p:grpSpPr>
        <p:sp>
          <p:nvSpPr>
            <p:cNvPr id="5" name="Title 3"/>
            <p:cNvSpPr txBox="1">
              <a:spLocks/>
            </p:cNvSpPr>
            <p:nvPr/>
          </p:nvSpPr>
          <p:spPr>
            <a:xfrm>
              <a:off x="1730138" y="2604753"/>
              <a:ext cx="1993869" cy="1720502"/>
            </a:xfrm>
            <a:prstGeom prst="rect">
              <a:avLst/>
            </a:prstGeom>
          </p:spPr>
          <p:txBody>
            <a:bodyPr vert="horz" lIns="91440" tIns="45720" rIns="91440" bIns="45720" rtlCol="0" anchor="ctr">
              <a:noAutofit/>
            </a:bodyPr>
            <a:lstStyle/>
            <a:p>
              <a:pPr lvl="0">
                <a:lnSpc>
                  <a:spcPct val="80000"/>
                </a:lnSpc>
                <a:spcBef>
                  <a:spcPct val="0"/>
                </a:spcBef>
              </a:pPr>
              <a:r>
                <a:rPr lang="en-GB" sz="8000" b="1" dirty="0">
                  <a:solidFill>
                    <a:schemeClr val="accent2"/>
                  </a:solidFill>
                  <a:latin typeface="Arial Narrow" pitchFamily="34" charset="0"/>
                  <a:ea typeface="+mj-ea"/>
                  <a:cs typeface="+mj-cs"/>
                </a:rPr>
                <a:t>1941</a:t>
              </a:r>
              <a:r>
                <a:rPr lang="en-GB" sz="4800" b="1" dirty="0">
                  <a:latin typeface="Arial Narrow" pitchFamily="34" charset="0"/>
                  <a:ea typeface="+mj-ea"/>
                  <a:cs typeface="+mj-cs"/>
                </a:rPr>
                <a:t> </a:t>
              </a:r>
              <a:br>
                <a:rPr lang="en-GB" sz="4000" b="1" dirty="0">
                  <a:latin typeface="Arial Narrow" pitchFamily="34" charset="0"/>
                  <a:ea typeface="+mj-ea"/>
                  <a:cs typeface="+mj-cs"/>
                </a:rPr>
              </a:br>
              <a:r>
                <a:rPr lang="en-GB" sz="4000" b="1" dirty="0">
                  <a:latin typeface="Arial Narrow" pitchFamily="34" charset="0"/>
                  <a:ea typeface="+mj-ea"/>
                  <a:cs typeface="+mj-cs"/>
                </a:rPr>
                <a:t> </a:t>
              </a:r>
              <a:r>
                <a:rPr lang="en-GB" sz="2800" b="1" dirty="0">
                  <a:solidFill>
                    <a:schemeClr val="tx1">
                      <a:lumMod val="75000"/>
                      <a:lumOff val="25000"/>
                    </a:schemeClr>
                  </a:solidFill>
                  <a:latin typeface="Arial Narrow" pitchFamily="34" charset="0"/>
                  <a:ea typeface="+mj-ea"/>
                  <a:cs typeface="+mj-cs"/>
                </a:rPr>
                <a:t>4</a:t>
              </a:r>
              <a:r>
                <a:rPr lang="en-GB" sz="2800" b="1" baseline="30000" dirty="0">
                  <a:solidFill>
                    <a:schemeClr val="tx1">
                      <a:lumMod val="75000"/>
                      <a:lumOff val="25000"/>
                    </a:schemeClr>
                  </a:solidFill>
                  <a:latin typeface="Arial Narrow" pitchFamily="34" charset="0"/>
                  <a:ea typeface="+mj-ea"/>
                  <a:cs typeface="+mj-cs"/>
                </a:rPr>
                <a:t> </a:t>
              </a:r>
              <a:r>
                <a:rPr lang="en-GB" sz="2800" b="1" dirty="0">
                  <a:solidFill>
                    <a:schemeClr val="tx1">
                      <a:lumMod val="75000"/>
                      <a:lumOff val="25000"/>
                    </a:schemeClr>
                  </a:solidFill>
                  <a:latin typeface="Arial Narrow" pitchFamily="34" charset="0"/>
                  <a:ea typeface="+mj-ea"/>
                  <a:cs typeface="+mj-cs"/>
                </a:rPr>
                <a:t>June</a:t>
              </a:r>
              <a:endParaRPr lang="en-GB" sz="4000" b="1" dirty="0">
                <a:solidFill>
                  <a:schemeClr val="tx1">
                    <a:lumMod val="75000"/>
                    <a:lumOff val="25000"/>
                  </a:schemeClr>
                </a:solidFill>
                <a:latin typeface="Arial Narrow" pitchFamily="34" charset="0"/>
                <a:ea typeface="+mj-ea"/>
                <a:cs typeface="+mj-cs"/>
              </a:endParaRPr>
            </a:p>
          </p:txBody>
        </p:sp>
        <p:cxnSp>
          <p:nvCxnSpPr>
            <p:cNvPr id="7" name="Straight Connector 6"/>
            <p:cNvCxnSpPr/>
            <p:nvPr/>
          </p:nvCxnSpPr>
          <p:spPr>
            <a:xfrm>
              <a:off x="3673793" y="2687193"/>
              <a:ext cx="1" cy="1465957"/>
            </a:xfrm>
            <a:prstGeom prst="line">
              <a:avLst/>
            </a:prstGeom>
            <a:ln w="190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itle 3"/>
            <p:cNvSpPr txBox="1">
              <a:spLocks/>
            </p:cNvSpPr>
            <p:nvPr/>
          </p:nvSpPr>
          <p:spPr>
            <a:xfrm>
              <a:off x="4122622" y="2532745"/>
              <a:ext cx="4719491" cy="1720502"/>
            </a:xfrm>
            <a:prstGeom prst="rect">
              <a:avLst/>
            </a:prstGeom>
          </p:spPr>
          <p:txBody>
            <a:bodyPr vert="horz" lIns="91440" tIns="45720" rIns="91440" bIns="45720" rtlCol="0" anchor="ctr">
              <a:noAutofit/>
            </a:bodyPr>
            <a:lstStyle/>
            <a:p>
              <a:pPr>
                <a:spcBef>
                  <a:spcPct val="0"/>
                </a:spcBef>
              </a:pPr>
              <a:r>
                <a:rPr lang="en-GB" sz="2400" dirty="0">
                  <a:latin typeface="Arial Narrow" pitchFamily="34" charset="0"/>
                </a:rPr>
                <a:t>Just before the German invasion of the Soviet Union, German soldiers are given special instructions. They are told to destroy all opposition and resistance in the newly-occupied lands. </a:t>
              </a:r>
            </a:p>
          </p:txBody>
        </p:sp>
      </p:grpSp>
      <p:sp>
        <p:nvSpPr>
          <p:cNvPr id="14" name="Title 13"/>
          <p:cNvSpPr>
            <a:spLocks noGrp="1"/>
          </p:cNvSpPr>
          <p:nvPr>
            <p:ph type="title"/>
          </p:nvPr>
        </p:nvSpPr>
        <p:spPr/>
        <p:txBody>
          <a:bodyPr/>
          <a:lstStyle/>
          <a:p>
            <a:r>
              <a:rPr lang="en-GB" sz="3700" dirty="0"/>
              <a:t>German army guidelines for behaviour </a:t>
            </a:r>
            <a:br>
              <a:rPr lang="en-GB" sz="3700" dirty="0"/>
            </a:br>
            <a:r>
              <a:rPr lang="en-GB" sz="3700" dirty="0"/>
              <a:t>of soldiers in Russia</a:t>
            </a:r>
          </a:p>
        </p:txBody>
      </p:sp>
      <p:sp>
        <p:nvSpPr>
          <p:cNvPr id="8" name="Title 3"/>
          <p:cNvSpPr txBox="1">
            <a:spLocks/>
          </p:cNvSpPr>
          <p:nvPr/>
        </p:nvSpPr>
        <p:spPr>
          <a:xfrm>
            <a:off x="1280592" y="4228777"/>
            <a:ext cx="7704855" cy="1720503"/>
          </a:xfrm>
          <a:prstGeom prst="rect">
            <a:avLst/>
          </a:prstGeom>
        </p:spPr>
        <p:txBody>
          <a:bodyPr vert="horz" lIns="91440" tIns="45720" rIns="91440" bIns="45720" rtlCol="0" anchor="ctr">
            <a:noAutofit/>
          </a:bodyPr>
          <a:lstStyle/>
          <a:p>
            <a:pPr>
              <a:spcBef>
                <a:spcPct val="0"/>
              </a:spcBef>
            </a:pPr>
            <a:r>
              <a:rPr lang="en-GB" sz="2400" dirty="0">
                <a:latin typeface="Arial Narrow" pitchFamily="34" charset="0"/>
              </a:rPr>
              <a:t>Jewish people are to be treated as partisans, saboteurs and resisters in ‘the complete elimination of any active or passive resistance.’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Notes for teachers</a:t>
            </a:r>
          </a:p>
        </p:txBody>
      </p:sp>
      <p:sp>
        <p:nvSpPr>
          <p:cNvPr id="3" name="Content Placeholder 2"/>
          <p:cNvSpPr>
            <a:spLocks noGrp="1"/>
          </p:cNvSpPr>
          <p:nvPr>
            <p:ph idx="1"/>
          </p:nvPr>
        </p:nvSpPr>
        <p:spPr/>
        <p:txBody>
          <a:bodyPr/>
          <a:lstStyle/>
          <a:p>
            <a:pPr marL="342900" indent="-342900">
              <a:lnSpc>
                <a:spcPct val="150000"/>
              </a:lnSpc>
              <a:spcAft>
                <a:spcPts val="0"/>
              </a:spcAft>
              <a:buFont typeface="Wingdings" panose="05000000000000000000" pitchFamily="2" charset="2"/>
              <a:buChar char="§"/>
            </a:pPr>
            <a:r>
              <a:rPr lang="en-GB" b="0" dirty="0">
                <a:solidFill>
                  <a:schemeClr val="tx1"/>
                </a:solidFill>
              </a:rPr>
              <a:t>These cards are for use with the lesson ‘What happened to the Jews of Europe and non-Jewish victim groups?’</a:t>
            </a:r>
          </a:p>
          <a:p>
            <a:pPr marL="342900" indent="-342900">
              <a:lnSpc>
                <a:spcPct val="150000"/>
              </a:lnSpc>
              <a:spcAft>
                <a:spcPts val="0"/>
              </a:spcAft>
              <a:buFont typeface="Wingdings" panose="05000000000000000000" pitchFamily="2" charset="2"/>
              <a:buChar char="§"/>
            </a:pPr>
            <a:r>
              <a:rPr lang="en-GB" b="0" dirty="0">
                <a:solidFill>
                  <a:schemeClr val="tx1"/>
                </a:solidFill>
              </a:rPr>
              <a:t>Ideally these slides should be printed in colour on A4 paper and laminated</a:t>
            </a:r>
          </a:p>
          <a:p>
            <a:pPr lvl="1">
              <a:lnSpc>
                <a:spcPct val="150000"/>
              </a:lnSpc>
            </a:pPr>
            <a:r>
              <a:rPr lang="en-GB" dirty="0"/>
              <a:t>For further guidance please refer to the detailed lesson plan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1110150" y="1924521"/>
            <a:ext cx="7587266" cy="1792511"/>
            <a:chOff x="1838287" y="2460737"/>
            <a:chExt cx="7003629" cy="1792510"/>
          </a:xfrm>
        </p:grpSpPr>
        <p:sp>
          <p:nvSpPr>
            <p:cNvPr id="5" name="Title 3"/>
            <p:cNvSpPr txBox="1">
              <a:spLocks/>
            </p:cNvSpPr>
            <p:nvPr/>
          </p:nvSpPr>
          <p:spPr>
            <a:xfrm>
              <a:off x="1838287" y="2460737"/>
              <a:ext cx="2483743" cy="1720502"/>
            </a:xfrm>
            <a:prstGeom prst="rect">
              <a:avLst/>
            </a:prstGeom>
          </p:spPr>
          <p:txBody>
            <a:bodyPr vert="horz" lIns="91440" tIns="45720" rIns="91440" bIns="45720" rtlCol="0" anchor="ctr">
              <a:noAutofit/>
            </a:bodyPr>
            <a:lstStyle/>
            <a:p>
              <a:pPr lvl="0">
                <a:spcBef>
                  <a:spcPct val="0"/>
                </a:spcBef>
              </a:pPr>
              <a:r>
                <a:rPr lang="en-GB" sz="8000" b="1" dirty="0">
                  <a:solidFill>
                    <a:schemeClr val="accent2"/>
                  </a:solidFill>
                  <a:latin typeface="Arial Narrow" pitchFamily="34" charset="0"/>
                  <a:ea typeface="+mj-ea"/>
                  <a:cs typeface="+mj-cs"/>
                </a:rPr>
                <a:t>1941</a:t>
              </a:r>
              <a:r>
                <a:rPr lang="en-GB" sz="4800" b="1" dirty="0">
                  <a:latin typeface="Arial Narrow" pitchFamily="34" charset="0"/>
                  <a:ea typeface="+mj-ea"/>
                  <a:cs typeface="+mj-cs"/>
                </a:rPr>
                <a:t> </a:t>
              </a:r>
              <a:br>
                <a:rPr lang="en-GB" sz="4000" b="1" dirty="0">
                  <a:latin typeface="Arial Narrow" pitchFamily="34" charset="0"/>
                  <a:ea typeface="+mj-ea"/>
                  <a:cs typeface="+mj-cs"/>
                </a:rPr>
              </a:br>
              <a:r>
                <a:rPr lang="en-GB" sz="2800" b="1" baseline="30000" dirty="0">
                  <a:solidFill>
                    <a:schemeClr val="tx1">
                      <a:lumMod val="75000"/>
                      <a:lumOff val="25000"/>
                    </a:schemeClr>
                  </a:solidFill>
                  <a:latin typeface="Arial Narrow" pitchFamily="34" charset="0"/>
                  <a:ea typeface="+mj-ea"/>
                  <a:cs typeface="+mj-cs"/>
                </a:rPr>
                <a:t>   </a:t>
              </a:r>
              <a:r>
                <a:rPr lang="en-GB" sz="2800" b="1" dirty="0">
                  <a:solidFill>
                    <a:schemeClr val="tx1">
                      <a:lumMod val="75000"/>
                      <a:lumOff val="25000"/>
                    </a:schemeClr>
                  </a:solidFill>
                  <a:latin typeface="Arial Narrow" pitchFamily="34" charset="0"/>
                  <a:ea typeface="+mj-ea"/>
                  <a:cs typeface="+mj-cs"/>
                </a:rPr>
                <a:t>31 July </a:t>
              </a:r>
              <a:endParaRPr lang="en-GB" sz="4000" b="1" dirty="0">
                <a:solidFill>
                  <a:schemeClr val="tx1">
                    <a:lumMod val="75000"/>
                    <a:lumOff val="25000"/>
                  </a:schemeClr>
                </a:solidFill>
                <a:latin typeface="Arial Narrow" pitchFamily="34" charset="0"/>
                <a:ea typeface="+mj-ea"/>
                <a:cs typeface="+mj-cs"/>
              </a:endParaRPr>
            </a:p>
          </p:txBody>
        </p:sp>
        <p:cxnSp>
          <p:nvCxnSpPr>
            <p:cNvPr id="7" name="Straight Connector 6"/>
            <p:cNvCxnSpPr/>
            <p:nvPr/>
          </p:nvCxnSpPr>
          <p:spPr>
            <a:xfrm>
              <a:off x="3923216" y="2687193"/>
              <a:ext cx="1" cy="1465957"/>
            </a:xfrm>
            <a:prstGeom prst="line">
              <a:avLst/>
            </a:prstGeom>
            <a:ln w="190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itle 3"/>
            <p:cNvSpPr txBox="1">
              <a:spLocks/>
            </p:cNvSpPr>
            <p:nvPr/>
          </p:nvSpPr>
          <p:spPr>
            <a:xfrm>
              <a:off x="4122622" y="2532745"/>
              <a:ext cx="4719294" cy="1720502"/>
            </a:xfrm>
            <a:prstGeom prst="rect">
              <a:avLst/>
            </a:prstGeom>
          </p:spPr>
          <p:txBody>
            <a:bodyPr vert="horz" lIns="91440" tIns="45720" rIns="91440" bIns="45720" rtlCol="0" anchor="ctr">
              <a:noAutofit/>
            </a:bodyPr>
            <a:lstStyle/>
            <a:p>
              <a:pPr>
                <a:spcBef>
                  <a:spcPct val="0"/>
                </a:spcBef>
              </a:pPr>
              <a:r>
                <a:rPr lang="en-GB" sz="3600" dirty="0">
                  <a:latin typeface="Arial Narrow" pitchFamily="34" charset="0"/>
                </a:rPr>
                <a:t>The mass murder of Jewish people has begun.</a:t>
              </a:r>
            </a:p>
          </p:txBody>
        </p:sp>
      </p:grpSp>
      <p:sp>
        <p:nvSpPr>
          <p:cNvPr id="14" name="Title 13"/>
          <p:cNvSpPr>
            <a:spLocks noGrp="1"/>
          </p:cNvSpPr>
          <p:nvPr>
            <p:ph type="title"/>
          </p:nvPr>
        </p:nvSpPr>
        <p:spPr/>
        <p:txBody>
          <a:bodyPr/>
          <a:lstStyle/>
          <a:p>
            <a:r>
              <a:rPr lang="en-GB" sz="3700" dirty="0" err="1"/>
              <a:t>Heydrich</a:t>
            </a:r>
            <a:r>
              <a:rPr lang="en-GB" sz="3700" dirty="0"/>
              <a:t> to develop a ‘total solution’</a:t>
            </a:r>
          </a:p>
        </p:txBody>
      </p:sp>
      <p:sp>
        <p:nvSpPr>
          <p:cNvPr id="8" name="Title 3"/>
          <p:cNvSpPr txBox="1">
            <a:spLocks/>
          </p:cNvSpPr>
          <p:nvPr/>
        </p:nvSpPr>
        <p:spPr>
          <a:xfrm>
            <a:off x="1233612" y="4077072"/>
            <a:ext cx="7535812" cy="1720503"/>
          </a:xfrm>
          <a:prstGeom prst="rect">
            <a:avLst/>
          </a:prstGeom>
        </p:spPr>
        <p:txBody>
          <a:bodyPr vert="horz" lIns="91440" tIns="45720" rIns="91440" bIns="45720" rtlCol="0" anchor="ctr">
            <a:noAutofit/>
          </a:bodyPr>
          <a:lstStyle/>
          <a:p>
            <a:pPr>
              <a:spcBef>
                <a:spcPct val="0"/>
              </a:spcBef>
            </a:pPr>
            <a:endParaRPr lang="en-GB" sz="2200" dirty="0">
              <a:latin typeface="Arial Narrow" pitchFamily="34" charset="0"/>
              <a:ea typeface="+mj-ea"/>
              <a:cs typeface="+mj-cs"/>
            </a:endParaRPr>
          </a:p>
          <a:p>
            <a:pPr>
              <a:spcBef>
                <a:spcPct val="0"/>
              </a:spcBef>
            </a:pPr>
            <a:r>
              <a:rPr lang="en-GB" sz="2100" dirty="0">
                <a:latin typeface="Arial Narrow" pitchFamily="34" charset="0"/>
                <a:ea typeface="+mj-ea"/>
                <a:cs typeface="+mj-cs"/>
              </a:rPr>
              <a:t>Reinhard Heydrich is given the power to plan a ‘total solution of the Jewish question’ in all parts of Europe that the Germans control.</a:t>
            </a:r>
          </a:p>
          <a:p>
            <a:pPr>
              <a:spcBef>
                <a:spcPct val="0"/>
              </a:spcBef>
            </a:pPr>
            <a:endParaRPr lang="en-GB" sz="2100" dirty="0">
              <a:latin typeface="Arial Narrow" pitchFamily="34" charset="0"/>
              <a:ea typeface="+mj-ea"/>
              <a:cs typeface="+mj-cs"/>
            </a:endParaRPr>
          </a:p>
          <a:p>
            <a:pPr>
              <a:spcBef>
                <a:spcPct val="0"/>
              </a:spcBef>
            </a:pPr>
            <a:r>
              <a:rPr lang="en-GB" sz="2100" dirty="0">
                <a:latin typeface="Arial Narrow" pitchFamily="34" charset="0"/>
                <a:ea typeface="+mj-ea"/>
                <a:cs typeface="+mj-cs"/>
              </a:rPr>
              <a:t>In the East, four special killing units called </a:t>
            </a:r>
            <a:r>
              <a:rPr lang="en-GB" sz="2100" i="1" dirty="0">
                <a:latin typeface="Arial Narrow" pitchFamily="34" charset="0"/>
                <a:ea typeface="+mj-ea"/>
                <a:cs typeface="+mj-cs"/>
              </a:rPr>
              <a:t>Einsatzgruppen</a:t>
            </a:r>
            <a:r>
              <a:rPr lang="en-GB" sz="2100" dirty="0">
                <a:latin typeface="Arial Narrow" pitchFamily="34" charset="0"/>
                <a:ea typeface="+mj-ea"/>
                <a:cs typeface="+mj-cs"/>
              </a:rPr>
              <a:t> are formed. They follow the German army as it moves further into the Soviet Union. Their task is to murder Jewish people in cities, towns and villages. Many local people help the </a:t>
            </a:r>
            <a:r>
              <a:rPr lang="en-GB" sz="2100" i="1" dirty="0">
                <a:latin typeface="Arial Narrow" pitchFamily="34" charset="0"/>
                <a:ea typeface="+mj-ea"/>
                <a:cs typeface="+mj-cs"/>
              </a:rPr>
              <a:t>Einsatzgruppen. </a:t>
            </a:r>
            <a:endParaRPr lang="en-GB" sz="2100" dirty="0">
              <a:latin typeface="Arial Narrow" pitchFamily="34" charset="0"/>
              <a:ea typeface="+mj-ea"/>
              <a:cs typeface="+mj-cs"/>
            </a:endParaRPr>
          </a:p>
          <a:p>
            <a:pPr>
              <a:spcBef>
                <a:spcPct val="0"/>
              </a:spcBef>
            </a:pPr>
            <a:endParaRPr lang="en-GB" sz="2200" dirty="0">
              <a:latin typeface="Arial Narrow" pitchFamily="34" charset="0"/>
              <a:ea typeface="+mj-ea"/>
              <a:cs typeface="+mj-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1257389" y="2132856"/>
            <a:ext cx="7800067" cy="1728192"/>
            <a:chOff x="1472123" y="2532745"/>
            <a:chExt cx="7200060" cy="1728191"/>
          </a:xfrm>
        </p:grpSpPr>
        <p:sp>
          <p:nvSpPr>
            <p:cNvPr id="5" name="Title 3"/>
            <p:cNvSpPr txBox="1">
              <a:spLocks/>
            </p:cNvSpPr>
            <p:nvPr/>
          </p:nvSpPr>
          <p:spPr>
            <a:xfrm>
              <a:off x="1472123" y="2540434"/>
              <a:ext cx="2060338" cy="1720502"/>
            </a:xfrm>
            <a:prstGeom prst="rect">
              <a:avLst/>
            </a:prstGeom>
          </p:spPr>
          <p:txBody>
            <a:bodyPr vert="horz" lIns="91440" tIns="45720" rIns="91440" bIns="45720" rtlCol="0" anchor="ctr">
              <a:noAutofit/>
            </a:bodyPr>
            <a:lstStyle/>
            <a:p>
              <a:pPr lvl="0">
                <a:lnSpc>
                  <a:spcPct val="90000"/>
                </a:lnSpc>
                <a:spcBef>
                  <a:spcPct val="0"/>
                </a:spcBef>
              </a:pPr>
              <a:r>
                <a:rPr lang="en-GB" sz="8000" b="1" dirty="0">
                  <a:solidFill>
                    <a:schemeClr val="accent2"/>
                  </a:solidFill>
                  <a:latin typeface="Arial Narrow" pitchFamily="34" charset="0"/>
                  <a:ea typeface="+mj-ea"/>
                  <a:cs typeface="+mj-cs"/>
                </a:rPr>
                <a:t>1941</a:t>
              </a:r>
              <a:r>
                <a:rPr lang="en-GB" sz="4400" b="1" dirty="0">
                  <a:latin typeface="Arial Narrow" pitchFamily="34" charset="0"/>
                  <a:ea typeface="+mj-ea"/>
                  <a:cs typeface="+mj-cs"/>
                </a:rPr>
                <a:t> </a:t>
              </a:r>
              <a:endParaRPr lang="en-GB" sz="3000" b="1" dirty="0">
                <a:solidFill>
                  <a:schemeClr val="tx1">
                    <a:lumMod val="75000"/>
                    <a:lumOff val="25000"/>
                  </a:schemeClr>
                </a:solidFill>
                <a:latin typeface="Arial Narrow" pitchFamily="34" charset="0"/>
                <a:ea typeface="+mj-ea"/>
                <a:cs typeface="+mj-cs"/>
              </a:endParaRPr>
            </a:p>
          </p:txBody>
        </p:sp>
        <p:cxnSp>
          <p:nvCxnSpPr>
            <p:cNvPr id="7" name="Straight Connector 6"/>
            <p:cNvCxnSpPr/>
            <p:nvPr/>
          </p:nvCxnSpPr>
          <p:spPr>
            <a:xfrm>
              <a:off x="3532658" y="2623395"/>
              <a:ext cx="1" cy="1619999"/>
            </a:xfrm>
            <a:prstGeom prst="line">
              <a:avLst/>
            </a:prstGeom>
            <a:ln w="190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itle 3"/>
            <p:cNvSpPr txBox="1">
              <a:spLocks/>
            </p:cNvSpPr>
            <p:nvPr/>
          </p:nvSpPr>
          <p:spPr>
            <a:xfrm>
              <a:off x="3707358" y="2532745"/>
              <a:ext cx="4964825" cy="1720502"/>
            </a:xfrm>
            <a:prstGeom prst="rect">
              <a:avLst/>
            </a:prstGeom>
          </p:spPr>
          <p:txBody>
            <a:bodyPr vert="horz" lIns="91440" tIns="45720" rIns="91440" bIns="45720" rtlCol="0" anchor="ctr">
              <a:noAutofit/>
            </a:bodyPr>
            <a:lstStyle/>
            <a:p>
              <a:pPr>
                <a:spcBef>
                  <a:spcPct val="0"/>
                </a:spcBef>
              </a:pPr>
              <a:r>
                <a:rPr lang="en-GB" sz="2400" dirty="0">
                  <a:latin typeface="Arial Narrow" pitchFamily="34" charset="0"/>
                </a:rPr>
                <a:t>18 Oct 1941 Himmler telephones Heydrich and orders: ‘No emigration by Jews to overseas’.</a:t>
              </a:r>
            </a:p>
          </p:txBody>
        </p:sp>
      </p:grpSp>
      <p:sp>
        <p:nvSpPr>
          <p:cNvPr id="14" name="Title 13"/>
          <p:cNvSpPr>
            <a:spLocks noGrp="1"/>
          </p:cNvSpPr>
          <p:nvPr>
            <p:ph type="title"/>
          </p:nvPr>
        </p:nvSpPr>
        <p:spPr/>
        <p:txBody>
          <a:bodyPr/>
          <a:lstStyle/>
          <a:p>
            <a:r>
              <a:rPr lang="en-GB" sz="3700" dirty="0"/>
              <a:t>Jewish people are trapped in Nazi Europe</a:t>
            </a:r>
          </a:p>
        </p:txBody>
      </p:sp>
      <p:sp>
        <p:nvSpPr>
          <p:cNvPr id="8" name="Title 3"/>
          <p:cNvSpPr txBox="1">
            <a:spLocks/>
          </p:cNvSpPr>
          <p:nvPr/>
        </p:nvSpPr>
        <p:spPr>
          <a:xfrm>
            <a:off x="1185382" y="4156769"/>
            <a:ext cx="7272808" cy="1720503"/>
          </a:xfrm>
          <a:prstGeom prst="rect">
            <a:avLst/>
          </a:prstGeom>
        </p:spPr>
        <p:txBody>
          <a:bodyPr vert="horz" lIns="91440" tIns="45720" rIns="91440" bIns="45720" rtlCol="0" anchor="ctr">
            <a:noAutofit/>
          </a:bodyPr>
          <a:lstStyle/>
          <a:p>
            <a:pPr marL="286014" lvl="1" indent="-286014">
              <a:spcAft>
                <a:spcPts val="1200"/>
              </a:spcAft>
              <a:buClr>
                <a:prstClr val="white">
                  <a:lumMod val="50000"/>
                </a:prstClr>
              </a:buClr>
              <a:buFont typeface="Wingdings" pitchFamily="2" charset="2"/>
              <a:buChar char="§"/>
            </a:pPr>
            <a:r>
              <a:rPr lang="en-GB" sz="2200" dirty="0">
                <a:solidFill>
                  <a:schemeClr val="tx2"/>
                </a:solidFill>
                <a:latin typeface="Arial Narrow" pitchFamily="34" charset="0"/>
              </a:rPr>
              <a:t>23 Oct 1941 </a:t>
            </a:r>
            <a:r>
              <a:rPr lang="en-GB" sz="2200" dirty="0">
                <a:latin typeface="Arial Narrow" pitchFamily="34" charset="0"/>
              </a:rPr>
              <a:t>Gestapo Chief Heinrich </a:t>
            </a:r>
            <a:r>
              <a:rPr lang="en-GB" sz="2200" dirty="0" err="1">
                <a:latin typeface="Arial Narrow" pitchFamily="34" charset="0"/>
              </a:rPr>
              <a:t>Müller</a:t>
            </a:r>
            <a:r>
              <a:rPr lang="en-GB" sz="2200" dirty="0">
                <a:latin typeface="Arial Narrow" pitchFamily="34" charset="0"/>
              </a:rPr>
              <a:t> passes on Himmler’s order that Jewish people are not allowed to go overseas.</a:t>
            </a:r>
          </a:p>
          <a:p>
            <a:pPr marL="286014" lvl="1" indent="-286014">
              <a:spcAft>
                <a:spcPts val="1200"/>
              </a:spcAft>
              <a:buClr>
                <a:prstClr val="white">
                  <a:lumMod val="50000"/>
                </a:prstClr>
              </a:buClr>
              <a:buFont typeface="Wingdings" pitchFamily="2" charset="2"/>
              <a:buChar char="§"/>
            </a:pPr>
            <a:r>
              <a:rPr lang="en-GB" sz="2200" dirty="0">
                <a:latin typeface="Arial Narrow" pitchFamily="34" charset="0"/>
              </a:rPr>
              <a:t>4 Nov 1941 Adolf Eichmann tells the Foreign Office that emigration of Jews from all over Europe has been stopped.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GB" sz="3700" dirty="0"/>
              <a:t>Forced deportation of Jews</a:t>
            </a:r>
          </a:p>
        </p:txBody>
      </p:sp>
      <p:sp>
        <p:nvSpPr>
          <p:cNvPr id="8" name="Title 3"/>
          <p:cNvSpPr txBox="1">
            <a:spLocks/>
          </p:cNvSpPr>
          <p:nvPr/>
        </p:nvSpPr>
        <p:spPr>
          <a:xfrm>
            <a:off x="1280592" y="4300785"/>
            <a:ext cx="7704856" cy="1720503"/>
          </a:xfrm>
          <a:prstGeom prst="rect">
            <a:avLst/>
          </a:prstGeom>
        </p:spPr>
        <p:txBody>
          <a:bodyPr vert="horz" lIns="91440" tIns="45720" rIns="91440" bIns="45720" rtlCol="0" anchor="ctr">
            <a:noAutofit/>
          </a:bodyPr>
          <a:lstStyle/>
          <a:p>
            <a:pPr>
              <a:spcBef>
                <a:spcPct val="0"/>
              </a:spcBef>
            </a:pPr>
            <a:r>
              <a:rPr lang="en-GB" sz="2200" dirty="0">
                <a:latin typeface="Arial Narrow" pitchFamily="34" charset="0"/>
              </a:rPr>
              <a:t>In the first few weeks 20,000 German Jews are deported to the Lodz ghetto. It causes terrible overcrowding.</a:t>
            </a:r>
          </a:p>
          <a:p>
            <a:pPr>
              <a:spcBef>
                <a:spcPct val="0"/>
              </a:spcBef>
            </a:pPr>
            <a:endParaRPr lang="en-GB" sz="1200" dirty="0">
              <a:latin typeface="Arial Narrow" pitchFamily="34" charset="0"/>
            </a:endParaRPr>
          </a:p>
          <a:p>
            <a:pPr>
              <a:spcBef>
                <a:spcPct val="0"/>
              </a:spcBef>
            </a:pPr>
            <a:r>
              <a:rPr lang="en-GB" sz="2200" dirty="0">
                <a:latin typeface="Arial Narrow" pitchFamily="34" charset="0"/>
              </a:rPr>
              <a:t>Deportations to Lodz are then stopped. From November 1941 until October 1942, 49,000 German Jews are deported to Riga, Minsk and </a:t>
            </a:r>
            <a:r>
              <a:rPr lang="en-GB" sz="2200" dirty="0" err="1">
                <a:latin typeface="Arial Narrow" pitchFamily="34" charset="0"/>
              </a:rPr>
              <a:t>Kovno</a:t>
            </a:r>
            <a:r>
              <a:rPr lang="en-GB" sz="2200" dirty="0">
                <a:latin typeface="Arial Narrow" pitchFamily="34" charset="0"/>
              </a:rPr>
              <a:t> instead. Nearly all are shot on arrival.</a:t>
            </a:r>
          </a:p>
          <a:p>
            <a:pPr>
              <a:spcBef>
                <a:spcPct val="0"/>
              </a:spcBef>
            </a:pPr>
            <a:endParaRPr lang="en-GB" sz="2200" dirty="0">
              <a:latin typeface="Arial Narrow" pitchFamily="34" charset="0"/>
            </a:endParaRPr>
          </a:p>
        </p:txBody>
      </p:sp>
      <p:grpSp>
        <p:nvGrpSpPr>
          <p:cNvPr id="2" name="Group 14"/>
          <p:cNvGrpSpPr/>
          <p:nvPr/>
        </p:nvGrpSpPr>
        <p:grpSpPr>
          <a:xfrm>
            <a:off x="1208584" y="2060848"/>
            <a:ext cx="7560840" cy="1728192"/>
            <a:chOff x="1493543" y="2532745"/>
            <a:chExt cx="6979234" cy="1728191"/>
          </a:xfrm>
        </p:grpSpPr>
        <p:sp>
          <p:nvSpPr>
            <p:cNvPr id="11" name="Title 3"/>
            <p:cNvSpPr txBox="1">
              <a:spLocks/>
            </p:cNvSpPr>
            <p:nvPr/>
          </p:nvSpPr>
          <p:spPr>
            <a:xfrm>
              <a:off x="1493543" y="2540434"/>
              <a:ext cx="2060338" cy="1720502"/>
            </a:xfrm>
            <a:prstGeom prst="rect">
              <a:avLst/>
            </a:prstGeom>
          </p:spPr>
          <p:txBody>
            <a:bodyPr vert="horz" lIns="91440" tIns="45720" rIns="91440" bIns="45720" rtlCol="0" anchor="ctr">
              <a:noAutofit/>
            </a:bodyPr>
            <a:lstStyle/>
            <a:p>
              <a:pPr lvl="0">
                <a:lnSpc>
                  <a:spcPct val="80000"/>
                </a:lnSpc>
                <a:spcBef>
                  <a:spcPct val="0"/>
                </a:spcBef>
              </a:pPr>
              <a:r>
                <a:rPr lang="en-GB" sz="8000" b="1" dirty="0">
                  <a:solidFill>
                    <a:schemeClr val="accent2"/>
                  </a:solidFill>
                  <a:latin typeface="Arial Narrow" pitchFamily="34" charset="0"/>
                  <a:ea typeface="+mj-ea"/>
                  <a:cs typeface="+mj-cs"/>
                </a:rPr>
                <a:t>1941</a:t>
              </a:r>
              <a:r>
                <a:rPr lang="en-GB" sz="4400" b="1" dirty="0">
                  <a:latin typeface="Arial Narrow" pitchFamily="34" charset="0"/>
                  <a:ea typeface="+mj-ea"/>
                  <a:cs typeface="+mj-cs"/>
                </a:rPr>
                <a:t> </a:t>
              </a:r>
              <a:br>
                <a:rPr lang="en-GB" sz="3600" b="1" dirty="0">
                  <a:latin typeface="Arial Narrow" pitchFamily="34" charset="0"/>
                  <a:ea typeface="+mj-ea"/>
                  <a:cs typeface="+mj-cs"/>
                </a:rPr>
              </a:br>
              <a:r>
                <a:rPr lang="en-GB" sz="3600" b="1" dirty="0">
                  <a:latin typeface="Arial Narrow" pitchFamily="34" charset="0"/>
                  <a:ea typeface="+mj-ea"/>
                  <a:cs typeface="+mj-cs"/>
                </a:rPr>
                <a:t> </a:t>
              </a:r>
              <a:r>
                <a:rPr lang="en-GB" sz="2400" b="1" dirty="0">
                  <a:solidFill>
                    <a:schemeClr val="tx1">
                      <a:lumMod val="75000"/>
                      <a:lumOff val="25000"/>
                    </a:schemeClr>
                  </a:solidFill>
                  <a:latin typeface="Arial Narrow" pitchFamily="34" charset="0"/>
                  <a:ea typeface="+mj-ea"/>
                  <a:cs typeface="+mj-cs"/>
                </a:rPr>
                <a:t>October</a:t>
              </a:r>
              <a:endParaRPr lang="en-GB" sz="3000" b="1" dirty="0">
                <a:solidFill>
                  <a:schemeClr val="tx1">
                    <a:lumMod val="75000"/>
                    <a:lumOff val="25000"/>
                  </a:schemeClr>
                </a:solidFill>
                <a:latin typeface="Arial Narrow" pitchFamily="34" charset="0"/>
                <a:ea typeface="+mj-ea"/>
                <a:cs typeface="+mj-cs"/>
              </a:endParaRPr>
            </a:p>
          </p:txBody>
        </p:sp>
        <p:cxnSp>
          <p:nvCxnSpPr>
            <p:cNvPr id="12" name="Straight Connector 11"/>
            <p:cNvCxnSpPr/>
            <p:nvPr/>
          </p:nvCxnSpPr>
          <p:spPr>
            <a:xfrm>
              <a:off x="3495295" y="2623395"/>
              <a:ext cx="1" cy="1619999"/>
            </a:xfrm>
            <a:prstGeom prst="line">
              <a:avLst/>
            </a:prstGeom>
            <a:ln w="190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itle 3"/>
            <p:cNvSpPr txBox="1">
              <a:spLocks/>
            </p:cNvSpPr>
            <p:nvPr/>
          </p:nvSpPr>
          <p:spPr>
            <a:xfrm>
              <a:off x="3707358" y="2532745"/>
              <a:ext cx="4765419" cy="1720502"/>
            </a:xfrm>
            <a:prstGeom prst="rect">
              <a:avLst/>
            </a:prstGeom>
          </p:spPr>
          <p:txBody>
            <a:bodyPr vert="horz" lIns="91440" tIns="45720" rIns="91440" bIns="45720" rtlCol="0" anchor="ctr">
              <a:noAutofit/>
            </a:bodyPr>
            <a:lstStyle/>
            <a:p>
              <a:pPr>
                <a:spcBef>
                  <a:spcPct val="0"/>
                </a:spcBef>
              </a:pPr>
              <a:r>
                <a:rPr lang="en-GB" sz="2800" dirty="0">
                  <a:latin typeface="Arial Narrow" pitchFamily="34" charset="0"/>
                </a:rPr>
                <a:t>From October 1941, Jewish people are deported by train from Greater Germany to ‘the East’.</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1257389" y="2132856"/>
            <a:ext cx="7800067" cy="1728192"/>
            <a:chOff x="1472123" y="2532745"/>
            <a:chExt cx="7200060" cy="1728191"/>
          </a:xfrm>
        </p:grpSpPr>
        <p:sp>
          <p:nvSpPr>
            <p:cNvPr id="5" name="Title 3"/>
            <p:cNvSpPr txBox="1">
              <a:spLocks/>
            </p:cNvSpPr>
            <p:nvPr/>
          </p:nvSpPr>
          <p:spPr>
            <a:xfrm>
              <a:off x="1472123" y="2540434"/>
              <a:ext cx="2060338" cy="1720502"/>
            </a:xfrm>
            <a:prstGeom prst="rect">
              <a:avLst/>
            </a:prstGeom>
          </p:spPr>
          <p:txBody>
            <a:bodyPr vert="horz" lIns="91440" tIns="45720" rIns="91440" bIns="45720" rtlCol="0" anchor="ctr">
              <a:noAutofit/>
            </a:bodyPr>
            <a:lstStyle/>
            <a:p>
              <a:pPr lvl="0">
                <a:lnSpc>
                  <a:spcPct val="90000"/>
                </a:lnSpc>
                <a:spcBef>
                  <a:spcPct val="0"/>
                </a:spcBef>
              </a:pPr>
              <a:r>
                <a:rPr lang="en-GB" sz="8000" b="1" dirty="0">
                  <a:solidFill>
                    <a:schemeClr val="accent2"/>
                  </a:solidFill>
                  <a:latin typeface="Arial Narrow" pitchFamily="34" charset="0"/>
                  <a:ea typeface="+mj-ea"/>
                  <a:cs typeface="+mj-cs"/>
                </a:rPr>
                <a:t>1941</a:t>
              </a:r>
              <a:r>
                <a:rPr lang="en-GB" sz="4400" b="1" dirty="0">
                  <a:latin typeface="Arial Narrow" pitchFamily="34" charset="0"/>
                  <a:ea typeface="+mj-ea"/>
                  <a:cs typeface="+mj-cs"/>
                </a:rPr>
                <a:t> </a:t>
              </a:r>
              <a:endParaRPr lang="en-GB" sz="3000" b="1" dirty="0">
                <a:solidFill>
                  <a:schemeClr val="tx1">
                    <a:lumMod val="75000"/>
                    <a:lumOff val="25000"/>
                  </a:schemeClr>
                </a:solidFill>
                <a:latin typeface="Arial Narrow" pitchFamily="34" charset="0"/>
                <a:ea typeface="+mj-ea"/>
                <a:cs typeface="+mj-cs"/>
              </a:endParaRPr>
            </a:p>
          </p:txBody>
        </p:sp>
        <p:cxnSp>
          <p:nvCxnSpPr>
            <p:cNvPr id="7" name="Straight Connector 6"/>
            <p:cNvCxnSpPr/>
            <p:nvPr/>
          </p:nvCxnSpPr>
          <p:spPr>
            <a:xfrm>
              <a:off x="3532658" y="2623395"/>
              <a:ext cx="1" cy="1619999"/>
            </a:xfrm>
            <a:prstGeom prst="line">
              <a:avLst/>
            </a:prstGeom>
            <a:ln w="190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itle 3"/>
            <p:cNvSpPr txBox="1">
              <a:spLocks/>
            </p:cNvSpPr>
            <p:nvPr/>
          </p:nvSpPr>
          <p:spPr>
            <a:xfrm>
              <a:off x="3707358" y="2532745"/>
              <a:ext cx="4964825" cy="1720502"/>
            </a:xfrm>
            <a:prstGeom prst="rect">
              <a:avLst/>
            </a:prstGeom>
          </p:spPr>
          <p:txBody>
            <a:bodyPr vert="horz" lIns="91440" tIns="45720" rIns="91440" bIns="45720" rtlCol="0" anchor="ctr">
              <a:noAutofit/>
            </a:bodyPr>
            <a:lstStyle/>
            <a:p>
              <a:pPr>
                <a:spcBef>
                  <a:spcPct val="0"/>
                </a:spcBef>
              </a:pPr>
              <a:r>
                <a:rPr lang="en-GB" sz="2400" dirty="0">
                  <a:latin typeface="Arial Narrow" pitchFamily="34" charset="0"/>
                </a:rPr>
                <a:t>Himmler puts Odilo Globocnik, a leading SS man, in charge of exterminating the Jewish population inside Nazi-occupied Poland.  </a:t>
              </a:r>
            </a:p>
          </p:txBody>
        </p:sp>
      </p:grpSp>
      <p:sp>
        <p:nvSpPr>
          <p:cNvPr id="14" name="Title 13"/>
          <p:cNvSpPr>
            <a:spLocks noGrp="1"/>
          </p:cNvSpPr>
          <p:nvPr>
            <p:ph type="title"/>
          </p:nvPr>
        </p:nvSpPr>
        <p:spPr/>
        <p:txBody>
          <a:bodyPr/>
          <a:lstStyle/>
          <a:p>
            <a:r>
              <a:rPr lang="en-GB" dirty="0"/>
              <a:t>Operation Reinhard</a:t>
            </a:r>
            <a:endParaRPr lang="en-GB" sz="3700" dirty="0"/>
          </a:p>
        </p:txBody>
      </p:sp>
      <p:sp>
        <p:nvSpPr>
          <p:cNvPr id="10" name="TextBox 9">
            <a:extLst>
              <a:ext uri="{FF2B5EF4-FFF2-40B4-BE49-F238E27FC236}">
                <a16:creationId xmlns:a16="http://schemas.microsoft.com/office/drawing/2014/main" id="{C843F113-6D53-4901-9D8E-A5754D27DCFF}"/>
              </a:ext>
            </a:extLst>
          </p:cNvPr>
          <p:cNvSpPr txBox="1"/>
          <p:nvPr/>
        </p:nvSpPr>
        <p:spPr>
          <a:xfrm>
            <a:off x="1411826" y="3429000"/>
            <a:ext cx="1740974" cy="369332"/>
          </a:xfrm>
          <a:prstGeom prst="rect">
            <a:avLst/>
          </a:prstGeom>
          <a:noFill/>
        </p:spPr>
        <p:txBody>
          <a:bodyPr wrap="square">
            <a:spAutoFit/>
          </a:bodyPr>
          <a:lstStyle/>
          <a:p>
            <a:r>
              <a:rPr lang="en-GB" sz="1800" b="1" dirty="0">
                <a:solidFill>
                  <a:schemeClr val="tx1">
                    <a:lumMod val="75000"/>
                    <a:lumOff val="25000"/>
                  </a:schemeClr>
                </a:solidFill>
                <a:latin typeface="Arial Narrow" pitchFamily="34" charset="0"/>
                <a:ea typeface="+mj-ea"/>
                <a:cs typeface="+mj-cs"/>
              </a:rPr>
              <a:t>October</a:t>
            </a:r>
            <a:endParaRPr lang="en-GB" dirty="0"/>
          </a:p>
        </p:txBody>
      </p:sp>
      <p:sp>
        <p:nvSpPr>
          <p:cNvPr id="11" name="Title 3">
            <a:extLst>
              <a:ext uri="{FF2B5EF4-FFF2-40B4-BE49-F238E27FC236}">
                <a16:creationId xmlns:a16="http://schemas.microsoft.com/office/drawing/2014/main" id="{6ED9C4FA-8A00-43BE-9864-02768373F6BD}"/>
              </a:ext>
            </a:extLst>
          </p:cNvPr>
          <p:cNvSpPr txBox="1">
            <a:spLocks/>
          </p:cNvSpPr>
          <p:nvPr/>
        </p:nvSpPr>
        <p:spPr>
          <a:xfrm>
            <a:off x="1280592" y="4300785"/>
            <a:ext cx="7704856" cy="1720503"/>
          </a:xfrm>
          <a:prstGeom prst="rect">
            <a:avLst/>
          </a:prstGeom>
        </p:spPr>
        <p:txBody>
          <a:bodyPr vert="horz" lIns="91440" tIns="45720" rIns="91440" bIns="45720" rtlCol="0" anchor="ctr">
            <a:noAutofit/>
          </a:bodyPr>
          <a:lstStyle/>
          <a:p>
            <a:pPr>
              <a:spcBef>
                <a:spcPct val="0"/>
              </a:spcBef>
            </a:pPr>
            <a:r>
              <a:rPr lang="en-GB" sz="2100" dirty="0">
                <a:latin typeface="Arial Narrow" pitchFamily="34" charset="0"/>
              </a:rPr>
              <a:t>At this time, around 2.5 million Jewish people were inside Nazi occupied Poland (known as the General Government). Globocnik’s had two jobs: ‘resettling’ these people (code for killing them) and seizing their personal possessions. He recruits staff to run the programme and to run the places where people will be killed: death camps. Three of these camps will be constructed for Operation Reinhard – Belzec, Sobibor and Treblinka. </a:t>
            </a:r>
          </a:p>
          <a:p>
            <a:pPr>
              <a:spcBef>
                <a:spcPct val="0"/>
              </a:spcBef>
            </a:pPr>
            <a:endParaRPr lang="en-GB" sz="2100" dirty="0">
              <a:latin typeface="Arial Narrow" pitchFamily="34" charset="0"/>
            </a:endParaRPr>
          </a:p>
        </p:txBody>
      </p:sp>
    </p:spTree>
    <p:extLst>
      <p:ext uri="{BB962C8B-B14F-4D97-AF65-F5344CB8AC3E}">
        <p14:creationId xmlns:p14="http://schemas.microsoft.com/office/powerpoint/2010/main" val="2805470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1110862" y="3506375"/>
            <a:ext cx="7658562" cy="1693349"/>
          </a:xfrm>
          <a:prstGeom prst="roundRect">
            <a:avLst>
              <a:gd name="adj" fmla="val 1090"/>
            </a:avLst>
          </a:prstGeom>
          <a:solidFill>
            <a:schemeClr val="bg2">
              <a:alpha val="64000"/>
            </a:schemeClr>
          </a:solidFill>
        </p:spPr>
        <p:txBody>
          <a:bodyPr vert="horz" lIns="91440" tIns="45720" rIns="91440" bIns="45720" rtlCol="0" anchor="ctr">
            <a:noAutofit/>
          </a:bodyPr>
          <a:lstStyle/>
          <a:p>
            <a:pPr marL="0" lvl="1">
              <a:spcAft>
                <a:spcPts val="1200"/>
              </a:spcAft>
              <a:buClr>
                <a:prstClr val="white">
                  <a:lumMod val="50000"/>
                </a:prstClr>
              </a:buClr>
            </a:pPr>
            <a:endParaRPr lang="en-GB" sz="2000" dirty="0">
              <a:solidFill>
                <a:schemeClr val="tx2"/>
              </a:solidFill>
              <a:latin typeface="Arial Narrow" pitchFamily="34" charset="0"/>
            </a:endParaRPr>
          </a:p>
        </p:txBody>
      </p:sp>
      <p:grpSp>
        <p:nvGrpSpPr>
          <p:cNvPr id="2" name="Group 14"/>
          <p:cNvGrpSpPr/>
          <p:nvPr/>
        </p:nvGrpSpPr>
        <p:grpSpPr>
          <a:xfrm>
            <a:off x="1136576" y="1700808"/>
            <a:ext cx="7993135" cy="1792511"/>
            <a:chOff x="1272716" y="2388729"/>
            <a:chExt cx="7378277" cy="1792510"/>
          </a:xfrm>
        </p:grpSpPr>
        <p:sp>
          <p:nvSpPr>
            <p:cNvPr id="5" name="Title 3"/>
            <p:cNvSpPr txBox="1">
              <a:spLocks/>
            </p:cNvSpPr>
            <p:nvPr/>
          </p:nvSpPr>
          <p:spPr>
            <a:xfrm>
              <a:off x="1272716" y="2460737"/>
              <a:ext cx="2060338" cy="1720502"/>
            </a:xfrm>
            <a:prstGeom prst="rect">
              <a:avLst/>
            </a:prstGeom>
          </p:spPr>
          <p:txBody>
            <a:bodyPr vert="horz" lIns="91440" tIns="45720" rIns="91440" bIns="45720" rtlCol="0" anchor="ctr">
              <a:noAutofit/>
            </a:bodyPr>
            <a:lstStyle/>
            <a:p>
              <a:pPr lvl="0">
                <a:lnSpc>
                  <a:spcPct val="90000"/>
                </a:lnSpc>
                <a:spcBef>
                  <a:spcPct val="0"/>
                </a:spcBef>
              </a:pPr>
              <a:r>
                <a:rPr lang="en-GB" sz="8000" b="1" dirty="0">
                  <a:solidFill>
                    <a:schemeClr val="accent2"/>
                  </a:solidFill>
                  <a:latin typeface="Arial Narrow" pitchFamily="34" charset="0"/>
                  <a:ea typeface="+mj-ea"/>
                  <a:cs typeface="+mj-cs"/>
                </a:rPr>
                <a:t>1941</a:t>
              </a:r>
            </a:p>
            <a:p>
              <a:pPr lvl="0">
                <a:lnSpc>
                  <a:spcPct val="90000"/>
                </a:lnSpc>
                <a:spcBef>
                  <a:spcPct val="0"/>
                </a:spcBef>
              </a:pPr>
              <a:r>
                <a:rPr lang="en-GB" sz="2400" b="1" dirty="0">
                  <a:solidFill>
                    <a:schemeClr val="tx1">
                      <a:lumMod val="75000"/>
                      <a:lumOff val="25000"/>
                    </a:schemeClr>
                  </a:solidFill>
                  <a:latin typeface="Arial Narrow" pitchFamily="34" charset="0"/>
                  <a:ea typeface="+mj-ea"/>
                  <a:cs typeface="+mj-cs"/>
                </a:rPr>
                <a:t> December</a:t>
              </a:r>
              <a:endParaRPr lang="en-GB" sz="3000" b="1" dirty="0">
                <a:solidFill>
                  <a:schemeClr val="tx1">
                    <a:lumMod val="75000"/>
                    <a:lumOff val="25000"/>
                  </a:schemeClr>
                </a:solidFill>
                <a:latin typeface="Arial Narrow" pitchFamily="34" charset="0"/>
                <a:ea typeface="+mj-ea"/>
                <a:cs typeface="+mj-cs"/>
              </a:endParaRPr>
            </a:p>
          </p:txBody>
        </p:sp>
        <p:cxnSp>
          <p:nvCxnSpPr>
            <p:cNvPr id="7" name="Straight Connector 6"/>
            <p:cNvCxnSpPr/>
            <p:nvPr/>
          </p:nvCxnSpPr>
          <p:spPr>
            <a:xfrm>
              <a:off x="3466190" y="2705216"/>
              <a:ext cx="0" cy="1187999"/>
            </a:xfrm>
            <a:prstGeom prst="line">
              <a:avLst/>
            </a:prstGeom>
            <a:ln w="190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itle 3"/>
            <p:cNvSpPr txBox="1">
              <a:spLocks/>
            </p:cNvSpPr>
            <p:nvPr/>
          </p:nvSpPr>
          <p:spPr>
            <a:xfrm>
              <a:off x="3773826" y="2388729"/>
              <a:ext cx="4877167" cy="1720502"/>
            </a:xfrm>
            <a:prstGeom prst="rect">
              <a:avLst/>
            </a:prstGeom>
          </p:spPr>
          <p:txBody>
            <a:bodyPr vert="horz" lIns="91440" tIns="45720" rIns="91440" bIns="45720" rtlCol="0" anchor="ctr">
              <a:noAutofit/>
            </a:bodyPr>
            <a:lstStyle/>
            <a:p>
              <a:pPr>
                <a:spcBef>
                  <a:spcPct val="0"/>
                </a:spcBef>
              </a:pPr>
              <a:r>
                <a:rPr lang="en-GB" sz="2200" dirty="0">
                  <a:latin typeface="Arial Narrow" pitchFamily="34" charset="0"/>
                </a:rPr>
                <a:t>11 Dec 1941 Hitler declares war on the United States.</a:t>
              </a:r>
            </a:p>
          </p:txBody>
        </p:sp>
      </p:grpSp>
      <p:sp>
        <p:nvSpPr>
          <p:cNvPr id="14" name="Title 13"/>
          <p:cNvSpPr>
            <a:spLocks noGrp="1"/>
          </p:cNvSpPr>
          <p:nvPr>
            <p:ph type="title"/>
          </p:nvPr>
        </p:nvSpPr>
        <p:spPr/>
        <p:txBody>
          <a:bodyPr/>
          <a:lstStyle/>
          <a:p>
            <a:r>
              <a:rPr lang="en-GB" sz="3700" dirty="0"/>
              <a:t>Decision to murder all Jews in Europe</a:t>
            </a:r>
          </a:p>
        </p:txBody>
      </p:sp>
      <p:sp>
        <p:nvSpPr>
          <p:cNvPr id="8" name="Title 3"/>
          <p:cNvSpPr txBox="1">
            <a:spLocks/>
          </p:cNvSpPr>
          <p:nvPr/>
        </p:nvSpPr>
        <p:spPr>
          <a:xfrm>
            <a:off x="1208584" y="3356992"/>
            <a:ext cx="7632327" cy="1720503"/>
          </a:xfrm>
          <a:prstGeom prst="rect">
            <a:avLst/>
          </a:prstGeom>
          <a:noFill/>
        </p:spPr>
        <p:txBody>
          <a:bodyPr vert="horz" lIns="91440" tIns="45720" rIns="91440" bIns="45720" rtlCol="0" anchor="ctr">
            <a:noAutofit/>
          </a:bodyPr>
          <a:lstStyle/>
          <a:p>
            <a:pPr marL="177800" lvl="1" indent="-177800">
              <a:lnSpc>
                <a:spcPct val="95000"/>
              </a:lnSpc>
              <a:spcAft>
                <a:spcPts val="1200"/>
              </a:spcAft>
              <a:buClr>
                <a:prstClr val="white">
                  <a:lumMod val="50000"/>
                </a:prstClr>
              </a:buClr>
            </a:pPr>
            <a:r>
              <a:rPr lang="en-GB" sz="2800" b="1" dirty="0">
                <a:solidFill>
                  <a:schemeClr val="tx2"/>
                </a:solidFill>
                <a:latin typeface="Arial Narrow" pitchFamily="34" charset="0"/>
              </a:rPr>
              <a:t>“</a:t>
            </a:r>
            <a:r>
              <a:rPr lang="en-GB" i="1" dirty="0">
                <a:latin typeface="Arial Narrow" pitchFamily="34" charset="0"/>
              </a:rPr>
              <a:t>With regard to the Jewish question, the </a:t>
            </a:r>
            <a:r>
              <a:rPr lang="en-GB" i="1" dirty="0" err="1">
                <a:latin typeface="Arial Narrow" pitchFamily="34" charset="0"/>
              </a:rPr>
              <a:t>Führer</a:t>
            </a:r>
            <a:r>
              <a:rPr lang="en-GB" i="1" dirty="0">
                <a:latin typeface="Arial Narrow" pitchFamily="34" charset="0"/>
              </a:rPr>
              <a:t> is determined to settle the matter entirely. He prophesied to the Jews that if they again brought about a world war they would be annihilated. That was not just an empty phrase. The world war is here; the extermination of the Jews must be a necessary consequence</a:t>
            </a:r>
            <a:r>
              <a:rPr lang="en-GB" dirty="0">
                <a:solidFill>
                  <a:schemeClr val="tx2"/>
                </a:solidFill>
                <a:latin typeface="Arial Narrow" pitchFamily="34" charset="0"/>
              </a:rPr>
              <a:t>.</a:t>
            </a:r>
            <a:endParaRPr lang="en-GB" b="1" dirty="0">
              <a:solidFill>
                <a:schemeClr val="tx2"/>
              </a:solidFill>
              <a:latin typeface="Arial Narrow" pitchFamily="34" charset="0"/>
            </a:endParaRPr>
          </a:p>
        </p:txBody>
      </p:sp>
      <p:sp>
        <p:nvSpPr>
          <p:cNvPr id="11" name="Rectangle 10"/>
          <p:cNvSpPr/>
          <p:nvPr/>
        </p:nvSpPr>
        <p:spPr>
          <a:xfrm>
            <a:off x="4448944" y="4818418"/>
            <a:ext cx="3906839" cy="307777"/>
          </a:xfrm>
          <a:prstGeom prst="rect">
            <a:avLst/>
          </a:prstGeom>
        </p:spPr>
        <p:txBody>
          <a:bodyPr wrap="none">
            <a:spAutoFit/>
          </a:bodyPr>
          <a:lstStyle/>
          <a:p>
            <a:pPr marL="0" lvl="1">
              <a:spcAft>
                <a:spcPts val="1200"/>
              </a:spcAft>
              <a:buClr>
                <a:prstClr val="white">
                  <a:lumMod val="50000"/>
                </a:prstClr>
              </a:buClr>
            </a:pPr>
            <a:r>
              <a:rPr lang="en-GB" sz="1400" b="1" dirty="0">
                <a:latin typeface="Arial Narrow" pitchFamily="34" charset="0"/>
              </a:rPr>
              <a:t>13 December 1941, Josef Goebbels wrote in his diary</a:t>
            </a:r>
          </a:p>
        </p:txBody>
      </p:sp>
      <p:sp>
        <p:nvSpPr>
          <p:cNvPr id="13" name="Rectangle 12"/>
          <p:cNvSpPr/>
          <p:nvPr/>
        </p:nvSpPr>
        <p:spPr>
          <a:xfrm>
            <a:off x="1136576" y="5395863"/>
            <a:ext cx="7391795" cy="769441"/>
          </a:xfrm>
          <a:prstGeom prst="rect">
            <a:avLst/>
          </a:prstGeom>
        </p:spPr>
        <p:txBody>
          <a:bodyPr wrap="square">
            <a:spAutoFit/>
          </a:bodyPr>
          <a:lstStyle/>
          <a:p>
            <a:pPr marL="0" lvl="1">
              <a:spcAft>
                <a:spcPts val="1200"/>
              </a:spcAft>
              <a:buClr>
                <a:prstClr val="white">
                  <a:lumMod val="50000"/>
                </a:prstClr>
              </a:buClr>
            </a:pPr>
            <a:r>
              <a:rPr lang="en-GB" sz="2200" dirty="0">
                <a:latin typeface="Arial Narrow" pitchFamily="34" charset="0"/>
              </a:rPr>
              <a:t>18 Dec 1941 Himmler’s notes for a report to Hitler: ‘Jewish question: eradicate them as partisans’.</a:t>
            </a:r>
          </a:p>
        </p:txBody>
      </p:sp>
      <p:sp>
        <p:nvSpPr>
          <p:cNvPr id="15" name="Rectangle 14"/>
          <p:cNvSpPr/>
          <p:nvPr/>
        </p:nvSpPr>
        <p:spPr>
          <a:xfrm>
            <a:off x="6537176" y="4466588"/>
            <a:ext cx="332142" cy="523220"/>
          </a:xfrm>
          <a:prstGeom prst="rect">
            <a:avLst/>
          </a:prstGeom>
        </p:spPr>
        <p:txBody>
          <a:bodyPr wrap="none">
            <a:spAutoFit/>
          </a:bodyPr>
          <a:lstStyle/>
          <a:p>
            <a:r>
              <a:rPr lang="en-GB" sz="2800" b="1" dirty="0">
                <a:solidFill>
                  <a:srgbClr val="262321"/>
                </a:solidFill>
                <a:latin typeface="Arial Narrow" pitchFamily="34" charset="0"/>
              </a:rPr>
              <a:t>”</a:t>
            </a: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848760" y="1844824"/>
            <a:ext cx="8239759" cy="1800200"/>
            <a:chOff x="1530533" y="2532745"/>
            <a:chExt cx="7605932" cy="1800199"/>
          </a:xfrm>
        </p:grpSpPr>
        <p:sp>
          <p:nvSpPr>
            <p:cNvPr id="5" name="Title 3"/>
            <p:cNvSpPr txBox="1">
              <a:spLocks/>
            </p:cNvSpPr>
            <p:nvPr/>
          </p:nvSpPr>
          <p:spPr>
            <a:xfrm>
              <a:off x="1530533" y="2612442"/>
              <a:ext cx="2060338" cy="1720502"/>
            </a:xfrm>
            <a:prstGeom prst="rect">
              <a:avLst/>
            </a:prstGeom>
          </p:spPr>
          <p:txBody>
            <a:bodyPr vert="horz" lIns="91440" tIns="45720" rIns="91440" bIns="45720" rtlCol="0" anchor="ctr">
              <a:noAutofit/>
            </a:bodyPr>
            <a:lstStyle/>
            <a:p>
              <a:pPr lvl="0">
                <a:lnSpc>
                  <a:spcPct val="80000"/>
                </a:lnSpc>
                <a:spcBef>
                  <a:spcPct val="0"/>
                </a:spcBef>
              </a:pPr>
              <a:r>
                <a:rPr lang="en-GB" sz="8000" b="1" dirty="0">
                  <a:solidFill>
                    <a:schemeClr val="accent2"/>
                  </a:solidFill>
                  <a:latin typeface="Arial Narrow" pitchFamily="34" charset="0"/>
                  <a:ea typeface="+mj-ea"/>
                  <a:cs typeface="+mj-cs"/>
                </a:rPr>
                <a:t>1942</a:t>
              </a:r>
              <a:r>
                <a:rPr lang="en-GB" sz="4800" b="1" dirty="0">
                  <a:latin typeface="Arial Narrow" pitchFamily="34" charset="0"/>
                  <a:ea typeface="+mj-ea"/>
                  <a:cs typeface="+mj-cs"/>
                </a:rPr>
                <a:t> </a:t>
              </a:r>
              <a:br>
                <a:rPr lang="en-GB" sz="4000" b="1" dirty="0">
                  <a:latin typeface="Arial Narrow" pitchFamily="34" charset="0"/>
                  <a:ea typeface="+mj-ea"/>
                  <a:cs typeface="+mj-cs"/>
                </a:rPr>
              </a:br>
              <a:r>
                <a:rPr lang="en-GB" sz="4000" b="1" dirty="0">
                  <a:latin typeface="Arial Narrow" pitchFamily="34" charset="0"/>
                  <a:ea typeface="+mj-ea"/>
                  <a:cs typeface="+mj-cs"/>
                </a:rPr>
                <a:t> </a:t>
              </a:r>
              <a:r>
                <a:rPr lang="en-GB" sz="2400" b="1" dirty="0">
                  <a:solidFill>
                    <a:schemeClr val="tx1">
                      <a:lumMod val="75000"/>
                      <a:lumOff val="25000"/>
                    </a:schemeClr>
                  </a:solidFill>
                  <a:latin typeface="Arial Narrow" pitchFamily="34" charset="0"/>
                  <a:ea typeface="+mj-ea"/>
                  <a:cs typeface="+mj-cs"/>
                </a:rPr>
                <a:t>20 January</a:t>
              </a:r>
              <a:endParaRPr lang="en-GB" sz="4000" b="1" dirty="0">
                <a:solidFill>
                  <a:schemeClr val="tx1">
                    <a:lumMod val="75000"/>
                    <a:lumOff val="25000"/>
                  </a:schemeClr>
                </a:solidFill>
                <a:latin typeface="Arial Narrow" pitchFamily="34" charset="0"/>
                <a:ea typeface="+mj-ea"/>
                <a:cs typeface="+mj-cs"/>
              </a:endParaRPr>
            </a:p>
          </p:txBody>
        </p:sp>
        <p:cxnSp>
          <p:nvCxnSpPr>
            <p:cNvPr id="7" name="Straight Connector 6"/>
            <p:cNvCxnSpPr/>
            <p:nvPr/>
          </p:nvCxnSpPr>
          <p:spPr>
            <a:xfrm>
              <a:off x="3673793" y="2687193"/>
              <a:ext cx="1" cy="1465957"/>
            </a:xfrm>
            <a:prstGeom prst="line">
              <a:avLst/>
            </a:prstGeom>
            <a:ln w="190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itle 3"/>
            <p:cNvSpPr txBox="1">
              <a:spLocks/>
            </p:cNvSpPr>
            <p:nvPr/>
          </p:nvSpPr>
          <p:spPr>
            <a:xfrm>
              <a:off x="3885421" y="2532745"/>
              <a:ext cx="5251044" cy="1720502"/>
            </a:xfrm>
            <a:prstGeom prst="rect">
              <a:avLst/>
            </a:prstGeom>
          </p:spPr>
          <p:txBody>
            <a:bodyPr vert="horz" lIns="91440" tIns="45720" rIns="91440" bIns="45720" rtlCol="0" anchor="ctr">
              <a:noAutofit/>
            </a:bodyPr>
            <a:lstStyle/>
            <a:p>
              <a:pPr>
                <a:spcBef>
                  <a:spcPct val="0"/>
                </a:spcBef>
              </a:pPr>
              <a:r>
                <a:rPr lang="en-GB" sz="2000" dirty="0">
                  <a:latin typeface="Arial Narrow" pitchFamily="34" charset="0"/>
                </a:rPr>
                <a:t>By December 1941 a decision is taken at the very highest level of Nazi leadership to extend the mass killings of Jews in the occupied Soviet Union to the murder of every Jewish man, woman and child that the Nazis could reach.</a:t>
              </a:r>
            </a:p>
          </p:txBody>
        </p:sp>
      </p:grpSp>
      <p:sp>
        <p:nvSpPr>
          <p:cNvPr id="14" name="Title 13"/>
          <p:cNvSpPr>
            <a:spLocks noGrp="1"/>
          </p:cNvSpPr>
          <p:nvPr>
            <p:ph type="title"/>
          </p:nvPr>
        </p:nvSpPr>
        <p:spPr/>
        <p:txBody>
          <a:bodyPr/>
          <a:lstStyle/>
          <a:p>
            <a:r>
              <a:rPr lang="en-GB" sz="3700" dirty="0" err="1"/>
              <a:t>Wannsee</a:t>
            </a:r>
            <a:r>
              <a:rPr lang="en-GB" sz="3700" dirty="0"/>
              <a:t> Conference</a:t>
            </a:r>
          </a:p>
        </p:txBody>
      </p:sp>
      <p:sp>
        <p:nvSpPr>
          <p:cNvPr id="8" name="Title 3"/>
          <p:cNvSpPr txBox="1">
            <a:spLocks/>
          </p:cNvSpPr>
          <p:nvPr/>
        </p:nvSpPr>
        <p:spPr>
          <a:xfrm>
            <a:off x="920794" y="3645024"/>
            <a:ext cx="4583484" cy="1720503"/>
          </a:xfrm>
          <a:prstGeom prst="rect">
            <a:avLst/>
          </a:prstGeom>
        </p:spPr>
        <p:txBody>
          <a:bodyPr vert="horz" lIns="91440" tIns="45720" rIns="91440" bIns="45720" rtlCol="0" anchor="ctr">
            <a:noAutofit/>
          </a:bodyPr>
          <a:lstStyle/>
          <a:p>
            <a:pPr>
              <a:spcBef>
                <a:spcPct val="0"/>
              </a:spcBef>
            </a:pPr>
            <a:r>
              <a:rPr lang="en-GB" dirty="0" err="1">
                <a:latin typeface="Arial Narrow" pitchFamily="34" charset="0"/>
                <a:ea typeface="+mj-ea"/>
                <a:cs typeface="+mj-cs"/>
              </a:rPr>
              <a:t>Reinhard</a:t>
            </a:r>
            <a:r>
              <a:rPr lang="en-GB" dirty="0">
                <a:latin typeface="Arial Narrow" pitchFamily="34" charset="0"/>
                <a:ea typeface="+mj-ea"/>
                <a:cs typeface="+mj-cs"/>
              </a:rPr>
              <a:t> </a:t>
            </a:r>
            <a:r>
              <a:rPr lang="en-GB" dirty="0" err="1">
                <a:latin typeface="Arial Narrow" pitchFamily="34" charset="0"/>
                <a:ea typeface="+mj-ea"/>
                <a:cs typeface="+mj-cs"/>
              </a:rPr>
              <a:t>Heydrich</a:t>
            </a:r>
            <a:r>
              <a:rPr lang="en-GB" dirty="0">
                <a:latin typeface="Arial Narrow" pitchFamily="34" charset="0"/>
                <a:ea typeface="+mj-ea"/>
                <a:cs typeface="+mj-cs"/>
              </a:rPr>
              <a:t> then calls a meeting of lower level officials to coordinate this programme of total mass murder. They agree the basic details over breakfast at a lakeside villa near Berlin.</a:t>
            </a:r>
          </a:p>
        </p:txBody>
      </p:sp>
      <p:sp>
        <p:nvSpPr>
          <p:cNvPr id="12" name="Rectangle 11"/>
          <p:cNvSpPr/>
          <p:nvPr/>
        </p:nvSpPr>
        <p:spPr>
          <a:xfrm>
            <a:off x="920552" y="5229200"/>
            <a:ext cx="4511717" cy="769441"/>
          </a:xfrm>
          <a:prstGeom prst="rect">
            <a:avLst/>
          </a:prstGeom>
        </p:spPr>
        <p:txBody>
          <a:bodyPr wrap="square">
            <a:spAutoFit/>
          </a:bodyPr>
          <a:lstStyle/>
          <a:p>
            <a:pPr lvl="0" defTabSz="914400" fontAlgn="base">
              <a:spcBef>
                <a:spcPct val="0"/>
              </a:spcBef>
              <a:spcAft>
                <a:spcPct val="0"/>
              </a:spcAft>
            </a:pPr>
            <a:r>
              <a:rPr lang="en-GB" sz="1100" dirty="0">
                <a:solidFill>
                  <a:srgbClr val="262321"/>
                </a:solidFill>
                <a:latin typeface="Arial" pitchFamily="34" charset="0"/>
                <a:ea typeface="Times New Roman" pitchFamily="18" charset="0"/>
                <a:cs typeface="Arial Narrow" pitchFamily="34" charset="0"/>
              </a:rPr>
              <a:t>The villa where the </a:t>
            </a:r>
            <a:r>
              <a:rPr lang="en-GB" sz="1100" dirty="0" err="1">
                <a:solidFill>
                  <a:srgbClr val="262321"/>
                </a:solidFill>
                <a:latin typeface="Arial" pitchFamily="34" charset="0"/>
                <a:ea typeface="Times New Roman" pitchFamily="18" charset="0"/>
                <a:cs typeface="Arial Narrow" pitchFamily="34" charset="0"/>
              </a:rPr>
              <a:t>Wannsee</a:t>
            </a:r>
            <a:r>
              <a:rPr lang="en-GB" sz="1100" dirty="0">
                <a:solidFill>
                  <a:srgbClr val="262321"/>
                </a:solidFill>
                <a:latin typeface="Arial" pitchFamily="34" charset="0"/>
                <a:ea typeface="Times New Roman" pitchFamily="18" charset="0"/>
                <a:cs typeface="Arial Narrow" pitchFamily="34" charset="0"/>
              </a:rPr>
              <a:t> Conference on the ‘Final Solution to the Jewish Question’, organised by </a:t>
            </a:r>
            <a:r>
              <a:rPr lang="en-GB" sz="1100" dirty="0" err="1">
                <a:solidFill>
                  <a:srgbClr val="262321"/>
                </a:solidFill>
                <a:latin typeface="Arial" pitchFamily="34" charset="0"/>
                <a:ea typeface="Times New Roman" pitchFamily="18" charset="0"/>
                <a:cs typeface="Arial Narrow" pitchFamily="34" charset="0"/>
              </a:rPr>
              <a:t>Reinhard</a:t>
            </a:r>
            <a:r>
              <a:rPr lang="en-GB" sz="1100" dirty="0">
                <a:solidFill>
                  <a:srgbClr val="262321"/>
                </a:solidFill>
                <a:latin typeface="Arial" pitchFamily="34" charset="0"/>
                <a:ea typeface="Times New Roman" pitchFamily="18" charset="0"/>
                <a:cs typeface="Arial Narrow" pitchFamily="34" charset="0"/>
              </a:rPr>
              <a:t> </a:t>
            </a:r>
            <a:r>
              <a:rPr lang="en-GB" sz="1100" dirty="0" err="1">
                <a:solidFill>
                  <a:srgbClr val="262321"/>
                </a:solidFill>
                <a:latin typeface="Arial" pitchFamily="34" charset="0"/>
                <a:ea typeface="Times New Roman" pitchFamily="18" charset="0"/>
                <a:cs typeface="Arial Narrow" pitchFamily="34" charset="0"/>
              </a:rPr>
              <a:t>Heydrich</a:t>
            </a:r>
            <a:r>
              <a:rPr lang="en-GB" sz="1100" dirty="0">
                <a:solidFill>
                  <a:srgbClr val="262321"/>
                </a:solidFill>
                <a:latin typeface="Arial" pitchFamily="34" charset="0"/>
                <a:ea typeface="Times New Roman" pitchFamily="18" charset="0"/>
                <a:cs typeface="Arial Narrow" pitchFamily="34" charset="0"/>
              </a:rPr>
              <a:t>, took place. </a:t>
            </a:r>
            <a:r>
              <a:rPr lang="en-GB" sz="1100" dirty="0" err="1">
                <a:solidFill>
                  <a:srgbClr val="262321"/>
                </a:solidFill>
                <a:latin typeface="Arial" pitchFamily="34" charset="0"/>
                <a:ea typeface="Times New Roman" pitchFamily="18" charset="0"/>
                <a:cs typeface="Arial Narrow" pitchFamily="34" charset="0"/>
              </a:rPr>
              <a:t>Wannsee</a:t>
            </a:r>
            <a:r>
              <a:rPr lang="en-GB" sz="1100" dirty="0">
                <a:solidFill>
                  <a:srgbClr val="262321"/>
                </a:solidFill>
                <a:latin typeface="Arial" pitchFamily="34" charset="0"/>
                <a:ea typeface="Times New Roman" pitchFamily="18" charset="0"/>
                <a:cs typeface="Arial Narrow" pitchFamily="34" charset="0"/>
              </a:rPr>
              <a:t>, Germany. </a:t>
            </a:r>
            <a:r>
              <a:rPr lang="en-GB" sz="1100" dirty="0" err="1">
                <a:solidFill>
                  <a:srgbClr val="262321"/>
                </a:solidFill>
                <a:latin typeface="Arial" pitchFamily="34" charset="0"/>
                <a:ea typeface="Times New Roman" pitchFamily="18" charset="0"/>
                <a:cs typeface="Arial Narrow" pitchFamily="34" charset="0"/>
              </a:rPr>
              <a:t>Ullstein</a:t>
            </a:r>
            <a:r>
              <a:rPr lang="en-GB" sz="1100" dirty="0">
                <a:solidFill>
                  <a:srgbClr val="262321"/>
                </a:solidFill>
                <a:latin typeface="Arial" pitchFamily="34" charset="0"/>
                <a:ea typeface="Times New Roman" pitchFamily="18" charset="0"/>
                <a:cs typeface="Arial Narrow" pitchFamily="34" charset="0"/>
              </a:rPr>
              <a:t> </a:t>
            </a:r>
            <a:r>
              <a:rPr lang="en-GB" sz="1100" dirty="0" err="1">
                <a:solidFill>
                  <a:srgbClr val="262321"/>
                </a:solidFill>
                <a:latin typeface="Arial" pitchFamily="34" charset="0"/>
                <a:ea typeface="Times New Roman" pitchFamily="18" charset="0"/>
                <a:cs typeface="Arial Narrow" pitchFamily="34" charset="0"/>
              </a:rPr>
              <a:t>Bilderdienst</a:t>
            </a:r>
            <a:r>
              <a:rPr lang="en-GB" sz="1100" dirty="0">
                <a:solidFill>
                  <a:srgbClr val="262321"/>
                </a:solidFill>
                <a:latin typeface="Arial" pitchFamily="34" charset="0"/>
                <a:ea typeface="Times New Roman" pitchFamily="18" charset="0"/>
                <a:cs typeface="Arial Narrow" pitchFamily="34" charset="0"/>
              </a:rPr>
              <a:t> www.ushmm.org</a:t>
            </a:r>
          </a:p>
          <a:p>
            <a:pPr defTabSz="914400" fontAlgn="base">
              <a:spcBef>
                <a:spcPct val="0"/>
              </a:spcBef>
              <a:spcAft>
                <a:spcPct val="0"/>
              </a:spcAft>
            </a:pPr>
            <a:r>
              <a:rPr lang="en-GB" sz="1100" dirty="0">
                <a:solidFill>
                  <a:srgbClr val="262321"/>
                </a:solidFill>
                <a:latin typeface="Arial" pitchFamily="34" charset="0"/>
                <a:ea typeface="Times New Roman" pitchFamily="18" charset="0"/>
                <a:cs typeface="Arial Narrow" pitchFamily="34" charset="0"/>
              </a:rPr>
              <a:t>Photo: USHMM</a:t>
            </a:r>
          </a:p>
        </p:txBody>
      </p:sp>
      <p:pic>
        <p:nvPicPr>
          <p:cNvPr id="10" name="Picture 9" descr="wans.png"/>
          <p:cNvPicPr>
            <a:picLocks noChangeAspect="1"/>
          </p:cNvPicPr>
          <p:nvPr/>
        </p:nvPicPr>
        <p:blipFill>
          <a:blip r:embed="rId2" cstate="print"/>
          <a:stretch>
            <a:fillRect/>
          </a:stretch>
        </p:blipFill>
        <p:spPr>
          <a:xfrm>
            <a:off x="5385048" y="3356992"/>
            <a:ext cx="3392947" cy="260705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GB" sz="3700" dirty="0"/>
              <a:t>Death camps</a:t>
            </a:r>
          </a:p>
        </p:txBody>
      </p:sp>
      <p:sp>
        <p:nvSpPr>
          <p:cNvPr id="8" name="Title 3"/>
          <p:cNvSpPr txBox="1">
            <a:spLocks/>
          </p:cNvSpPr>
          <p:nvPr/>
        </p:nvSpPr>
        <p:spPr>
          <a:xfrm>
            <a:off x="1161605" y="4156769"/>
            <a:ext cx="7679827" cy="1720503"/>
          </a:xfrm>
          <a:prstGeom prst="rect">
            <a:avLst/>
          </a:prstGeom>
        </p:spPr>
        <p:txBody>
          <a:bodyPr vert="horz" lIns="91440" tIns="45720" rIns="91440" bIns="45720" rtlCol="0" anchor="ctr">
            <a:noAutofit/>
          </a:bodyPr>
          <a:lstStyle/>
          <a:p>
            <a:pPr>
              <a:spcBef>
                <a:spcPct val="0"/>
              </a:spcBef>
              <a:spcAft>
                <a:spcPts val="1200"/>
              </a:spcAft>
            </a:pPr>
            <a:r>
              <a:rPr lang="en-GB" sz="2000" dirty="0">
                <a:latin typeface="Arial Narrow" pitchFamily="34" charset="0"/>
              </a:rPr>
              <a:t>In 1942 death camps are built at Belzec, Sobibor and Treblinka in Nazi-occupied Poland. They are built to murder Poland’s Jews in gas chambers.</a:t>
            </a:r>
          </a:p>
          <a:p>
            <a:pPr>
              <a:spcBef>
                <a:spcPct val="0"/>
              </a:spcBef>
              <a:spcAft>
                <a:spcPts val="1200"/>
              </a:spcAft>
            </a:pPr>
            <a:r>
              <a:rPr lang="en-GB" sz="2000" dirty="0">
                <a:latin typeface="Arial Narrow" pitchFamily="34" charset="0"/>
              </a:rPr>
              <a:t>The largest death camp is Auschwitz-Birkenau. There Zyklon B gas is used to murder about one million Jewish people from all over Europe. </a:t>
            </a:r>
          </a:p>
          <a:p>
            <a:pPr>
              <a:spcBef>
                <a:spcPct val="0"/>
              </a:spcBef>
              <a:spcAft>
                <a:spcPts val="1200"/>
              </a:spcAft>
            </a:pPr>
            <a:r>
              <a:rPr lang="en-GB" sz="2000" dirty="0">
                <a:latin typeface="Arial Narrow" pitchFamily="34" charset="0"/>
              </a:rPr>
              <a:t>Tens of thousands of others are also murdered in Auschwitz, by starvation, shooting and gas, including Poles, Roma and Soviet prisoners of war.</a:t>
            </a:r>
          </a:p>
        </p:txBody>
      </p:sp>
      <p:grpSp>
        <p:nvGrpSpPr>
          <p:cNvPr id="2" name="Group 14"/>
          <p:cNvGrpSpPr/>
          <p:nvPr/>
        </p:nvGrpSpPr>
        <p:grpSpPr>
          <a:xfrm>
            <a:off x="1136576" y="1844824"/>
            <a:ext cx="7825097" cy="1792511"/>
            <a:chOff x="1252627" y="2468426"/>
            <a:chExt cx="7421380" cy="1792510"/>
          </a:xfrm>
        </p:grpSpPr>
        <p:sp>
          <p:nvSpPr>
            <p:cNvPr id="11" name="Title 3"/>
            <p:cNvSpPr txBox="1">
              <a:spLocks/>
            </p:cNvSpPr>
            <p:nvPr/>
          </p:nvSpPr>
          <p:spPr>
            <a:xfrm>
              <a:off x="1252627" y="2540434"/>
              <a:ext cx="2060337" cy="1720502"/>
            </a:xfrm>
            <a:prstGeom prst="rect">
              <a:avLst/>
            </a:prstGeom>
          </p:spPr>
          <p:txBody>
            <a:bodyPr vert="horz" lIns="91440" tIns="45720" rIns="91440" bIns="45720" rtlCol="0" anchor="ctr">
              <a:noAutofit/>
            </a:bodyPr>
            <a:lstStyle/>
            <a:p>
              <a:pPr lvl="0">
                <a:lnSpc>
                  <a:spcPct val="80000"/>
                </a:lnSpc>
                <a:spcBef>
                  <a:spcPct val="0"/>
                </a:spcBef>
              </a:pPr>
              <a:r>
                <a:rPr lang="en-GB" sz="8000" b="1" dirty="0">
                  <a:solidFill>
                    <a:schemeClr val="accent2"/>
                  </a:solidFill>
                  <a:latin typeface="Arial Narrow" pitchFamily="34" charset="0"/>
                  <a:ea typeface="+mj-ea"/>
                  <a:cs typeface="+mj-cs"/>
                </a:rPr>
                <a:t>1941</a:t>
              </a:r>
              <a:r>
                <a:rPr lang="en-GB" sz="4400" b="1" dirty="0">
                  <a:latin typeface="Arial Narrow" pitchFamily="34" charset="0"/>
                  <a:ea typeface="+mj-ea"/>
                  <a:cs typeface="+mj-cs"/>
                </a:rPr>
                <a:t> </a:t>
              </a:r>
              <a:br>
                <a:rPr lang="en-GB" sz="3600" b="1" dirty="0">
                  <a:latin typeface="Arial Narrow" pitchFamily="34" charset="0"/>
                  <a:ea typeface="+mj-ea"/>
                  <a:cs typeface="+mj-cs"/>
                </a:rPr>
              </a:br>
              <a:r>
                <a:rPr lang="en-GB" sz="3600" b="1" dirty="0">
                  <a:latin typeface="Arial Narrow" pitchFamily="34" charset="0"/>
                  <a:ea typeface="+mj-ea"/>
                  <a:cs typeface="+mj-cs"/>
                </a:rPr>
                <a:t> </a:t>
              </a:r>
              <a:r>
                <a:rPr lang="en-GB" sz="2400" b="1" dirty="0">
                  <a:solidFill>
                    <a:schemeClr val="tx1">
                      <a:lumMod val="75000"/>
                      <a:lumOff val="25000"/>
                    </a:schemeClr>
                  </a:solidFill>
                  <a:latin typeface="Arial Narrow" pitchFamily="34" charset="0"/>
                  <a:ea typeface="+mj-ea"/>
                  <a:cs typeface="+mj-cs"/>
                </a:rPr>
                <a:t>to 1942</a:t>
              </a:r>
              <a:endParaRPr lang="en-GB" sz="3000" b="1" dirty="0">
                <a:solidFill>
                  <a:schemeClr val="tx1">
                    <a:lumMod val="75000"/>
                    <a:lumOff val="25000"/>
                  </a:schemeClr>
                </a:solidFill>
                <a:latin typeface="Arial Narrow" pitchFamily="34" charset="0"/>
                <a:ea typeface="+mj-ea"/>
                <a:cs typeface="+mj-cs"/>
              </a:endParaRPr>
            </a:p>
          </p:txBody>
        </p:sp>
        <p:cxnSp>
          <p:nvCxnSpPr>
            <p:cNvPr id="12" name="Straight Connector 11"/>
            <p:cNvCxnSpPr/>
            <p:nvPr/>
          </p:nvCxnSpPr>
          <p:spPr>
            <a:xfrm>
              <a:off x="3438000" y="2623395"/>
              <a:ext cx="1" cy="1475999"/>
            </a:xfrm>
            <a:prstGeom prst="line">
              <a:avLst/>
            </a:prstGeom>
            <a:ln w="190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itle 3"/>
            <p:cNvSpPr txBox="1">
              <a:spLocks/>
            </p:cNvSpPr>
            <p:nvPr/>
          </p:nvSpPr>
          <p:spPr>
            <a:xfrm>
              <a:off x="3775651" y="2468426"/>
              <a:ext cx="4898356" cy="1720502"/>
            </a:xfrm>
            <a:prstGeom prst="rect">
              <a:avLst/>
            </a:prstGeom>
          </p:spPr>
          <p:txBody>
            <a:bodyPr vert="horz" lIns="91440" tIns="45720" rIns="91440" bIns="45720" rtlCol="0" anchor="ctr">
              <a:noAutofit/>
            </a:bodyPr>
            <a:lstStyle/>
            <a:p>
              <a:pPr>
                <a:spcBef>
                  <a:spcPct val="0"/>
                </a:spcBef>
              </a:pPr>
              <a:r>
                <a:rPr lang="en-GB" sz="2200" dirty="0">
                  <a:latin typeface="Arial Narrow" pitchFamily="34" charset="0"/>
                </a:rPr>
                <a:t>The first death camp is built at </a:t>
              </a:r>
              <a:r>
                <a:rPr lang="en-GB" sz="2200" dirty="0" err="1">
                  <a:latin typeface="Arial Narrow" pitchFamily="34" charset="0"/>
                </a:rPr>
                <a:t>Chelmno</a:t>
              </a:r>
              <a:r>
                <a:rPr lang="en-GB" sz="2200" dirty="0">
                  <a:latin typeface="Arial Narrow" pitchFamily="34" charset="0"/>
                </a:rPr>
                <a:t> to murder the Jews of Lodz and its neighbouring towns. Killing begins at </a:t>
              </a:r>
              <a:r>
                <a:rPr lang="en-GB" sz="2200" dirty="0" err="1">
                  <a:latin typeface="Arial Narrow" pitchFamily="34" charset="0"/>
                </a:rPr>
                <a:t>Chelmno</a:t>
              </a:r>
              <a:r>
                <a:rPr lang="en-GB" sz="2200" dirty="0">
                  <a:latin typeface="Arial Narrow" pitchFamily="34" charset="0"/>
                </a:rPr>
                <a:t> in December 1941, using gas vans.</a:t>
              </a: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1257389" y="2132856"/>
            <a:ext cx="7800067" cy="1728192"/>
            <a:chOff x="1472123" y="2532745"/>
            <a:chExt cx="7200060" cy="1728191"/>
          </a:xfrm>
        </p:grpSpPr>
        <p:sp>
          <p:nvSpPr>
            <p:cNvPr id="5" name="Title 3"/>
            <p:cNvSpPr txBox="1">
              <a:spLocks/>
            </p:cNvSpPr>
            <p:nvPr/>
          </p:nvSpPr>
          <p:spPr>
            <a:xfrm>
              <a:off x="1472123" y="2540434"/>
              <a:ext cx="2060338" cy="1720502"/>
            </a:xfrm>
            <a:prstGeom prst="rect">
              <a:avLst/>
            </a:prstGeom>
          </p:spPr>
          <p:txBody>
            <a:bodyPr vert="horz" lIns="91440" tIns="45720" rIns="91440" bIns="45720" rtlCol="0" anchor="ctr">
              <a:noAutofit/>
            </a:bodyPr>
            <a:lstStyle/>
            <a:p>
              <a:pPr lvl="0">
                <a:lnSpc>
                  <a:spcPct val="90000"/>
                </a:lnSpc>
                <a:spcBef>
                  <a:spcPct val="0"/>
                </a:spcBef>
              </a:pPr>
              <a:r>
                <a:rPr lang="en-GB" sz="8000" b="1" dirty="0">
                  <a:solidFill>
                    <a:schemeClr val="accent2"/>
                  </a:solidFill>
                  <a:latin typeface="Arial Narrow" pitchFamily="34" charset="0"/>
                  <a:ea typeface="+mj-ea"/>
                  <a:cs typeface="+mj-cs"/>
                </a:rPr>
                <a:t>1944</a:t>
              </a:r>
              <a:r>
                <a:rPr lang="en-GB" sz="4400" b="1" dirty="0">
                  <a:latin typeface="Arial Narrow" pitchFamily="34" charset="0"/>
                  <a:ea typeface="+mj-ea"/>
                  <a:cs typeface="+mj-cs"/>
                </a:rPr>
                <a:t> </a:t>
              </a:r>
              <a:endParaRPr lang="en-GB" sz="3000" b="1" dirty="0">
                <a:solidFill>
                  <a:schemeClr val="tx1">
                    <a:lumMod val="75000"/>
                    <a:lumOff val="25000"/>
                  </a:schemeClr>
                </a:solidFill>
                <a:latin typeface="Arial Narrow" pitchFamily="34" charset="0"/>
                <a:ea typeface="+mj-ea"/>
                <a:cs typeface="+mj-cs"/>
              </a:endParaRPr>
            </a:p>
          </p:txBody>
        </p:sp>
        <p:cxnSp>
          <p:nvCxnSpPr>
            <p:cNvPr id="7" name="Straight Connector 6"/>
            <p:cNvCxnSpPr/>
            <p:nvPr/>
          </p:nvCxnSpPr>
          <p:spPr>
            <a:xfrm>
              <a:off x="3532658" y="2623395"/>
              <a:ext cx="1" cy="1619999"/>
            </a:xfrm>
            <a:prstGeom prst="line">
              <a:avLst/>
            </a:prstGeom>
            <a:ln w="190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itle 3"/>
            <p:cNvSpPr txBox="1">
              <a:spLocks/>
            </p:cNvSpPr>
            <p:nvPr/>
          </p:nvSpPr>
          <p:spPr>
            <a:xfrm>
              <a:off x="3707358" y="2532745"/>
              <a:ext cx="4964825" cy="1720502"/>
            </a:xfrm>
            <a:prstGeom prst="rect">
              <a:avLst/>
            </a:prstGeom>
          </p:spPr>
          <p:txBody>
            <a:bodyPr vert="horz" lIns="91440" tIns="45720" rIns="91440" bIns="45720" rtlCol="0" anchor="ctr">
              <a:noAutofit/>
            </a:bodyPr>
            <a:lstStyle/>
            <a:p>
              <a:pPr>
                <a:spcBef>
                  <a:spcPct val="0"/>
                </a:spcBef>
              </a:pPr>
              <a:r>
                <a:rPr lang="en-GB" sz="2400" dirty="0">
                  <a:latin typeface="Arial Narrow" pitchFamily="34" charset="0"/>
                </a:rPr>
                <a:t>Odilo Globocnik submits his final report for Operation Reinhard to Himmler</a:t>
              </a:r>
            </a:p>
          </p:txBody>
        </p:sp>
      </p:grpSp>
      <p:sp>
        <p:nvSpPr>
          <p:cNvPr id="14" name="Title 13"/>
          <p:cNvSpPr>
            <a:spLocks noGrp="1"/>
          </p:cNvSpPr>
          <p:nvPr>
            <p:ph type="title"/>
          </p:nvPr>
        </p:nvSpPr>
        <p:spPr/>
        <p:txBody>
          <a:bodyPr/>
          <a:lstStyle/>
          <a:p>
            <a:r>
              <a:rPr lang="en-GB" dirty="0"/>
              <a:t>Globocnik reports</a:t>
            </a:r>
            <a:endParaRPr lang="en-GB" sz="3700" dirty="0"/>
          </a:p>
        </p:txBody>
      </p:sp>
      <p:sp>
        <p:nvSpPr>
          <p:cNvPr id="10" name="TextBox 9">
            <a:extLst>
              <a:ext uri="{FF2B5EF4-FFF2-40B4-BE49-F238E27FC236}">
                <a16:creationId xmlns:a16="http://schemas.microsoft.com/office/drawing/2014/main" id="{C843F113-6D53-4901-9D8E-A5754D27DCFF}"/>
              </a:ext>
            </a:extLst>
          </p:cNvPr>
          <p:cNvSpPr txBox="1"/>
          <p:nvPr/>
        </p:nvSpPr>
        <p:spPr>
          <a:xfrm>
            <a:off x="1411826" y="3429000"/>
            <a:ext cx="1740974" cy="369332"/>
          </a:xfrm>
          <a:prstGeom prst="rect">
            <a:avLst/>
          </a:prstGeom>
          <a:noFill/>
        </p:spPr>
        <p:txBody>
          <a:bodyPr wrap="square">
            <a:spAutoFit/>
          </a:bodyPr>
          <a:lstStyle/>
          <a:p>
            <a:r>
              <a:rPr lang="en-GB" sz="1800" b="1" dirty="0">
                <a:solidFill>
                  <a:schemeClr val="tx1">
                    <a:lumMod val="75000"/>
                    <a:lumOff val="25000"/>
                  </a:schemeClr>
                </a:solidFill>
                <a:latin typeface="Arial Narrow" pitchFamily="34" charset="0"/>
                <a:ea typeface="+mj-ea"/>
                <a:cs typeface="+mj-cs"/>
              </a:rPr>
              <a:t>January</a:t>
            </a:r>
            <a:endParaRPr lang="en-GB" dirty="0"/>
          </a:p>
        </p:txBody>
      </p:sp>
      <p:sp>
        <p:nvSpPr>
          <p:cNvPr id="11" name="Title 3">
            <a:extLst>
              <a:ext uri="{FF2B5EF4-FFF2-40B4-BE49-F238E27FC236}">
                <a16:creationId xmlns:a16="http://schemas.microsoft.com/office/drawing/2014/main" id="{6ED9C4FA-8A00-43BE-9864-02768373F6BD}"/>
              </a:ext>
            </a:extLst>
          </p:cNvPr>
          <p:cNvSpPr txBox="1">
            <a:spLocks/>
          </p:cNvSpPr>
          <p:nvPr/>
        </p:nvSpPr>
        <p:spPr>
          <a:xfrm>
            <a:off x="1280592" y="4300785"/>
            <a:ext cx="7704856" cy="1720503"/>
          </a:xfrm>
          <a:prstGeom prst="rect">
            <a:avLst/>
          </a:prstGeom>
        </p:spPr>
        <p:txBody>
          <a:bodyPr vert="horz" lIns="91440" tIns="45720" rIns="91440" bIns="45720" rtlCol="0" anchor="ctr">
            <a:noAutofit/>
          </a:bodyPr>
          <a:lstStyle/>
          <a:p>
            <a:pPr>
              <a:spcBef>
                <a:spcPct val="0"/>
              </a:spcBef>
            </a:pPr>
            <a:r>
              <a:rPr lang="en-GB" sz="2000" dirty="0">
                <a:latin typeface="Arial Narrow" pitchFamily="34" charset="0"/>
              </a:rPr>
              <a:t>Operation Reinhard – the programme to murder the Jews of Nazi-occupied Poland – was ended in late 1943. By then, around 1.7 million Jewish people had been murdered in Belzec, Sobibor and Treblinka and in related shootings. In addition, some Poles, Roma and Soviet soldiers had also been killed in the Reinhard camps. In his report Globocnik tells Himmler they have seized money and belongings worth hundreds of millions of Reichsmarks. </a:t>
            </a:r>
          </a:p>
          <a:p>
            <a:pPr>
              <a:spcBef>
                <a:spcPct val="0"/>
              </a:spcBef>
            </a:pPr>
            <a:endParaRPr lang="en-GB" sz="2000" dirty="0">
              <a:latin typeface="Arial Narrow" pitchFamily="34" charset="0"/>
            </a:endParaRPr>
          </a:p>
        </p:txBody>
      </p:sp>
    </p:spTree>
    <p:extLst>
      <p:ext uri="{BB962C8B-B14F-4D97-AF65-F5344CB8AC3E}">
        <p14:creationId xmlns:p14="http://schemas.microsoft.com/office/powerpoint/2010/main" val="8027037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GB" sz="3700" dirty="0"/>
              <a:t>Death marches</a:t>
            </a:r>
          </a:p>
        </p:txBody>
      </p:sp>
      <p:sp>
        <p:nvSpPr>
          <p:cNvPr id="8" name="Title 3"/>
          <p:cNvSpPr txBox="1">
            <a:spLocks/>
          </p:cNvSpPr>
          <p:nvPr/>
        </p:nvSpPr>
        <p:spPr>
          <a:xfrm>
            <a:off x="1064568" y="4156769"/>
            <a:ext cx="7848872" cy="1720503"/>
          </a:xfrm>
          <a:prstGeom prst="rect">
            <a:avLst/>
          </a:prstGeom>
        </p:spPr>
        <p:txBody>
          <a:bodyPr vert="horz" lIns="91440" tIns="45720" rIns="91440" bIns="45720" rtlCol="0" anchor="ctr">
            <a:noAutofit/>
          </a:bodyPr>
          <a:lstStyle/>
          <a:p>
            <a:pPr>
              <a:spcBef>
                <a:spcPct val="0"/>
              </a:spcBef>
              <a:spcAft>
                <a:spcPts val="1800"/>
              </a:spcAft>
            </a:pPr>
            <a:r>
              <a:rPr lang="en-GB" sz="2000" dirty="0">
                <a:latin typeface="Arial Narrow" pitchFamily="34" charset="0"/>
              </a:rPr>
              <a:t>This is to stop them from telling their stories to the Allied armies and because the prisoners are needed to work for the German war effort.</a:t>
            </a:r>
          </a:p>
          <a:p>
            <a:pPr>
              <a:spcBef>
                <a:spcPct val="0"/>
              </a:spcBef>
              <a:spcAft>
                <a:spcPts val="1800"/>
              </a:spcAft>
            </a:pPr>
            <a:r>
              <a:rPr lang="en-GB" sz="2000" dirty="0">
                <a:latin typeface="Arial Narrow" pitchFamily="34" charset="0"/>
              </a:rPr>
              <a:t>Tens of thousands of camp prisoners are loaded onto open trains or made to walk hundreds of miles. The guards have orders to shoot those who collapse or who cannot keep up. Thousands are shot or die from exhaustion and of cold in the harsh winter of 1944-5.</a:t>
            </a:r>
          </a:p>
        </p:txBody>
      </p:sp>
      <p:grpSp>
        <p:nvGrpSpPr>
          <p:cNvPr id="2" name="Group 14"/>
          <p:cNvGrpSpPr/>
          <p:nvPr/>
        </p:nvGrpSpPr>
        <p:grpSpPr>
          <a:xfrm>
            <a:off x="920552" y="1924521"/>
            <a:ext cx="7776864" cy="1792511"/>
            <a:chOff x="1047748" y="2468426"/>
            <a:chExt cx="7375637" cy="1792510"/>
          </a:xfrm>
        </p:grpSpPr>
        <p:sp>
          <p:nvSpPr>
            <p:cNvPr id="11" name="Title 3"/>
            <p:cNvSpPr txBox="1">
              <a:spLocks/>
            </p:cNvSpPr>
            <p:nvPr/>
          </p:nvSpPr>
          <p:spPr>
            <a:xfrm>
              <a:off x="1047748" y="2540434"/>
              <a:ext cx="2060338" cy="1720502"/>
            </a:xfrm>
            <a:prstGeom prst="rect">
              <a:avLst/>
            </a:prstGeom>
          </p:spPr>
          <p:txBody>
            <a:bodyPr vert="horz" lIns="91440" tIns="45720" rIns="91440" bIns="45720" rtlCol="0" anchor="ctr">
              <a:noAutofit/>
            </a:bodyPr>
            <a:lstStyle/>
            <a:p>
              <a:pPr lvl="0" algn="r">
                <a:lnSpc>
                  <a:spcPct val="90000"/>
                </a:lnSpc>
                <a:spcBef>
                  <a:spcPct val="0"/>
                </a:spcBef>
              </a:pPr>
              <a:r>
                <a:rPr lang="en-GB" sz="8000" b="1" dirty="0">
                  <a:solidFill>
                    <a:schemeClr val="accent2"/>
                  </a:solidFill>
                  <a:latin typeface="Arial Narrow" pitchFamily="34" charset="0"/>
                  <a:ea typeface="+mj-ea"/>
                  <a:cs typeface="+mj-cs"/>
                </a:rPr>
                <a:t>1944</a:t>
              </a:r>
              <a:r>
                <a:rPr lang="en-GB" sz="4400" b="1" dirty="0">
                  <a:solidFill>
                    <a:schemeClr val="accent2"/>
                  </a:solidFill>
                  <a:latin typeface="Arial Narrow" pitchFamily="34" charset="0"/>
                  <a:ea typeface="+mj-ea"/>
                  <a:cs typeface="+mj-cs"/>
                </a:rPr>
                <a:t> </a:t>
              </a:r>
              <a:br>
                <a:rPr lang="en-GB" sz="3600" b="1" dirty="0">
                  <a:solidFill>
                    <a:schemeClr val="accent2"/>
                  </a:solidFill>
                  <a:latin typeface="Arial Narrow" pitchFamily="34" charset="0"/>
                  <a:ea typeface="+mj-ea"/>
                  <a:cs typeface="+mj-cs"/>
                </a:rPr>
              </a:br>
              <a:r>
                <a:rPr lang="en-GB" sz="2400" b="1" dirty="0">
                  <a:solidFill>
                    <a:schemeClr val="tx1">
                      <a:lumMod val="75000"/>
                      <a:lumOff val="25000"/>
                    </a:schemeClr>
                  </a:solidFill>
                  <a:latin typeface="Arial Narrow" pitchFamily="34" charset="0"/>
                  <a:ea typeface="+mj-ea"/>
                  <a:cs typeface="+mj-cs"/>
                </a:rPr>
                <a:t>to 1945</a:t>
              </a:r>
              <a:endParaRPr lang="en-GB" sz="3000" b="1" dirty="0">
                <a:solidFill>
                  <a:schemeClr val="tx1">
                    <a:lumMod val="75000"/>
                    <a:lumOff val="25000"/>
                  </a:schemeClr>
                </a:solidFill>
                <a:latin typeface="Arial Narrow" pitchFamily="34" charset="0"/>
                <a:ea typeface="+mj-ea"/>
                <a:cs typeface="+mj-cs"/>
              </a:endParaRPr>
            </a:p>
          </p:txBody>
        </p:sp>
        <p:cxnSp>
          <p:nvCxnSpPr>
            <p:cNvPr id="12" name="Straight Connector 11"/>
            <p:cNvCxnSpPr/>
            <p:nvPr/>
          </p:nvCxnSpPr>
          <p:spPr>
            <a:xfrm>
              <a:off x="3495295" y="2623395"/>
              <a:ext cx="1" cy="1475999"/>
            </a:xfrm>
            <a:prstGeom prst="line">
              <a:avLst/>
            </a:prstGeom>
            <a:ln w="190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itle 3"/>
            <p:cNvSpPr txBox="1">
              <a:spLocks/>
            </p:cNvSpPr>
            <p:nvPr/>
          </p:nvSpPr>
          <p:spPr>
            <a:xfrm>
              <a:off x="3775651" y="2468426"/>
              <a:ext cx="4647734" cy="1720502"/>
            </a:xfrm>
            <a:prstGeom prst="rect">
              <a:avLst/>
            </a:prstGeom>
          </p:spPr>
          <p:txBody>
            <a:bodyPr vert="horz" lIns="91440" tIns="45720" rIns="91440" bIns="45720" rtlCol="0" anchor="ctr">
              <a:noAutofit/>
            </a:bodyPr>
            <a:lstStyle/>
            <a:p>
              <a:pPr>
                <a:spcBef>
                  <a:spcPct val="0"/>
                </a:spcBef>
              </a:pPr>
              <a:r>
                <a:rPr lang="en-GB" sz="2200" dirty="0">
                  <a:latin typeface="Arial Narrow" pitchFamily="34" charset="0"/>
                </a:rPr>
                <a:t>As the Soviet Army forces the Germans to retreat from eastern Europe, Himmler orders all concentration camp prisoners be brought into Nazi Germany.</a:t>
              </a: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GB" sz="3700" dirty="0"/>
              <a:t>Hitler’s Political Testament</a:t>
            </a:r>
          </a:p>
        </p:txBody>
      </p:sp>
      <p:sp>
        <p:nvSpPr>
          <p:cNvPr id="8" name="Title 3"/>
          <p:cNvSpPr txBox="1">
            <a:spLocks/>
          </p:cNvSpPr>
          <p:nvPr/>
        </p:nvSpPr>
        <p:spPr>
          <a:xfrm>
            <a:off x="1136577" y="4372793"/>
            <a:ext cx="7560839" cy="1720503"/>
          </a:xfrm>
          <a:prstGeom prst="rect">
            <a:avLst/>
          </a:prstGeom>
        </p:spPr>
        <p:txBody>
          <a:bodyPr vert="horz" lIns="91440" tIns="45720" rIns="91440" bIns="45720" rtlCol="0" anchor="ctr">
            <a:noAutofit/>
          </a:bodyPr>
          <a:lstStyle/>
          <a:p>
            <a:pPr>
              <a:spcBef>
                <a:spcPct val="0"/>
              </a:spcBef>
              <a:spcAft>
                <a:spcPts val="1800"/>
              </a:spcAft>
            </a:pPr>
            <a:r>
              <a:rPr lang="en-GB" sz="2000" dirty="0">
                <a:latin typeface="Arial Narrow" pitchFamily="34" charset="0"/>
              </a:rPr>
              <a:t>Hitler raves against the Jewish people above all others, blaming them for all of Germany’s problems and for the world war that he himself caused. </a:t>
            </a:r>
          </a:p>
          <a:p>
            <a:pPr>
              <a:spcBef>
                <a:spcPct val="0"/>
              </a:spcBef>
              <a:spcAft>
                <a:spcPts val="1800"/>
              </a:spcAft>
            </a:pPr>
            <a:r>
              <a:rPr lang="en-GB" sz="2000" dirty="0">
                <a:latin typeface="Arial Narrow" pitchFamily="34" charset="0"/>
              </a:rPr>
              <a:t>He calls upon the German people to: ‘...observe the racial laws most carefully, to fight mercilessly the </a:t>
            </a:r>
            <a:r>
              <a:rPr lang="en-GB" sz="2000" dirty="0" err="1">
                <a:latin typeface="Arial Narrow" pitchFamily="34" charset="0"/>
              </a:rPr>
              <a:t>poisoners</a:t>
            </a:r>
            <a:r>
              <a:rPr lang="en-GB" sz="2000" dirty="0">
                <a:latin typeface="Arial Narrow" pitchFamily="34" charset="0"/>
              </a:rPr>
              <a:t> of all the peoples of the world, international Jewry.’</a:t>
            </a:r>
          </a:p>
          <a:p>
            <a:pPr>
              <a:spcBef>
                <a:spcPct val="0"/>
              </a:spcBef>
              <a:spcAft>
                <a:spcPts val="1800"/>
              </a:spcAft>
            </a:pPr>
            <a:endParaRPr lang="en-GB" sz="2000" dirty="0">
              <a:latin typeface="Arial Narrow" pitchFamily="34" charset="0"/>
            </a:endParaRPr>
          </a:p>
        </p:txBody>
      </p:sp>
      <p:grpSp>
        <p:nvGrpSpPr>
          <p:cNvPr id="2" name="Group 14"/>
          <p:cNvGrpSpPr/>
          <p:nvPr/>
        </p:nvGrpSpPr>
        <p:grpSpPr>
          <a:xfrm>
            <a:off x="1208584" y="1996529"/>
            <a:ext cx="7488832" cy="1792511"/>
            <a:chOff x="1047750" y="2468426"/>
            <a:chExt cx="7102466" cy="1792510"/>
          </a:xfrm>
        </p:grpSpPr>
        <p:sp>
          <p:nvSpPr>
            <p:cNvPr id="11" name="Title 3"/>
            <p:cNvSpPr txBox="1">
              <a:spLocks/>
            </p:cNvSpPr>
            <p:nvPr/>
          </p:nvSpPr>
          <p:spPr>
            <a:xfrm>
              <a:off x="1047750" y="2540434"/>
              <a:ext cx="2288954" cy="1720502"/>
            </a:xfrm>
            <a:prstGeom prst="rect">
              <a:avLst/>
            </a:prstGeom>
          </p:spPr>
          <p:txBody>
            <a:bodyPr vert="horz" lIns="91440" tIns="45720" rIns="91440" bIns="45720" rtlCol="0" anchor="ctr">
              <a:noAutofit/>
            </a:bodyPr>
            <a:lstStyle/>
            <a:p>
              <a:pPr lvl="0">
                <a:lnSpc>
                  <a:spcPct val="80000"/>
                </a:lnSpc>
                <a:spcBef>
                  <a:spcPct val="0"/>
                </a:spcBef>
              </a:pPr>
              <a:r>
                <a:rPr lang="en-GB" sz="8800" b="1" dirty="0">
                  <a:solidFill>
                    <a:schemeClr val="accent2"/>
                  </a:solidFill>
                  <a:latin typeface="Arial Narrow" pitchFamily="34" charset="0"/>
                  <a:ea typeface="+mj-ea"/>
                  <a:cs typeface="+mj-cs"/>
                </a:rPr>
                <a:t>1945</a:t>
              </a:r>
              <a:r>
                <a:rPr lang="en-GB" sz="4400" b="1" dirty="0">
                  <a:solidFill>
                    <a:schemeClr val="accent2"/>
                  </a:solidFill>
                  <a:latin typeface="Arial Narrow" pitchFamily="34" charset="0"/>
                  <a:ea typeface="+mj-ea"/>
                  <a:cs typeface="+mj-cs"/>
                </a:rPr>
                <a:t> </a:t>
              </a:r>
              <a:br>
                <a:rPr lang="en-GB" sz="3600" b="1" dirty="0">
                  <a:solidFill>
                    <a:schemeClr val="accent2"/>
                  </a:solidFill>
                  <a:latin typeface="Arial Narrow" pitchFamily="34" charset="0"/>
                  <a:ea typeface="+mj-ea"/>
                  <a:cs typeface="+mj-cs"/>
                </a:rPr>
              </a:br>
              <a:r>
                <a:rPr lang="en-GB" sz="3600" b="1" dirty="0">
                  <a:solidFill>
                    <a:schemeClr val="accent2"/>
                  </a:solidFill>
                  <a:latin typeface="Arial Narrow" pitchFamily="34" charset="0"/>
                  <a:ea typeface="+mj-ea"/>
                  <a:cs typeface="+mj-cs"/>
                </a:rPr>
                <a:t> </a:t>
              </a:r>
              <a:r>
                <a:rPr lang="en-GB" sz="2400" b="1" dirty="0">
                  <a:solidFill>
                    <a:schemeClr val="tx1">
                      <a:lumMod val="75000"/>
                      <a:lumOff val="25000"/>
                    </a:schemeClr>
                  </a:solidFill>
                  <a:latin typeface="Arial Narrow" pitchFamily="34" charset="0"/>
                  <a:ea typeface="+mj-ea"/>
                  <a:cs typeface="+mj-cs"/>
                </a:rPr>
                <a:t>29 April </a:t>
              </a:r>
              <a:endParaRPr lang="en-GB" sz="3000" b="1" dirty="0">
                <a:solidFill>
                  <a:schemeClr val="tx1">
                    <a:lumMod val="75000"/>
                    <a:lumOff val="25000"/>
                  </a:schemeClr>
                </a:solidFill>
                <a:latin typeface="Arial Narrow" pitchFamily="34" charset="0"/>
                <a:ea typeface="+mj-ea"/>
                <a:cs typeface="+mj-cs"/>
              </a:endParaRPr>
            </a:p>
          </p:txBody>
        </p:sp>
        <p:cxnSp>
          <p:nvCxnSpPr>
            <p:cNvPr id="12" name="Straight Connector 11"/>
            <p:cNvCxnSpPr/>
            <p:nvPr/>
          </p:nvCxnSpPr>
          <p:spPr>
            <a:xfrm>
              <a:off x="3495295" y="2623395"/>
              <a:ext cx="1" cy="1475999"/>
            </a:xfrm>
            <a:prstGeom prst="line">
              <a:avLst/>
            </a:prstGeom>
            <a:ln w="190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itle 3"/>
            <p:cNvSpPr txBox="1">
              <a:spLocks/>
            </p:cNvSpPr>
            <p:nvPr/>
          </p:nvSpPr>
          <p:spPr>
            <a:xfrm>
              <a:off x="3775652" y="2468426"/>
              <a:ext cx="4374564" cy="1720502"/>
            </a:xfrm>
            <a:prstGeom prst="rect">
              <a:avLst/>
            </a:prstGeom>
          </p:spPr>
          <p:txBody>
            <a:bodyPr vert="horz" lIns="91440" tIns="45720" rIns="91440" bIns="45720" rtlCol="0" anchor="ctr">
              <a:noAutofit/>
            </a:bodyPr>
            <a:lstStyle/>
            <a:p>
              <a:pPr>
                <a:spcBef>
                  <a:spcPct val="0"/>
                </a:spcBef>
              </a:pPr>
              <a:r>
                <a:rPr lang="en-GB" sz="2200" dirty="0">
                  <a:latin typeface="Arial Narrow" pitchFamily="34" charset="0"/>
                </a:rPr>
                <a:t>With the war lost, and the Soviet army entering Berlin, Adolf Hitler decides to kill himself. He sits down to write his last words.</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36019" y="1893073"/>
            <a:ext cx="7273365" cy="1872208"/>
            <a:chOff x="1530533" y="2460737"/>
            <a:chExt cx="6713875" cy="1872207"/>
          </a:xfrm>
        </p:grpSpPr>
        <p:sp>
          <p:nvSpPr>
            <p:cNvPr id="5" name="Title 3"/>
            <p:cNvSpPr txBox="1">
              <a:spLocks/>
            </p:cNvSpPr>
            <p:nvPr/>
          </p:nvSpPr>
          <p:spPr>
            <a:xfrm>
              <a:off x="1530533" y="2612442"/>
              <a:ext cx="2126807" cy="1720502"/>
            </a:xfrm>
            <a:prstGeom prst="rect">
              <a:avLst/>
            </a:prstGeom>
          </p:spPr>
          <p:txBody>
            <a:bodyPr vert="horz" lIns="91440" tIns="45720" rIns="91440" bIns="45720" rtlCol="0" anchor="ctr">
              <a:noAutofit/>
            </a:bodyPr>
            <a:lstStyle/>
            <a:p>
              <a:pPr lvl="0">
                <a:lnSpc>
                  <a:spcPct val="80000"/>
                </a:lnSpc>
                <a:spcBef>
                  <a:spcPct val="0"/>
                </a:spcBef>
              </a:pPr>
              <a:r>
                <a:rPr lang="en-GB" sz="8000" b="1" dirty="0">
                  <a:solidFill>
                    <a:schemeClr val="accent2"/>
                  </a:solidFill>
                  <a:latin typeface="Arial Narrow" pitchFamily="34" charset="0"/>
                  <a:ea typeface="+mj-ea"/>
                  <a:cs typeface="+mj-cs"/>
                </a:rPr>
                <a:t>1933</a:t>
              </a:r>
              <a:r>
                <a:rPr lang="en-GB" sz="4800" b="1" dirty="0">
                  <a:latin typeface="Arial Narrow" pitchFamily="34" charset="0"/>
                  <a:ea typeface="+mj-ea"/>
                  <a:cs typeface="+mj-cs"/>
                </a:rPr>
                <a:t> </a:t>
              </a:r>
              <a:br>
                <a:rPr lang="en-GB" sz="4000" b="1" dirty="0">
                  <a:latin typeface="Arial Narrow" pitchFamily="34" charset="0"/>
                  <a:ea typeface="+mj-ea"/>
                  <a:cs typeface="+mj-cs"/>
                </a:rPr>
              </a:br>
              <a:r>
                <a:rPr lang="en-GB" sz="4000" b="1" dirty="0">
                  <a:latin typeface="Arial Narrow" pitchFamily="34" charset="0"/>
                  <a:ea typeface="+mj-ea"/>
                  <a:cs typeface="+mj-cs"/>
                </a:rPr>
                <a:t> </a:t>
              </a:r>
              <a:r>
                <a:rPr lang="en-GB" sz="2800" b="1" dirty="0">
                  <a:solidFill>
                    <a:schemeClr val="tx1">
                      <a:lumMod val="75000"/>
                      <a:lumOff val="25000"/>
                    </a:schemeClr>
                  </a:solidFill>
                  <a:latin typeface="Arial Narrow" pitchFamily="34" charset="0"/>
                  <a:ea typeface="+mj-ea"/>
                  <a:cs typeface="+mj-cs"/>
                </a:rPr>
                <a:t>1 April</a:t>
              </a:r>
              <a:endParaRPr lang="en-GB" sz="4000" b="1" dirty="0">
                <a:solidFill>
                  <a:schemeClr val="tx1">
                    <a:lumMod val="75000"/>
                    <a:lumOff val="25000"/>
                  </a:schemeClr>
                </a:solidFill>
                <a:latin typeface="Arial Narrow" pitchFamily="34" charset="0"/>
                <a:ea typeface="+mj-ea"/>
                <a:cs typeface="+mj-cs"/>
              </a:endParaRPr>
            </a:p>
          </p:txBody>
        </p:sp>
        <p:cxnSp>
          <p:nvCxnSpPr>
            <p:cNvPr id="7" name="Straight Connector 6"/>
            <p:cNvCxnSpPr/>
            <p:nvPr/>
          </p:nvCxnSpPr>
          <p:spPr>
            <a:xfrm>
              <a:off x="3790277" y="2687193"/>
              <a:ext cx="1" cy="1465957"/>
            </a:xfrm>
            <a:prstGeom prst="line">
              <a:avLst/>
            </a:prstGeom>
            <a:ln w="190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itle 3"/>
            <p:cNvSpPr txBox="1">
              <a:spLocks/>
            </p:cNvSpPr>
            <p:nvPr/>
          </p:nvSpPr>
          <p:spPr>
            <a:xfrm>
              <a:off x="4032290" y="2460737"/>
              <a:ext cx="4212118" cy="1720502"/>
            </a:xfrm>
            <a:prstGeom prst="rect">
              <a:avLst/>
            </a:prstGeom>
          </p:spPr>
          <p:txBody>
            <a:bodyPr vert="horz" lIns="91440" tIns="45720" rIns="91440" bIns="45720" rtlCol="0" anchor="ctr">
              <a:noAutofit/>
            </a:bodyPr>
            <a:lstStyle/>
            <a:p>
              <a:pPr>
                <a:spcBef>
                  <a:spcPct val="0"/>
                </a:spcBef>
              </a:pPr>
              <a:r>
                <a:rPr lang="en-GB" sz="2400" dirty="0">
                  <a:latin typeface="Arial Narrow" pitchFamily="34" charset="0"/>
                  <a:ea typeface="+mj-ea"/>
                  <a:cs typeface="+mj-cs"/>
                </a:rPr>
                <a:t>This is the first official action by the Nazi state against the Jewish population.  </a:t>
              </a:r>
            </a:p>
          </p:txBody>
        </p:sp>
      </p:grpSp>
      <p:sp>
        <p:nvSpPr>
          <p:cNvPr id="14" name="Title 13"/>
          <p:cNvSpPr>
            <a:spLocks noGrp="1"/>
          </p:cNvSpPr>
          <p:nvPr>
            <p:ph type="title"/>
          </p:nvPr>
        </p:nvSpPr>
        <p:spPr/>
        <p:txBody>
          <a:bodyPr/>
          <a:lstStyle/>
          <a:p>
            <a:r>
              <a:rPr lang="en-GB" sz="3700" dirty="0">
                <a:solidFill>
                  <a:schemeClr val="tx1">
                    <a:lumMod val="75000"/>
                    <a:lumOff val="25000"/>
                  </a:schemeClr>
                </a:solidFill>
              </a:rPr>
              <a:t>April Boycott</a:t>
            </a:r>
          </a:p>
        </p:txBody>
      </p:sp>
      <p:sp>
        <p:nvSpPr>
          <p:cNvPr id="8" name="Title 3"/>
          <p:cNvSpPr txBox="1">
            <a:spLocks/>
          </p:cNvSpPr>
          <p:nvPr/>
        </p:nvSpPr>
        <p:spPr>
          <a:xfrm>
            <a:off x="1062563" y="3549257"/>
            <a:ext cx="5544616" cy="1944464"/>
          </a:xfrm>
          <a:prstGeom prst="rect">
            <a:avLst/>
          </a:prstGeom>
        </p:spPr>
        <p:txBody>
          <a:bodyPr vert="horz" lIns="91440" tIns="45720" rIns="91440" bIns="45720" rtlCol="0" anchor="ctr">
            <a:noAutofit/>
          </a:bodyPr>
          <a:lstStyle/>
          <a:p>
            <a:pPr>
              <a:spcBef>
                <a:spcPct val="0"/>
              </a:spcBef>
            </a:pPr>
            <a:r>
              <a:rPr lang="en-GB" sz="2200" dirty="0">
                <a:latin typeface="Arial Narrow" pitchFamily="34" charset="0"/>
                <a:ea typeface="+mj-ea"/>
                <a:cs typeface="+mj-cs"/>
              </a:rPr>
              <a:t>Nazi Stormtroopers (SA) stand in front of Jewish-owned shops and businesses, doctors’ surgeries and law firms to prevent customers from entering.</a:t>
            </a:r>
          </a:p>
        </p:txBody>
      </p:sp>
      <p:sp>
        <p:nvSpPr>
          <p:cNvPr id="12" name="Rectangle 11"/>
          <p:cNvSpPr/>
          <p:nvPr/>
        </p:nvSpPr>
        <p:spPr>
          <a:xfrm>
            <a:off x="1064568" y="5277449"/>
            <a:ext cx="4968552" cy="600164"/>
          </a:xfrm>
          <a:prstGeom prst="rect">
            <a:avLst/>
          </a:prstGeom>
        </p:spPr>
        <p:txBody>
          <a:bodyPr wrap="square">
            <a:spAutoFit/>
          </a:bodyPr>
          <a:lstStyle/>
          <a:p>
            <a:pPr lvl="0" defTabSz="914400" fontAlgn="base">
              <a:spcBef>
                <a:spcPct val="0"/>
              </a:spcBef>
              <a:spcAft>
                <a:spcPct val="0"/>
              </a:spcAft>
            </a:pPr>
            <a:r>
              <a:rPr lang="en-GB" sz="1100" dirty="0">
                <a:solidFill>
                  <a:srgbClr val="262321"/>
                </a:solidFill>
                <a:latin typeface="Arial" pitchFamily="34" charset="0"/>
                <a:ea typeface="Times New Roman" pitchFamily="18" charset="0"/>
                <a:cs typeface="Arial Narrow" pitchFamily="34" charset="0"/>
              </a:rPr>
              <a:t>Members of the SA block the entrance to the Jewish-owned </a:t>
            </a:r>
            <a:r>
              <a:rPr lang="en-GB" sz="1100" dirty="0" err="1">
                <a:solidFill>
                  <a:srgbClr val="262321"/>
                </a:solidFill>
                <a:latin typeface="Arial" pitchFamily="34" charset="0"/>
                <a:ea typeface="Times New Roman" pitchFamily="18" charset="0"/>
                <a:cs typeface="Arial Narrow" pitchFamily="34" charset="0"/>
              </a:rPr>
              <a:t>Erwege</a:t>
            </a:r>
            <a:r>
              <a:rPr lang="en-GB" sz="1100" dirty="0">
                <a:solidFill>
                  <a:srgbClr val="262321"/>
                </a:solidFill>
                <a:latin typeface="Arial" pitchFamily="34" charset="0"/>
                <a:ea typeface="Times New Roman" pitchFamily="18" charset="0"/>
                <a:cs typeface="Arial Narrow" pitchFamily="34" charset="0"/>
              </a:rPr>
              <a:t> store on </a:t>
            </a:r>
            <a:r>
              <a:rPr lang="en-GB" sz="1100" dirty="0" err="1">
                <a:solidFill>
                  <a:srgbClr val="262321"/>
                </a:solidFill>
                <a:latin typeface="Arial" pitchFamily="34" charset="0"/>
                <a:ea typeface="Times New Roman" pitchFamily="18" charset="0"/>
                <a:cs typeface="Arial Narrow" pitchFamily="34" charset="0"/>
              </a:rPr>
              <a:t>Fackelstrasse</a:t>
            </a:r>
            <a:r>
              <a:rPr lang="en-GB" sz="1100" dirty="0">
                <a:solidFill>
                  <a:srgbClr val="262321"/>
                </a:solidFill>
                <a:latin typeface="Arial" pitchFamily="34" charset="0"/>
                <a:ea typeface="Times New Roman" pitchFamily="18" charset="0"/>
                <a:cs typeface="Arial Narrow" pitchFamily="34" charset="0"/>
              </a:rPr>
              <a:t> to enforce the April boycott of Jewish businesses. </a:t>
            </a:r>
            <a:br>
              <a:rPr lang="en-GB" sz="1100" dirty="0">
                <a:solidFill>
                  <a:srgbClr val="262321"/>
                </a:solidFill>
                <a:latin typeface="Arial" pitchFamily="34" charset="0"/>
                <a:ea typeface="Times New Roman" pitchFamily="18" charset="0"/>
                <a:cs typeface="Arial Narrow" pitchFamily="34" charset="0"/>
              </a:rPr>
            </a:br>
            <a:r>
              <a:rPr lang="en-GB" sz="1100" dirty="0">
                <a:solidFill>
                  <a:srgbClr val="262321"/>
                </a:solidFill>
                <a:latin typeface="Arial" pitchFamily="34" charset="0"/>
                <a:ea typeface="Times New Roman" pitchFamily="18" charset="0"/>
                <a:cs typeface="Arial Narrow" pitchFamily="34" charset="0"/>
              </a:rPr>
              <a:t>Photo: www.ushmm.org</a:t>
            </a:r>
          </a:p>
        </p:txBody>
      </p:sp>
      <p:pic>
        <p:nvPicPr>
          <p:cNvPr id="1026" name="Picture 2"/>
          <p:cNvPicPr>
            <a:picLocks noChangeAspect="1" noChangeArrowheads="1"/>
          </p:cNvPicPr>
          <p:nvPr/>
        </p:nvPicPr>
        <p:blipFill>
          <a:blip r:embed="rId2" cstate="print"/>
          <a:srcRect b="9206"/>
          <a:stretch>
            <a:fillRect/>
          </a:stretch>
        </p:blipFill>
        <p:spPr bwMode="auto">
          <a:xfrm>
            <a:off x="6328875" y="3090232"/>
            <a:ext cx="2512557" cy="3147080"/>
          </a:xfrm>
          <a:prstGeom prst="rect">
            <a:avLst/>
          </a:prstGeom>
          <a:ln>
            <a:noFill/>
          </a:ln>
          <a:effectLst>
            <a:softEdge rad="112500"/>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GB" sz="3700" dirty="0"/>
              <a:t>The end of the Holocaust</a:t>
            </a:r>
          </a:p>
        </p:txBody>
      </p:sp>
      <p:sp>
        <p:nvSpPr>
          <p:cNvPr id="8" name="Title 3"/>
          <p:cNvSpPr txBox="1">
            <a:spLocks/>
          </p:cNvSpPr>
          <p:nvPr/>
        </p:nvSpPr>
        <p:spPr>
          <a:xfrm>
            <a:off x="1208584" y="4156769"/>
            <a:ext cx="7560839" cy="1720503"/>
          </a:xfrm>
          <a:prstGeom prst="rect">
            <a:avLst/>
          </a:prstGeom>
        </p:spPr>
        <p:txBody>
          <a:bodyPr vert="horz" lIns="91440" tIns="45720" rIns="91440" bIns="45720" rtlCol="0" anchor="ctr">
            <a:noAutofit/>
          </a:bodyPr>
          <a:lstStyle/>
          <a:p>
            <a:pPr>
              <a:spcBef>
                <a:spcPct val="0"/>
              </a:spcBef>
              <a:spcAft>
                <a:spcPts val="1800"/>
              </a:spcAft>
            </a:pPr>
            <a:r>
              <a:rPr lang="en-GB" sz="2000" dirty="0">
                <a:latin typeface="Arial Narrow" pitchFamily="34" charset="0"/>
              </a:rPr>
              <a:t>After </a:t>
            </a:r>
            <a:r>
              <a:rPr lang="en-GB" sz="2000">
                <a:latin typeface="Arial Narrow" pitchFamily="34" charset="0"/>
              </a:rPr>
              <a:t>Hitler’s suicide </a:t>
            </a:r>
            <a:r>
              <a:rPr lang="en-GB" sz="2000" dirty="0">
                <a:latin typeface="Arial Narrow" pitchFamily="34" charset="0"/>
              </a:rPr>
              <a:t>Admiral Karl Dönitz became the leader of Germany. With the war clearly lost, Dönitz and his representatives took steps to formally surrender to the Allies. This came into effect at 11pm on 8 May. Nazi Germany was no more.</a:t>
            </a:r>
          </a:p>
          <a:p>
            <a:pPr>
              <a:spcBef>
                <a:spcPct val="0"/>
              </a:spcBef>
              <a:spcAft>
                <a:spcPts val="1800"/>
              </a:spcAft>
            </a:pPr>
            <a:r>
              <a:rPr lang="en-GB" sz="2000" dirty="0">
                <a:latin typeface="Arial Narrow" pitchFamily="34" charset="0"/>
              </a:rPr>
              <a:t>The military defeat of Nazi Germany meant that the persecution and murder of Europe’s Jews had come to an end. But for those who survived, pain and suffering remained. </a:t>
            </a:r>
          </a:p>
        </p:txBody>
      </p:sp>
      <p:grpSp>
        <p:nvGrpSpPr>
          <p:cNvPr id="2" name="Group 14"/>
          <p:cNvGrpSpPr/>
          <p:nvPr/>
        </p:nvGrpSpPr>
        <p:grpSpPr>
          <a:xfrm>
            <a:off x="1208584" y="1996529"/>
            <a:ext cx="7488832" cy="1792511"/>
            <a:chOff x="1047750" y="2468426"/>
            <a:chExt cx="7102466" cy="1792510"/>
          </a:xfrm>
        </p:grpSpPr>
        <p:sp>
          <p:nvSpPr>
            <p:cNvPr id="11" name="Title 3"/>
            <p:cNvSpPr txBox="1">
              <a:spLocks/>
            </p:cNvSpPr>
            <p:nvPr/>
          </p:nvSpPr>
          <p:spPr>
            <a:xfrm>
              <a:off x="1047750" y="2540434"/>
              <a:ext cx="2288954" cy="1720502"/>
            </a:xfrm>
            <a:prstGeom prst="rect">
              <a:avLst/>
            </a:prstGeom>
          </p:spPr>
          <p:txBody>
            <a:bodyPr vert="horz" lIns="91440" tIns="45720" rIns="91440" bIns="45720" rtlCol="0" anchor="ctr">
              <a:noAutofit/>
            </a:bodyPr>
            <a:lstStyle/>
            <a:p>
              <a:pPr lvl="0">
                <a:lnSpc>
                  <a:spcPct val="80000"/>
                </a:lnSpc>
                <a:spcBef>
                  <a:spcPct val="0"/>
                </a:spcBef>
              </a:pPr>
              <a:r>
                <a:rPr lang="en-GB" sz="8800" b="1" dirty="0">
                  <a:solidFill>
                    <a:schemeClr val="accent2"/>
                  </a:solidFill>
                  <a:latin typeface="Arial Narrow" pitchFamily="34" charset="0"/>
                  <a:ea typeface="+mj-ea"/>
                  <a:cs typeface="+mj-cs"/>
                </a:rPr>
                <a:t>1945</a:t>
              </a:r>
              <a:r>
                <a:rPr lang="en-GB" sz="4400" b="1" dirty="0">
                  <a:solidFill>
                    <a:schemeClr val="accent2"/>
                  </a:solidFill>
                  <a:latin typeface="Arial Narrow" pitchFamily="34" charset="0"/>
                  <a:ea typeface="+mj-ea"/>
                  <a:cs typeface="+mj-cs"/>
                </a:rPr>
                <a:t> </a:t>
              </a:r>
              <a:br>
                <a:rPr lang="en-GB" sz="3600" b="1" dirty="0">
                  <a:solidFill>
                    <a:schemeClr val="accent2"/>
                  </a:solidFill>
                  <a:latin typeface="Arial Narrow" pitchFamily="34" charset="0"/>
                  <a:ea typeface="+mj-ea"/>
                  <a:cs typeface="+mj-cs"/>
                </a:rPr>
              </a:br>
              <a:r>
                <a:rPr lang="en-GB" sz="3600" b="1" dirty="0">
                  <a:solidFill>
                    <a:schemeClr val="accent2"/>
                  </a:solidFill>
                  <a:latin typeface="Arial Narrow" pitchFamily="34" charset="0"/>
                  <a:ea typeface="+mj-ea"/>
                  <a:cs typeface="+mj-cs"/>
                </a:rPr>
                <a:t> </a:t>
              </a:r>
              <a:r>
                <a:rPr lang="en-GB" sz="2400" b="1" dirty="0">
                  <a:solidFill>
                    <a:schemeClr val="tx1">
                      <a:lumMod val="75000"/>
                      <a:lumOff val="25000"/>
                    </a:schemeClr>
                  </a:solidFill>
                  <a:latin typeface="Arial Narrow" pitchFamily="34" charset="0"/>
                  <a:ea typeface="+mj-ea"/>
                  <a:cs typeface="+mj-cs"/>
                </a:rPr>
                <a:t>May </a:t>
              </a:r>
              <a:endParaRPr lang="en-GB" sz="3000" b="1" dirty="0">
                <a:solidFill>
                  <a:schemeClr val="tx1">
                    <a:lumMod val="75000"/>
                    <a:lumOff val="25000"/>
                  </a:schemeClr>
                </a:solidFill>
                <a:latin typeface="Arial Narrow" pitchFamily="34" charset="0"/>
                <a:ea typeface="+mj-ea"/>
                <a:cs typeface="+mj-cs"/>
              </a:endParaRPr>
            </a:p>
          </p:txBody>
        </p:sp>
        <p:cxnSp>
          <p:nvCxnSpPr>
            <p:cNvPr id="12" name="Straight Connector 11"/>
            <p:cNvCxnSpPr/>
            <p:nvPr/>
          </p:nvCxnSpPr>
          <p:spPr>
            <a:xfrm>
              <a:off x="3495295" y="2623395"/>
              <a:ext cx="1" cy="1475999"/>
            </a:xfrm>
            <a:prstGeom prst="line">
              <a:avLst/>
            </a:prstGeom>
            <a:ln w="190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itle 3"/>
            <p:cNvSpPr txBox="1">
              <a:spLocks/>
            </p:cNvSpPr>
            <p:nvPr/>
          </p:nvSpPr>
          <p:spPr>
            <a:xfrm>
              <a:off x="3775652" y="2468426"/>
              <a:ext cx="4374564" cy="1720502"/>
            </a:xfrm>
            <a:prstGeom prst="rect">
              <a:avLst/>
            </a:prstGeom>
          </p:spPr>
          <p:txBody>
            <a:bodyPr vert="horz" lIns="91440" tIns="45720" rIns="91440" bIns="45720" rtlCol="0" anchor="ctr">
              <a:noAutofit/>
            </a:bodyPr>
            <a:lstStyle/>
            <a:p>
              <a:pPr>
                <a:spcBef>
                  <a:spcPct val="0"/>
                </a:spcBef>
              </a:pPr>
              <a:r>
                <a:rPr lang="en-GB" sz="2200" dirty="0">
                  <a:latin typeface="Arial Narrow" pitchFamily="34" charset="0"/>
                </a:rPr>
                <a:t>On 8 May 1945, Germany surrendered unconditionally to the Allies. </a:t>
              </a:r>
            </a:p>
          </p:txBody>
        </p:sp>
      </p:grpSp>
    </p:spTree>
    <p:extLst>
      <p:ext uri="{BB962C8B-B14F-4D97-AF65-F5344CB8AC3E}">
        <p14:creationId xmlns:p14="http://schemas.microsoft.com/office/powerpoint/2010/main" val="1625858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1208584" y="1996529"/>
            <a:ext cx="5040562" cy="1792511"/>
            <a:chOff x="1663271" y="2532745"/>
            <a:chExt cx="4652826" cy="1792510"/>
          </a:xfrm>
        </p:grpSpPr>
        <p:sp>
          <p:nvSpPr>
            <p:cNvPr id="5" name="Title 3"/>
            <p:cNvSpPr txBox="1">
              <a:spLocks/>
            </p:cNvSpPr>
            <p:nvPr/>
          </p:nvSpPr>
          <p:spPr>
            <a:xfrm>
              <a:off x="1663271" y="2604753"/>
              <a:ext cx="2126807" cy="1720502"/>
            </a:xfrm>
            <a:prstGeom prst="rect">
              <a:avLst/>
            </a:prstGeom>
          </p:spPr>
          <p:txBody>
            <a:bodyPr vert="horz" lIns="91440" tIns="45720" rIns="91440" bIns="45720" rtlCol="0" anchor="ctr">
              <a:noAutofit/>
            </a:bodyPr>
            <a:lstStyle/>
            <a:p>
              <a:pPr lvl="0">
                <a:lnSpc>
                  <a:spcPct val="80000"/>
                </a:lnSpc>
                <a:spcBef>
                  <a:spcPct val="0"/>
                </a:spcBef>
              </a:pPr>
              <a:r>
                <a:rPr lang="en-GB" sz="7200" b="1" dirty="0">
                  <a:solidFill>
                    <a:schemeClr val="accent2"/>
                  </a:solidFill>
                  <a:latin typeface="Arial Narrow" pitchFamily="34" charset="0"/>
                  <a:ea typeface="+mj-ea"/>
                  <a:cs typeface="+mj-cs"/>
                </a:rPr>
                <a:t>1933</a:t>
              </a:r>
              <a:r>
                <a:rPr lang="en-GB" sz="4800" b="1" dirty="0">
                  <a:latin typeface="Arial Narrow" pitchFamily="34" charset="0"/>
                  <a:ea typeface="+mj-ea"/>
                  <a:cs typeface="+mj-cs"/>
                </a:rPr>
                <a:t> </a:t>
              </a:r>
              <a:br>
                <a:rPr lang="en-GB" sz="4000" b="1" dirty="0">
                  <a:latin typeface="Arial Narrow" pitchFamily="34" charset="0"/>
                  <a:ea typeface="+mj-ea"/>
                  <a:cs typeface="+mj-cs"/>
                </a:rPr>
              </a:br>
              <a:r>
                <a:rPr lang="en-GB" sz="4000" b="1" dirty="0">
                  <a:latin typeface="Arial Narrow" pitchFamily="34" charset="0"/>
                  <a:ea typeface="+mj-ea"/>
                  <a:cs typeface="+mj-cs"/>
                </a:rPr>
                <a:t> </a:t>
              </a:r>
              <a:r>
                <a:rPr lang="en-GB" sz="2800" b="1" dirty="0">
                  <a:solidFill>
                    <a:schemeClr val="tx1">
                      <a:lumMod val="75000"/>
                      <a:lumOff val="25000"/>
                    </a:schemeClr>
                  </a:solidFill>
                  <a:latin typeface="Arial Narrow" pitchFamily="34" charset="0"/>
                  <a:ea typeface="+mj-ea"/>
                  <a:cs typeface="+mj-cs"/>
                </a:rPr>
                <a:t>7 April</a:t>
              </a:r>
              <a:endParaRPr lang="en-GB" sz="4000" b="1" dirty="0">
                <a:solidFill>
                  <a:schemeClr val="tx1">
                    <a:lumMod val="75000"/>
                    <a:lumOff val="25000"/>
                  </a:schemeClr>
                </a:solidFill>
                <a:latin typeface="Arial Narrow" pitchFamily="34" charset="0"/>
                <a:ea typeface="+mj-ea"/>
                <a:cs typeface="+mj-cs"/>
              </a:endParaRPr>
            </a:p>
          </p:txBody>
        </p:sp>
        <p:cxnSp>
          <p:nvCxnSpPr>
            <p:cNvPr id="7" name="Straight Connector 6"/>
            <p:cNvCxnSpPr/>
            <p:nvPr/>
          </p:nvCxnSpPr>
          <p:spPr>
            <a:xfrm>
              <a:off x="3673793" y="2687193"/>
              <a:ext cx="1" cy="1465957"/>
            </a:xfrm>
            <a:prstGeom prst="line">
              <a:avLst/>
            </a:prstGeom>
            <a:ln w="190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itle 3"/>
            <p:cNvSpPr txBox="1">
              <a:spLocks/>
            </p:cNvSpPr>
            <p:nvPr/>
          </p:nvSpPr>
          <p:spPr>
            <a:xfrm>
              <a:off x="3923216" y="2532745"/>
              <a:ext cx="2392881" cy="1720502"/>
            </a:xfrm>
            <a:prstGeom prst="rect">
              <a:avLst/>
            </a:prstGeom>
          </p:spPr>
          <p:txBody>
            <a:bodyPr vert="horz" lIns="91440" tIns="45720" rIns="91440" bIns="45720" rtlCol="0" anchor="ctr">
              <a:noAutofit/>
            </a:bodyPr>
            <a:lstStyle/>
            <a:p>
              <a:pPr>
                <a:spcBef>
                  <a:spcPct val="0"/>
                </a:spcBef>
              </a:pPr>
              <a:r>
                <a:rPr lang="en-GB" sz="2400" dirty="0">
                  <a:latin typeface="Arial Narrow" pitchFamily="34" charset="0"/>
                </a:rPr>
                <a:t>Jewish government workers are fired. </a:t>
              </a:r>
            </a:p>
          </p:txBody>
        </p:sp>
      </p:grpSp>
      <p:sp>
        <p:nvSpPr>
          <p:cNvPr id="14" name="Title 13"/>
          <p:cNvSpPr>
            <a:spLocks noGrp="1"/>
          </p:cNvSpPr>
          <p:nvPr>
            <p:ph type="title"/>
          </p:nvPr>
        </p:nvSpPr>
        <p:spPr/>
        <p:txBody>
          <a:bodyPr/>
          <a:lstStyle/>
          <a:p>
            <a:pPr algn="ctr"/>
            <a:r>
              <a:rPr lang="en-GB" sz="3000" dirty="0"/>
              <a:t>Law on the Restoration of the Professional Civil Service</a:t>
            </a:r>
          </a:p>
        </p:txBody>
      </p:sp>
      <p:sp>
        <p:nvSpPr>
          <p:cNvPr id="8" name="Title 3"/>
          <p:cNvSpPr txBox="1">
            <a:spLocks/>
          </p:cNvSpPr>
          <p:nvPr/>
        </p:nvSpPr>
        <p:spPr>
          <a:xfrm>
            <a:off x="1161604" y="3717032"/>
            <a:ext cx="5087540" cy="1720503"/>
          </a:xfrm>
          <a:prstGeom prst="rect">
            <a:avLst/>
          </a:prstGeom>
        </p:spPr>
        <p:txBody>
          <a:bodyPr vert="horz" lIns="91440" tIns="45720" rIns="91440" bIns="45720" rtlCol="0" anchor="ctr">
            <a:noAutofit/>
          </a:bodyPr>
          <a:lstStyle/>
          <a:p>
            <a:pPr>
              <a:spcBef>
                <a:spcPct val="0"/>
              </a:spcBef>
            </a:pPr>
            <a:r>
              <a:rPr lang="en-GB" sz="2400" dirty="0">
                <a:latin typeface="Arial Narrow" pitchFamily="34" charset="0"/>
                <a:ea typeface="+mj-ea"/>
                <a:cs typeface="+mj-cs"/>
              </a:rPr>
              <a:t>Civil servants thought to be against the Nazis are sacked and ‘non-Aryans’ are forced to resign from their jobs.</a:t>
            </a:r>
          </a:p>
        </p:txBody>
      </p:sp>
      <p:sp>
        <p:nvSpPr>
          <p:cNvPr id="10" name="Rectangle 9"/>
          <p:cNvSpPr/>
          <p:nvPr/>
        </p:nvSpPr>
        <p:spPr>
          <a:xfrm>
            <a:off x="1161602" y="5335126"/>
            <a:ext cx="4812466" cy="600164"/>
          </a:xfrm>
          <a:prstGeom prst="rect">
            <a:avLst/>
          </a:prstGeom>
        </p:spPr>
        <p:txBody>
          <a:bodyPr wrap="square">
            <a:spAutoFit/>
          </a:bodyPr>
          <a:lstStyle/>
          <a:p>
            <a:pPr lvl="0" defTabSz="914400" fontAlgn="base">
              <a:spcBef>
                <a:spcPct val="0"/>
              </a:spcBef>
              <a:spcAft>
                <a:spcPct val="0"/>
              </a:spcAft>
            </a:pPr>
            <a:r>
              <a:rPr lang="en-GB" sz="1100" dirty="0">
                <a:solidFill>
                  <a:srgbClr val="262321"/>
                </a:solidFill>
                <a:latin typeface="Arial" pitchFamily="34" charset="0"/>
                <a:ea typeface="Times New Roman" pitchFamily="18" charset="0"/>
                <a:cs typeface="Arial Narrow" pitchFamily="34" charset="0"/>
              </a:rPr>
              <a:t>Letter to Dr Susanne Engelmann informing her that she had been sacked from her teaching position under the Civil Service Law of April 7, 1933.</a:t>
            </a:r>
          </a:p>
          <a:p>
            <a:pPr lvl="0" defTabSz="914400" fontAlgn="base">
              <a:spcBef>
                <a:spcPct val="0"/>
              </a:spcBef>
              <a:spcAft>
                <a:spcPct val="0"/>
              </a:spcAft>
            </a:pPr>
            <a:r>
              <a:rPr lang="en-GB" sz="1100" dirty="0">
                <a:solidFill>
                  <a:srgbClr val="262321"/>
                </a:solidFill>
                <a:latin typeface="Arial" pitchFamily="34" charset="0"/>
                <a:ea typeface="Times New Roman" pitchFamily="18" charset="0"/>
                <a:cs typeface="Arial Narrow" pitchFamily="34" charset="0"/>
              </a:rPr>
              <a:t>Photo: www.ushmm.org</a:t>
            </a:r>
          </a:p>
        </p:txBody>
      </p:sp>
      <p:pic>
        <p:nvPicPr>
          <p:cNvPr id="2050" name="Picture 2"/>
          <p:cNvPicPr>
            <a:picLocks noChangeAspect="1" noChangeArrowheads="1"/>
          </p:cNvPicPr>
          <p:nvPr/>
        </p:nvPicPr>
        <p:blipFill>
          <a:blip r:embed="rId2" cstate="print">
            <a:lum bright="10000"/>
          </a:blip>
          <a:srcRect/>
          <a:stretch>
            <a:fillRect/>
          </a:stretch>
        </p:blipFill>
        <p:spPr bwMode="auto">
          <a:xfrm>
            <a:off x="6177136" y="2204864"/>
            <a:ext cx="2719521" cy="3744416"/>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1281113" y="2852738"/>
            <a:ext cx="7391797" cy="1800200"/>
            <a:chOff x="1139778" y="2532745"/>
            <a:chExt cx="6823197" cy="1800199"/>
          </a:xfrm>
        </p:grpSpPr>
        <p:sp>
          <p:nvSpPr>
            <p:cNvPr id="5" name="Title 3"/>
            <p:cNvSpPr txBox="1">
              <a:spLocks/>
            </p:cNvSpPr>
            <p:nvPr/>
          </p:nvSpPr>
          <p:spPr>
            <a:xfrm>
              <a:off x="1139778" y="2540434"/>
              <a:ext cx="2060338" cy="1720502"/>
            </a:xfrm>
            <a:prstGeom prst="rect">
              <a:avLst/>
            </a:prstGeom>
          </p:spPr>
          <p:txBody>
            <a:bodyPr vert="horz" lIns="91440" tIns="45720" rIns="91440" bIns="45720" rtlCol="0" anchor="ctr">
              <a:noAutofit/>
            </a:bodyPr>
            <a:lstStyle/>
            <a:p>
              <a:pPr lvl="0">
                <a:lnSpc>
                  <a:spcPct val="90000"/>
                </a:lnSpc>
                <a:spcBef>
                  <a:spcPct val="0"/>
                </a:spcBef>
              </a:pPr>
              <a:r>
                <a:rPr lang="en-GB" sz="8800" b="1" dirty="0">
                  <a:solidFill>
                    <a:schemeClr val="accent2"/>
                  </a:solidFill>
                  <a:latin typeface="Arial Narrow" pitchFamily="34" charset="0"/>
                  <a:ea typeface="+mj-ea"/>
                  <a:cs typeface="+mj-cs"/>
                </a:rPr>
                <a:t>1933</a:t>
              </a:r>
              <a:r>
                <a:rPr lang="en-GB" sz="4800" b="1" dirty="0">
                  <a:latin typeface="Arial Narrow" pitchFamily="34" charset="0"/>
                  <a:ea typeface="+mj-ea"/>
                  <a:cs typeface="+mj-cs"/>
                </a:rPr>
                <a:t> </a:t>
              </a:r>
              <a:br>
                <a:rPr lang="en-GB" sz="4000" b="1" dirty="0">
                  <a:latin typeface="Arial Narrow" pitchFamily="34" charset="0"/>
                  <a:ea typeface="+mj-ea"/>
                  <a:cs typeface="+mj-cs"/>
                </a:rPr>
              </a:br>
              <a:r>
                <a:rPr lang="en-GB" sz="3600" b="1" dirty="0">
                  <a:solidFill>
                    <a:schemeClr val="tx1">
                      <a:lumMod val="75000"/>
                      <a:lumOff val="25000"/>
                    </a:schemeClr>
                  </a:solidFill>
                  <a:latin typeface="Arial Narrow" pitchFamily="34" charset="0"/>
                </a:rPr>
                <a:t> 7 April </a:t>
              </a:r>
              <a:r>
                <a:rPr lang="en-GB" sz="3200" b="1" dirty="0">
                  <a:solidFill>
                    <a:schemeClr val="tx1">
                      <a:lumMod val="75000"/>
                      <a:lumOff val="25000"/>
                    </a:schemeClr>
                  </a:solidFill>
                  <a:latin typeface="Arial Narrow" pitchFamily="34" charset="0"/>
                  <a:ea typeface="+mj-ea"/>
                  <a:cs typeface="+mj-cs"/>
                </a:rPr>
                <a:t> </a:t>
              </a:r>
            </a:p>
          </p:txBody>
        </p:sp>
        <p:cxnSp>
          <p:nvCxnSpPr>
            <p:cNvPr id="7" name="Straight Connector 6"/>
            <p:cNvCxnSpPr/>
            <p:nvPr/>
          </p:nvCxnSpPr>
          <p:spPr>
            <a:xfrm>
              <a:off x="3495295" y="2532745"/>
              <a:ext cx="0" cy="1800199"/>
            </a:xfrm>
            <a:prstGeom prst="line">
              <a:avLst/>
            </a:prstGeom>
            <a:ln w="190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itle 3"/>
            <p:cNvSpPr txBox="1">
              <a:spLocks/>
            </p:cNvSpPr>
            <p:nvPr/>
          </p:nvSpPr>
          <p:spPr>
            <a:xfrm>
              <a:off x="3841902" y="2532745"/>
              <a:ext cx="4121073" cy="1720502"/>
            </a:xfrm>
            <a:prstGeom prst="rect">
              <a:avLst/>
            </a:prstGeom>
          </p:spPr>
          <p:txBody>
            <a:bodyPr vert="horz" lIns="91440" tIns="45720" rIns="91440" bIns="45720" rtlCol="0" anchor="ctr">
              <a:noAutofit/>
            </a:bodyPr>
            <a:lstStyle/>
            <a:p>
              <a:pPr>
                <a:spcBef>
                  <a:spcPct val="0"/>
                </a:spcBef>
              </a:pPr>
              <a:r>
                <a:rPr lang="en-GB" sz="4000" dirty="0">
                  <a:latin typeface="Arial Narrow" pitchFamily="34" charset="0"/>
                </a:rPr>
                <a:t>Jewish people are not allowed to be lawyers or judges. </a:t>
              </a:r>
            </a:p>
          </p:txBody>
        </p:sp>
      </p:grpSp>
      <p:sp>
        <p:nvSpPr>
          <p:cNvPr id="14" name="Title 13"/>
          <p:cNvSpPr>
            <a:spLocks noGrp="1"/>
          </p:cNvSpPr>
          <p:nvPr>
            <p:ph type="title"/>
          </p:nvPr>
        </p:nvSpPr>
        <p:spPr/>
        <p:txBody>
          <a:bodyPr/>
          <a:lstStyle/>
          <a:p>
            <a:r>
              <a:rPr lang="en-GB" sz="3700" dirty="0"/>
              <a:t>Law on Admission to the Legal Profession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1399793" y="2780928"/>
            <a:ext cx="7585655" cy="1800200"/>
            <a:chOff x="1027301" y="2532745"/>
            <a:chExt cx="7002142" cy="1800199"/>
          </a:xfrm>
        </p:grpSpPr>
        <p:sp>
          <p:nvSpPr>
            <p:cNvPr id="5" name="Title 3"/>
            <p:cNvSpPr txBox="1">
              <a:spLocks/>
            </p:cNvSpPr>
            <p:nvPr/>
          </p:nvSpPr>
          <p:spPr>
            <a:xfrm>
              <a:off x="1027301" y="2540434"/>
              <a:ext cx="2282848" cy="1720502"/>
            </a:xfrm>
            <a:prstGeom prst="rect">
              <a:avLst/>
            </a:prstGeom>
          </p:spPr>
          <p:txBody>
            <a:bodyPr vert="horz" lIns="91440" tIns="45720" rIns="91440" bIns="45720" rtlCol="0" anchor="ctr">
              <a:noAutofit/>
            </a:bodyPr>
            <a:lstStyle/>
            <a:p>
              <a:pPr lvl="0">
                <a:lnSpc>
                  <a:spcPct val="90000"/>
                </a:lnSpc>
                <a:spcBef>
                  <a:spcPct val="0"/>
                </a:spcBef>
              </a:pPr>
              <a:r>
                <a:rPr lang="en-GB" sz="8800" b="1" dirty="0">
                  <a:solidFill>
                    <a:schemeClr val="accent2"/>
                  </a:solidFill>
                  <a:latin typeface="Arial Narrow" pitchFamily="34" charset="0"/>
                  <a:ea typeface="+mj-ea"/>
                  <a:cs typeface="+mj-cs"/>
                </a:rPr>
                <a:t>1933</a:t>
              </a:r>
              <a:r>
                <a:rPr lang="en-GB" sz="4800" b="1" dirty="0">
                  <a:latin typeface="Arial Narrow" pitchFamily="34" charset="0"/>
                  <a:ea typeface="+mj-ea"/>
                  <a:cs typeface="+mj-cs"/>
                </a:rPr>
                <a:t> </a:t>
              </a:r>
              <a:br>
                <a:rPr lang="en-GB" sz="4000" b="1" dirty="0">
                  <a:latin typeface="Arial Narrow" pitchFamily="34" charset="0"/>
                  <a:ea typeface="+mj-ea"/>
                  <a:cs typeface="+mj-cs"/>
                </a:rPr>
              </a:br>
              <a:r>
                <a:rPr lang="en-GB" sz="3600" b="1" dirty="0">
                  <a:solidFill>
                    <a:schemeClr val="tx1">
                      <a:lumMod val="75000"/>
                      <a:lumOff val="25000"/>
                    </a:schemeClr>
                  </a:solidFill>
                  <a:latin typeface="Arial Narrow" pitchFamily="34" charset="0"/>
                </a:rPr>
                <a:t> 4 October  </a:t>
              </a:r>
              <a:r>
                <a:rPr lang="en-GB" sz="3200" b="1" dirty="0">
                  <a:solidFill>
                    <a:schemeClr val="tx1">
                      <a:lumMod val="75000"/>
                      <a:lumOff val="25000"/>
                    </a:schemeClr>
                  </a:solidFill>
                  <a:latin typeface="Arial Narrow" pitchFamily="34" charset="0"/>
                  <a:ea typeface="+mj-ea"/>
                  <a:cs typeface="+mj-cs"/>
                </a:rPr>
                <a:t> </a:t>
              </a:r>
            </a:p>
          </p:txBody>
        </p:sp>
        <p:cxnSp>
          <p:nvCxnSpPr>
            <p:cNvPr id="7" name="Straight Connector 6"/>
            <p:cNvCxnSpPr/>
            <p:nvPr/>
          </p:nvCxnSpPr>
          <p:spPr>
            <a:xfrm>
              <a:off x="3495295" y="2532745"/>
              <a:ext cx="0" cy="1800199"/>
            </a:xfrm>
            <a:prstGeom prst="line">
              <a:avLst/>
            </a:prstGeom>
            <a:ln w="190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itle 3"/>
            <p:cNvSpPr txBox="1">
              <a:spLocks/>
            </p:cNvSpPr>
            <p:nvPr/>
          </p:nvSpPr>
          <p:spPr>
            <a:xfrm>
              <a:off x="3841901" y="2532745"/>
              <a:ext cx="4187542" cy="1720502"/>
            </a:xfrm>
            <a:prstGeom prst="rect">
              <a:avLst/>
            </a:prstGeom>
          </p:spPr>
          <p:txBody>
            <a:bodyPr vert="horz" lIns="91440" tIns="45720" rIns="91440" bIns="45720" rtlCol="0" anchor="ctr">
              <a:noAutofit/>
            </a:bodyPr>
            <a:lstStyle/>
            <a:p>
              <a:pPr>
                <a:spcBef>
                  <a:spcPct val="0"/>
                </a:spcBef>
              </a:pPr>
              <a:r>
                <a:rPr lang="en-GB" sz="4000" dirty="0">
                  <a:latin typeface="Arial Narrow" pitchFamily="34" charset="0"/>
                </a:rPr>
                <a:t>Jewish newspaper editors are sacked. </a:t>
              </a:r>
            </a:p>
          </p:txBody>
        </p:sp>
      </p:grpSp>
      <p:sp>
        <p:nvSpPr>
          <p:cNvPr id="14" name="Title 13"/>
          <p:cNvSpPr>
            <a:spLocks noGrp="1"/>
          </p:cNvSpPr>
          <p:nvPr>
            <p:ph type="title"/>
          </p:nvPr>
        </p:nvSpPr>
        <p:spPr/>
        <p:txBody>
          <a:bodyPr/>
          <a:lstStyle/>
          <a:p>
            <a:r>
              <a:rPr lang="en-GB" sz="3700" dirty="0"/>
              <a:t>Law on Editors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920982" y="2460614"/>
            <a:ext cx="4968122" cy="1753033"/>
            <a:chOff x="1730138" y="2500215"/>
            <a:chExt cx="4585959" cy="1753032"/>
          </a:xfrm>
        </p:grpSpPr>
        <p:sp>
          <p:nvSpPr>
            <p:cNvPr id="5" name="Title 3"/>
            <p:cNvSpPr txBox="1">
              <a:spLocks/>
            </p:cNvSpPr>
            <p:nvPr/>
          </p:nvSpPr>
          <p:spPr>
            <a:xfrm>
              <a:off x="1730138" y="2500215"/>
              <a:ext cx="2126807" cy="1720502"/>
            </a:xfrm>
            <a:prstGeom prst="rect">
              <a:avLst/>
            </a:prstGeom>
          </p:spPr>
          <p:txBody>
            <a:bodyPr vert="horz" lIns="91440" tIns="45720" rIns="91440" bIns="45720" rtlCol="0" anchor="ctr">
              <a:noAutofit/>
            </a:bodyPr>
            <a:lstStyle/>
            <a:p>
              <a:pPr lvl="0">
                <a:lnSpc>
                  <a:spcPct val="80000"/>
                </a:lnSpc>
                <a:spcBef>
                  <a:spcPct val="0"/>
                </a:spcBef>
              </a:pPr>
              <a:r>
                <a:rPr lang="en-GB" sz="7200" b="1" dirty="0">
                  <a:solidFill>
                    <a:schemeClr val="accent2"/>
                  </a:solidFill>
                  <a:latin typeface="Arial Narrow" pitchFamily="34" charset="0"/>
                  <a:ea typeface="+mj-ea"/>
                  <a:cs typeface="+mj-cs"/>
                </a:rPr>
                <a:t>1933</a:t>
              </a:r>
              <a:r>
                <a:rPr lang="en-GB" sz="4800" b="1" dirty="0">
                  <a:latin typeface="Arial Narrow" pitchFamily="34" charset="0"/>
                  <a:ea typeface="+mj-ea"/>
                  <a:cs typeface="+mj-cs"/>
                </a:rPr>
                <a:t> </a:t>
              </a:r>
              <a:br>
                <a:rPr lang="en-GB" sz="4000" b="1" dirty="0">
                  <a:latin typeface="Arial Narrow" pitchFamily="34" charset="0"/>
                  <a:ea typeface="+mj-ea"/>
                  <a:cs typeface="+mj-cs"/>
                </a:rPr>
              </a:br>
              <a:r>
                <a:rPr lang="en-GB" sz="4000" b="1" dirty="0">
                  <a:latin typeface="Arial Narrow" pitchFamily="34" charset="0"/>
                  <a:ea typeface="+mj-ea"/>
                  <a:cs typeface="+mj-cs"/>
                </a:rPr>
                <a:t> </a:t>
              </a:r>
              <a:r>
                <a:rPr lang="en-GB" sz="2800" b="1" dirty="0">
                  <a:solidFill>
                    <a:schemeClr val="tx1">
                      <a:lumMod val="75000"/>
                      <a:lumOff val="25000"/>
                    </a:schemeClr>
                  </a:solidFill>
                  <a:latin typeface="Arial Narrow" pitchFamily="34" charset="0"/>
                  <a:ea typeface="+mj-ea"/>
                  <a:cs typeface="+mj-cs"/>
                </a:rPr>
                <a:t>25 April</a:t>
              </a:r>
              <a:endParaRPr lang="en-GB" sz="4000" b="1" dirty="0">
                <a:solidFill>
                  <a:schemeClr val="tx1">
                    <a:lumMod val="75000"/>
                    <a:lumOff val="25000"/>
                  </a:schemeClr>
                </a:solidFill>
                <a:latin typeface="Arial Narrow" pitchFamily="34" charset="0"/>
                <a:ea typeface="+mj-ea"/>
                <a:cs typeface="+mj-cs"/>
              </a:endParaRPr>
            </a:p>
          </p:txBody>
        </p:sp>
        <p:cxnSp>
          <p:nvCxnSpPr>
            <p:cNvPr id="7" name="Straight Connector 6"/>
            <p:cNvCxnSpPr/>
            <p:nvPr/>
          </p:nvCxnSpPr>
          <p:spPr>
            <a:xfrm>
              <a:off x="3673793" y="2687193"/>
              <a:ext cx="1" cy="1465957"/>
            </a:xfrm>
            <a:prstGeom prst="line">
              <a:avLst/>
            </a:prstGeom>
            <a:ln w="190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itle 3"/>
            <p:cNvSpPr txBox="1">
              <a:spLocks/>
            </p:cNvSpPr>
            <p:nvPr/>
          </p:nvSpPr>
          <p:spPr>
            <a:xfrm>
              <a:off x="3923216" y="2532745"/>
              <a:ext cx="2392881" cy="1720502"/>
            </a:xfrm>
            <a:prstGeom prst="rect">
              <a:avLst/>
            </a:prstGeom>
          </p:spPr>
          <p:txBody>
            <a:bodyPr vert="horz" lIns="91440" tIns="45720" rIns="91440" bIns="45720" rtlCol="0" anchor="ctr">
              <a:noAutofit/>
            </a:bodyPr>
            <a:lstStyle/>
            <a:p>
              <a:pPr>
                <a:spcBef>
                  <a:spcPct val="0"/>
                </a:spcBef>
              </a:pPr>
              <a:r>
                <a:rPr lang="en-GB" sz="2000" dirty="0">
                  <a:latin typeface="Arial Narrow" pitchFamily="34" charset="0"/>
                </a:rPr>
                <a:t>. </a:t>
              </a:r>
            </a:p>
            <a:p>
              <a:pPr>
                <a:spcBef>
                  <a:spcPct val="0"/>
                </a:spcBef>
              </a:pPr>
              <a:endParaRPr lang="en-GB" sz="2000" dirty="0">
                <a:latin typeface="Arial Narrow" pitchFamily="34" charset="0"/>
              </a:endParaRPr>
            </a:p>
          </p:txBody>
        </p:sp>
      </p:grpSp>
      <p:sp>
        <p:nvSpPr>
          <p:cNvPr id="14" name="Title 13"/>
          <p:cNvSpPr>
            <a:spLocks noGrp="1"/>
          </p:cNvSpPr>
          <p:nvPr>
            <p:ph type="title"/>
          </p:nvPr>
        </p:nvSpPr>
        <p:spPr/>
        <p:txBody>
          <a:bodyPr/>
          <a:lstStyle/>
          <a:p>
            <a:r>
              <a:rPr lang="en-GB" sz="3600" dirty="0"/>
              <a:t>Law Against Overcrowding in </a:t>
            </a:r>
            <a:br>
              <a:rPr lang="en-GB" sz="3600" dirty="0"/>
            </a:br>
            <a:r>
              <a:rPr lang="en-GB" sz="3600" dirty="0"/>
              <a:t>Schools and Universities</a:t>
            </a:r>
          </a:p>
        </p:txBody>
      </p:sp>
      <p:sp>
        <p:nvSpPr>
          <p:cNvPr id="8" name="Title 3"/>
          <p:cNvSpPr txBox="1">
            <a:spLocks/>
          </p:cNvSpPr>
          <p:nvPr/>
        </p:nvSpPr>
        <p:spPr>
          <a:xfrm>
            <a:off x="3296816" y="2637160"/>
            <a:ext cx="2808312" cy="1720503"/>
          </a:xfrm>
          <a:prstGeom prst="rect">
            <a:avLst/>
          </a:prstGeom>
        </p:spPr>
        <p:txBody>
          <a:bodyPr vert="horz" lIns="91440" tIns="45720" rIns="91440" bIns="45720" rtlCol="0" anchor="ctr">
            <a:noAutofit/>
          </a:bodyPr>
          <a:lstStyle/>
          <a:p>
            <a:pPr>
              <a:spcBef>
                <a:spcPct val="0"/>
              </a:spcBef>
            </a:pPr>
            <a:r>
              <a:rPr lang="en-GB" sz="2400" dirty="0">
                <a:latin typeface="Arial Narrow" pitchFamily="34" charset="0"/>
                <a:ea typeface="+mj-ea"/>
                <a:cs typeface="+mj-cs"/>
              </a:rPr>
              <a:t>The number of Jewish students allowed to go to state schools and universities is limited.</a:t>
            </a:r>
          </a:p>
          <a:p>
            <a:pPr>
              <a:spcBef>
                <a:spcPct val="0"/>
              </a:spcBef>
            </a:pPr>
            <a:endParaRPr lang="en-GB" sz="2400" dirty="0">
              <a:latin typeface="Arial Narrow" pitchFamily="34" charset="0"/>
              <a:ea typeface="+mj-ea"/>
              <a:cs typeface="+mj-cs"/>
            </a:endParaRPr>
          </a:p>
        </p:txBody>
      </p:sp>
      <p:sp>
        <p:nvSpPr>
          <p:cNvPr id="10" name="Rectangle 9"/>
          <p:cNvSpPr/>
          <p:nvPr/>
        </p:nvSpPr>
        <p:spPr>
          <a:xfrm>
            <a:off x="1064568" y="5120577"/>
            <a:ext cx="5213903" cy="769441"/>
          </a:xfrm>
          <a:prstGeom prst="rect">
            <a:avLst/>
          </a:prstGeom>
        </p:spPr>
        <p:txBody>
          <a:bodyPr wrap="square">
            <a:spAutoFit/>
          </a:bodyPr>
          <a:lstStyle/>
          <a:p>
            <a:pPr lvl="0" defTabSz="914400" fontAlgn="base">
              <a:spcBef>
                <a:spcPct val="0"/>
              </a:spcBef>
              <a:spcAft>
                <a:spcPct val="0"/>
              </a:spcAft>
            </a:pPr>
            <a:r>
              <a:rPr lang="en-GB" sz="1100" dirty="0">
                <a:solidFill>
                  <a:srgbClr val="262321"/>
                </a:solidFill>
                <a:latin typeface="Arial" pitchFamily="34" charset="0"/>
                <a:ea typeface="Times New Roman" pitchFamily="18" charset="0"/>
                <a:cs typeface="Arial Narrow" pitchFamily="34" charset="0"/>
              </a:rPr>
              <a:t>A letter sent to Walter Jacobsberg by the German interior ministry,</a:t>
            </a:r>
          </a:p>
          <a:p>
            <a:pPr lvl="0" defTabSz="914400" fontAlgn="base">
              <a:spcBef>
                <a:spcPct val="0"/>
              </a:spcBef>
              <a:spcAft>
                <a:spcPct val="0"/>
              </a:spcAft>
            </a:pPr>
            <a:r>
              <a:rPr lang="en-GB" sz="1100" dirty="0">
                <a:solidFill>
                  <a:srgbClr val="262321"/>
                </a:solidFill>
                <a:latin typeface="Arial" pitchFamily="34" charset="0"/>
                <a:ea typeface="Times New Roman" pitchFamily="18" charset="0"/>
                <a:cs typeface="Arial Narrow" pitchFamily="34" charset="0"/>
              </a:rPr>
              <a:t>telling him that his application to go to a school of pharmacology has been rejected, due to his ‘non-Aryan’ status. </a:t>
            </a:r>
          </a:p>
          <a:p>
            <a:pPr lvl="0" defTabSz="914400" fontAlgn="base">
              <a:spcBef>
                <a:spcPct val="0"/>
              </a:spcBef>
              <a:spcAft>
                <a:spcPct val="0"/>
              </a:spcAft>
            </a:pPr>
            <a:r>
              <a:rPr lang="en-GB" sz="1100" dirty="0">
                <a:solidFill>
                  <a:srgbClr val="262321"/>
                </a:solidFill>
                <a:latin typeface="Arial" pitchFamily="34" charset="0"/>
                <a:ea typeface="Times New Roman" pitchFamily="18" charset="0"/>
                <a:cs typeface="Arial Narrow" pitchFamily="34" charset="0"/>
              </a:rPr>
              <a:t>Photo: USHMM</a:t>
            </a:r>
          </a:p>
        </p:txBody>
      </p:sp>
      <p:pic>
        <p:nvPicPr>
          <p:cNvPr id="3" name="Picture 2"/>
          <p:cNvPicPr>
            <a:picLocks noChangeAspect="1" noChangeArrowheads="1"/>
          </p:cNvPicPr>
          <p:nvPr/>
        </p:nvPicPr>
        <p:blipFill>
          <a:blip r:embed="rId2" cstate="print">
            <a:lum bright="-8000" contrast="35000"/>
          </a:blip>
          <a:srcRect l="1850" t="941" r="1108" b="1221"/>
          <a:stretch>
            <a:fillRect/>
          </a:stretch>
        </p:blipFill>
        <p:spPr bwMode="auto">
          <a:xfrm>
            <a:off x="6301807" y="2410506"/>
            <a:ext cx="2477193" cy="354122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920767" y="2204864"/>
            <a:ext cx="7848657" cy="1728192"/>
            <a:chOff x="1294334" y="2532745"/>
            <a:chExt cx="7244913" cy="1728191"/>
          </a:xfrm>
        </p:grpSpPr>
        <p:sp>
          <p:nvSpPr>
            <p:cNvPr id="5" name="Title 3"/>
            <p:cNvSpPr txBox="1">
              <a:spLocks/>
            </p:cNvSpPr>
            <p:nvPr/>
          </p:nvSpPr>
          <p:spPr>
            <a:xfrm>
              <a:off x="1294334" y="2540434"/>
              <a:ext cx="2060338" cy="1720502"/>
            </a:xfrm>
            <a:prstGeom prst="rect">
              <a:avLst/>
            </a:prstGeom>
          </p:spPr>
          <p:txBody>
            <a:bodyPr vert="horz" lIns="91440" tIns="45720" rIns="91440" bIns="45720" rtlCol="0" anchor="ctr">
              <a:noAutofit/>
            </a:bodyPr>
            <a:lstStyle/>
            <a:p>
              <a:pPr lvl="0">
                <a:lnSpc>
                  <a:spcPct val="90000"/>
                </a:lnSpc>
                <a:spcBef>
                  <a:spcPct val="0"/>
                </a:spcBef>
              </a:pPr>
              <a:r>
                <a:rPr lang="en-GB" sz="8000" b="1" dirty="0">
                  <a:solidFill>
                    <a:schemeClr val="accent2"/>
                  </a:solidFill>
                  <a:latin typeface="Arial Narrow" pitchFamily="34" charset="0"/>
                  <a:ea typeface="+mj-ea"/>
                  <a:cs typeface="+mj-cs"/>
                </a:rPr>
                <a:t>1935</a:t>
              </a:r>
              <a:r>
                <a:rPr lang="en-GB" sz="4400" b="1" dirty="0">
                  <a:latin typeface="Arial Narrow" pitchFamily="34" charset="0"/>
                  <a:ea typeface="+mj-ea"/>
                  <a:cs typeface="+mj-cs"/>
                </a:rPr>
                <a:t> </a:t>
              </a:r>
              <a:br>
                <a:rPr lang="en-GB" sz="3600" b="1" dirty="0">
                  <a:latin typeface="Arial Narrow" pitchFamily="34" charset="0"/>
                  <a:ea typeface="+mj-ea"/>
                  <a:cs typeface="+mj-cs"/>
                </a:rPr>
              </a:br>
              <a:r>
                <a:rPr lang="en-GB" sz="3600" b="1" dirty="0">
                  <a:latin typeface="Arial Narrow" pitchFamily="34" charset="0"/>
                  <a:ea typeface="+mj-ea"/>
                  <a:cs typeface="+mj-cs"/>
                </a:rPr>
                <a:t> </a:t>
              </a:r>
              <a:r>
                <a:rPr lang="en-GB" sz="2400" b="1" dirty="0">
                  <a:solidFill>
                    <a:schemeClr val="tx1">
                      <a:lumMod val="75000"/>
                      <a:lumOff val="25000"/>
                    </a:schemeClr>
                  </a:solidFill>
                  <a:latin typeface="Arial Narrow" pitchFamily="34" charset="0"/>
                  <a:ea typeface="+mj-ea"/>
                  <a:cs typeface="+mj-cs"/>
                </a:rPr>
                <a:t>Sept and Nov</a:t>
              </a:r>
              <a:endParaRPr lang="en-GB" sz="3000" b="1" dirty="0">
                <a:solidFill>
                  <a:schemeClr val="tx1">
                    <a:lumMod val="75000"/>
                    <a:lumOff val="25000"/>
                  </a:schemeClr>
                </a:solidFill>
                <a:latin typeface="Arial Narrow" pitchFamily="34" charset="0"/>
                <a:ea typeface="+mj-ea"/>
                <a:cs typeface="+mj-cs"/>
              </a:endParaRPr>
            </a:p>
          </p:txBody>
        </p:sp>
        <p:cxnSp>
          <p:nvCxnSpPr>
            <p:cNvPr id="7" name="Straight Connector 6"/>
            <p:cNvCxnSpPr/>
            <p:nvPr/>
          </p:nvCxnSpPr>
          <p:spPr>
            <a:xfrm>
              <a:off x="3495295" y="2623395"/>
              <a:ext cx="1" cy="1619999"/>
            </a:xfrm>
            <a:prstGeom prst="line">
              <a:avLst/>
            </a:prstGeom>
            <a:ln w="190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itle 3"/>
            <p:cNvSpPr txBox="1">
              <a:spLocks/>
            </p:cNvSpPr>
            <p:nvPr/>
          </p:nvSpPr>
          <p:spPr>
            <a:xfrm>
              <a:off x="3707358" y="2532745"/>
              <a:ext cx="4831889" cy="1720502"/>
            </a:xfrm>
            <a:prstGeom prst="rect">
              <a:avLst/>
            </a:prstGeom>
          </p:spPr>
          <p:txBody>
            <a:bodyPr vert="horz" lIns="91440" tIns="45720" rIns="91440" bIns="45720" rtlCol="0" anchor="ctr">
              <a:noAutofit/>
            </a:bodyPr>
            <a:lstStyle/>
            <a:p>
              <a:pPr>
                <a:spcBef>
                  <a:spcPct val="0"/>
                </a:spcBef>
              </a:pPr>
              <a:r>
                <a:rPr lang="en-GB" sz="2200" dirty="0">
                  <a:latin typeface="Arial Narrow" pitchFamily="34" charset="0"/>
                </a:rPr>
                <a:t>Anyone with three or four Jewish grandparents is considered to be a Jew. People with two Jewish grandparents are considered to be Jews if they are also part of the Jewish religious community, or if they are married to a Jew.</a:t>
              </a:r>
            </a:p>
          </p:txBody>
        </p:sp>
      </p:grpSp>
      <p:sp>
        <p:nvSpPr>
          <p:cNvPr id="14" name="Title 13"/>
          <p:cNvSpPr>
            <a:spLocks noGrp="1"/>
          </p:cNvSpPr>
          <p:nvPr>
            <p:ph type="title"/>
          </p:nvPr>
        </p:nvSpPr>
        <p:spPr/>
        <p:txBody>
          <a:bodyPr/>
          <a:lstStyle/>
          <a:p>
            <a:r>
              <a:rPr lang="en-GB" sz="3700" dirty="0"/>
              <a:t>Nuremberg Laws</a:t>
            </a:r>
          </a:p>
        </p:txBody>
      </p:sp>
      <p:sp>
        <p:nvSpPr>
          <p:cNvPr id="8" name="Title 3"/>
          <p:cNvSpPr txBox="1">
            <a:spLocks/>
          </p:cNvSpPr>
          <p:nvPr/>
        </p:nvSpPr>
        <p:spPr>
          <a:xfrm>
            <a:off x="993330" y="4221088"/>
            <a:ext cx="8136383" cy="1720503"/>
          </a:xfrm>
          <a:prstGeom prst="rect">
            <a:avLst/>
          </a:prstGeom>
        </p:spPr>
        <p:txBody>
          <a:bodyPr vert="horz" lIns="91440" tIns="45720" rIns="91440" bIns="45720" rtlCol="0" anchor="ctr">
            <a:noAutofit/>
          </a:bodyPr>
          <a:lstStyle/>
          <a:p>
            <a:pPr marL="286014" lvl="1" indent="-286014">
              <a:spcAft>
                <a:spcPts val="628"/>
              </a:spcAft>
              <a:buClr>
                <a:prstClr val="white">
                  <a:lumMod val="50000"/>
                </a:prstClr>
              </a:buClr>
              <a:buFont typeface="Wingdings" pitchFamily="2" charset="2"/>
              <a:buChar char="§"/>
            </a:pPr>
            <a:r>
              <a:rPr lang="en-GB" sz="2200" dirty="0">
                <a:solidFill>
                  <a:srgbClr val="262321"/>
                </a:solidFill>
                <a:latin typeface="Arial Narrow" pitchFamily="34" charset="0"/>
              </a:rPr>
              <a:t>Marriage between Jews and ‘Aryans’ is banned.</a:t>
            </a:r>
          </a:p>
          <a:p>
            <a:pPr marL="286014" lvl="1" indent="-286014">
              <a:spcAft>
                <a:spcPts val="628"/>
              </a:spcAft>
              <a:buClr>
                <a:prstClr val="white">
                  <a:lumMod val="50000"/>
                </a:prstClr>
              </a:buClr>
              <a:buFont typeface="Wingdings" pitchFamily="2" charset="2"/>
              <a:buChar char="§"/>
            </a:pPr>
            <a:r>
              <a:rPr lang="en-GB" sz="2200" dirty="0">
                <a:solidFill>
                  <a:srgbClr val="262321"/>
                </a:solidFill>
                <a:latin typeface="Arial Narrow" pitchFamily="34" charset="0"/>
              </a:rPr>
              <a:t>Sex between Jews and ‘Aryans’ is illegal.</a:t>
            </a:r>
          </a:p>
          <a:p>
            <a:pPr marL="286014" lvl="1" indent="-286014">
              <a:spcAft>
                <a:spcPts val="628"/>
              </a:spcAft>
              <a:buClr>
                <a:prstClr val="white">
                  <a:lumMod val="50000"/>
                </a:prstClr>
              </a:buClr>
              <a:buFont typeface="Wingdings" pitchFamily="2" charset="2"/>
              <a:buChar char="§"/>
            </a:pPr>
            <a:r>
              <a:rPr lang="en-GB" sz="2200" dirty="0">
                <a:solidFill>
                  <a:srgbClr val="262321"/>
                </a:solidFill>
                <a:latin typeface="Arial Narrow" pitchFamily="34" charset="0"/>
              </a:rPr>
              <a:t>Jews are not allowed to be Reich citizens or to vote.</a:t>
            </a:r>
          </a:p>
          <a:p>
            <a:pPr marL="286014" lvl="1" indent="-286014">
              <a:spcAft>
                <a:spcPts val="628"/>
              </a:spcAft>
              <a:buClr>
                <a:prstClr val="white">
                  <a:lumMod val="50000"/>
                </a:prstClr>
              </a:buClr>
              <a:buFont typeface="Wingdings" pitchFamily="2" charset="2"/>
              <a:buChar char="§"/>
            </a:pPr>
            <a:r>
              <a:rPr lang="en-GB" sz="2200" dirty="0">
                <a:solidFill>
                  <a:srgbClr val="262321"/>
                </a:solidFill>
                <a:latin typeface="Arial Narrow" pitchFamily="34" charset="0"/>
              </a:rPr>
              <a:t>Jews are defined in law by ‘race’, not religion.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1001505" y="2204864"/>
            <a:ext cx="7983943" cy="1728192"/>
            <a:chOff x="1139778" y="2532745"/>
            <a:chExt cx="7369793" cy="1728191"/>
          </a:xfrm>
        </p:grpSpPr>
        <p:sp>
          <p:nvSpPr>
            <p:cNvPr id="5" name="Title 3"/>
            <p:cNvSpPr txBox="1">
              <a:spLocks/>
            </p:cNvSpPr>
            <p:nvPr/>
          </p:nvSpPr>
          <p:spPr>
            <a:xfrm>
              <a:off x="1139778" y="2964793"/>
              <a:ext cx="2060338" cy="1296143"/>
            </a:xfrm>
            <a:prstGeom prst="rect">
              <a:avLst/>
            </a:prstGeom>
          </p:spPr>
          <p:txBody>
            <a:bodyPr vert="horz" lIns="91440" tIns="45720" rIns="91440" bIns="45720" rtlCol="0" anchor="ctr">
              <a:noAutofit/>
            </a:bodyPr>
            <a:lstStyle/>
            <a:p>
              <a:pPr lvl="0" algn="r">
                <a:lnSpc>
                  <a:spcPct val="90000"/>
                </a:lnSpc>
                <a:spcBef>
                  <a:spcPct val="0"/>
                </a:spcBef>
              </a:pPr>
              <a:r>
                <a:rPr lang="en-GB" sz="8800" b="1" dirty="0">
                  <a:solidFill>
                    <a:schemeClr val="accent2"/>
                  </a:solidFill>
                  <a:latin typeface="Arial Narrow" pitchFamily="34" charset="0"/>
                  <a:ea typeface="+mj-ea"/>
                  <a:cs typeface="+mj-cs"/>
                </a:rPr>
                <a:t>1938</a:t>
              </a:r>
              <a:r>
                <a:rPr lang="en-GB" sz="4400" b="1" dirty="0">
                  <a:solidFill>
                    <a:schemeClr val="accent2"/>
                  </a:solidFill>
                  <a:latin typeface="Arial Narrow" pitchFamily="34" charset="0"/>
                  <a:ea typeface="+mj-ea"/>
                  <a:cs typeface="+mj-cs"/>
                </a:rPr>
                <a:t> </a:t>
              </a:r>
              <a:br>
                <a:rPr lang="en-GB" sz="3600" b="1" dirty="0">
                  <a:solidFill>
                    <a:schemeClr val="accent2"/>
                  </a:solidFill>
                  <a:latin typeface="Arial Narrow" pitchFamily="34" charset="0"/>
                  <a:ea typeface="+mj-ea"/>
                  <a:cs typeface="+mj-cs"/>
                </a:rPr>
              </a:br>
              <a:endParaRPr lang="en-GB" sz="3000" b="1" dirty="0">
                <a:solidFill>
                  <a:schemeClr val="accent2"/>
                </a:solidFill>
                <a:latin typeface="Arial Narrow" pitchFamily="34" charset="0"/>
                <a:ea typeface="+mj-ea"/>
                <a:cs typeface="+mj-cs"/>
              </a:endParaRPr>
            </a:p>
          </p:txBody>
        </p:sp>
        <p:cxnSp>
          <p:nvCxnSpPr>
            <p:cNvPr id="7" name="Straight Connector 6"/>
            <p:cNvCxnSpPr/>
            <p:nvPr/>
          </p:nvCxnSpPr>
          <p:spPr>
            <a:xfrm>
              <a:off x="3495295" y="2784929"/>
              <a:ext cx="1" cy="1403999"/>
            </a:xfrm>
            <a:prstGeom prst="line">
              <a:avLst/>
            </a:prstGeom>
            <a:ln w="190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itle 3"/>
            <p:cNvSpPr txBox="1">
              <a:spLocks/>
            </p:cNvSpPr>
            <p:nvPr/>
          </p:nvSpPr>
          <p:spPr>
            <a:xfrm>
              <a:off x="3707357" y="2532745"/>
              <a:ext cx="4802214" cy="1720502"/>
            </a:xfrm>
            <a:prstGeom prst="rect">
              <a:avLst/>
            </a:prstGeom>
          </p:spPr>
          <p:txBody>
            <a:bodyPr vert="horz" lIns="91440" tIns="45720" rIns="91440" bIns="45720" rtlCol="0" anchor="ctr">
              <a:noAutofit/>
            </a:bodyPr>
            <a:lstStyle/>
            <a:p>
              <a:pPr>
                <a:spcBef>
                  <a:spcPct val="0"/>
                </a:spcBef>
              </a:pPr>
              <a:r>
                <a:rPr lang="en-GB" sz="2800" dirty="0">
                  <a:latin typeface="Arial Narrow" pitchFamily="34" charset="0"/>
                </a:rPr>
                <a:t>All Jewish-owned businesses are registered with the Nazi authorities and marked with the Star of David.</a:t>
              </a:r>
            </a:p>
          </p:txBody>
        </p:sp>
      </p:grpSp>
      <p:sp>
        <p:nvSpPr>
          <p:cNvPr id="14" name="Title 13"/>
          <p:cNvSpPr>
            <a:spLocks noGrp="1"/>
          </p:cNvSpPr>
          <p:nvPr>
            <p:ph type="title"/>
          </p:nvPr>
        </p:nvSpPr>
        <p:spPr/>
        <p:txBody>
          <a:bodyPr/>
          <a:lstStyle/>
          <a:p>
            <a:r>
              <a:rPr lang="en-GB" sz="3700" dirty="0"/>
              <a:t>Measures against Jews</a:t>
            </a:r>
          </a:p>
        </p:txBody>
      </p:sp>
      <p:sp>
        <p:nvSpPr>
          <p:cNvPr id="8" name="Title 3"/>
          <p:cNvSpPr txBox="1">
            <a:spLocks/>
          </p:cNvSpPr>
          <p:nvPr/>
        </p:nvSpPr>
        <p:spPr>
          <a:xfrm>
            <a:off x="1136576" y="4156769"/>
            <a:ext cx="7200800" cy="1720503"/>
          </a:xfrm>
          <a:prstGeom prst="rect">
            <a:avLst/>
          </a:prstGeom>
        </p:spPr>
        <p:txBody>
          <a:bodyPr vert="horz" lIns="91440" tIns="45720" rIns="91440" bIns="45720" rtlCol="0" anchor="ctr">
            <a:noAutofit/>
          </a:bodyPr>
          <a:lstStyle/>
          <a:p>
            <a:pPr marL="286014" lvl="1" indent="-286014">
              <a:spcAft>
                <a:spcPts val="628"/>
              </a:spcAft>
              <a:buClr>
                <a:prstClr val="white">
                  <a:lumMod val="50000"/>
                </a:prstClr>
              </a:buClr>
              <a:buFont typeface="Wingdings" pitchFamily="2" charset="2"/>
              <a:buChar char="§"/>
            </a:pPr>
            <a:r>
              <a:rPr lang="en-GB" sz="2200" dirty="0">
                <a:solidFill>
                  <a:srgbClr val="262321"/>
                </a:solidFill>
                <a:latin typeface="Arial Narrow" pitchFamily="34" charset="0"/>
              </a:rPr>
              <a:t>Jewish people must tell the Nazis about all the property they own that is worth more than 5000 </a:t>
            </a:r>
            <a:r>
              <a:rPr lang="en-GB" sz="2200" i="1" dirty="0" err="1">
                <a:solidFill>
                  <a:srgbClr val="262321"/>
                </a:solidFill>
                <a:latin typeface="Arial Narrow" pitchFamily="34" charset="0"/>
              </a:rPr>
              <a:t>Reichsmarks</a:t>
            </a:r>
            <a:r>
              <a:rPr lang="en-GB" sz="2200" dirty="0">
                <a:solidFill>
                  <a:srgbClr val="262321"/>
                </a:solidFill>
                <a:latin typeface="Arial Narrow" pitchFamily="34" charset="0"/>
              </a:rPr>
              <a:t>.</a:t>
            </a:r>
          </a:p>
          <a:p>
            <a:pPr marL="286014" lvl="1" indent="-286014">
              <a:spcAft>
                <a:spcPts val="628"/>
              </a:spcAft>
              <a:buClr>
                <a:prstClr val="white">
                  <a:lumMod val="50000"/>
                </a:prstClr>
              </a:buClr>
              <a:buFont typeface="Wingdings" pitchFamily="2" charset="2"/>
              <a:buChar char="§"/>
            </a:pPr>
            <a:r>
              <a:rPr lang="en-GB" sz="2200" dirty="0">
                <a:solidFill>
                  <a:srgbClr val="262321"/>
                </a:solidFill>
                <a:latin typeface="Arial Narrow" pitchFamily="34" charset="0"/>
              </a:rPr>
              <a:t>Jewish passports are stamped with the letter ‘J’.</a:t>
            </a:r>
          </a:p>
          <a:p>
            <a:pPr marL="286014" lvl="1" indent="-286014">
              <a:spcAft>
                <a:spcPts val="628"/>
              </a:spcAft>
              <a:buClr>
                <a:prstClr val="white">
                  <a:lumMod val="50000"/>
                </a:prstClr>
              </a:buClr>
              <a:buFont typeface="Wingdings" pitchFamily="2" charset="2"/>
              <a:buChar char="§"/>
            </a:pPr>
            <a:r>
              <a:rPr lang="en-GB" sz="2200" dirty="0">
                <a:solidFill>
                  <a:srgbClr val="262321"/>
                </a:solidFill>
                <a:latin typeface="Arial Narrow" pitchFamily="34" charset="0"/>
              </a:rPr>
              <a:t>Jewish men must take the middle name ‘Israel’.</a:t>
            </a:r>
          </a:p>
          <a:p>
            <a:pPr marL="286014" lvl="1" indent="-286014">
              <a:spcAft>
                <a:spcPts val="628"/>
              </a:spcAft>
              <a:buClr>
                <a:prstClr val="white">
                  <a:lumMod val="50000"/>
                </a:prstClr>
              </a:buClr>
              <a:buFont typeface="Wingdings" pitchFamily="2" charset="2"/>
              <a:buChar char="§"/>
            </a:pPr>
            <a:r>
              <a:rPr lang="en-GB" sz="2200" dirty="0">
                <a:solidFill>
                  <a:srgbClr val="262321"/>
                </a:solidFill>
                <a:latin typeface="Arial Narrow" pitchFamily="34" charset="0"/>
              </a:rPr>
              <a:t>Women must take the middle name ‘Sara’.</a:t>
            </a:r>
          </a:p>
        </p:txBody>
      </p:sp>
    </p:spTree>
  </p:cSld>
  <p:clrMapOvr>
    <a:masterClrMapping/>
  </p:clrMapOvr>
</p:sld>
</file>

<file path=ppt/theme/theme1.xml><?xml version="1.0" encoding="utf-8"?>
<a:theme xmlns:a="http://schemas.openxmlformats.org/drawingml/2006/main" name="Office Theme">
  <a:themeElements>
    <a:clrScheme name="CoH template">
      <a:dk1>
        <a:srgbClr val="262321"/>
      </a:dk1>
      <a:lt1>
        <a:sysClr val="window" lastClr="FFFFFF"/>
      </a:lt1>
      <a:dk2>
        <a:srgbClr val="262321"/>
      </a:dk2>
      <a:lt2>
        <a:srgbClr val="FFFFFF"/>
      </a:lt2>
      <a:accent1>
        <a:srgbClr val="43838E"/>
      </a:accent1>
      <a:accent2>
        <a:srgbClr val="E1C500"/>
      </a:accent2>
      <a:accent3>
        <a:srgbClr val="5F4560"/>
      </a:accent3>
      <a:accent4>
        <a:srgbClr val="AE6C6E"/>
      </a:accent4>
      <a:accent5>
        <a:srgbClr val="605954"/>
      </a:accent5>
      <a:accent6>
        <a:srgbClr val="84BBC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2213</Words>
  <Application>Microsoft Office PowerPoint</Application>
  <PresentationFormat>A4 Paper (210x297 mm)</PresentationFormat>
  <Paragraphs>162</Paragraphs>
  <Slides>30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Arial Narrow</vt:lpstr>
      <vt:lpstr>Calibri</vt:lpstr>
      <vt:lpstr>Verdana</vt:lpstr>
      <vt:lpstr>Wingdings</vt:lpstr>
      <vt:lpstr>Office Theme</vt:lpstr>
      <vt:lpstr>PowerPoint Presentation</vt:lpstr>
      <vt:lpstr>Notes for teachers</vt:lpstr>
      <vt:lpstr>April Boycott</vt:lpstr>
      <vt:lpstr>Law on the Restoration of the Professional Civil Service</vt:lpstr>
      <vt:lpstr>Law on Admission to the Legal Profession</vt:lpstr>
      <vt:lpstr>Law on Editors</vt:lpstr>
      <vt:lpstr>Law Against Overcrowding in  Schools and Universities</vt:lpstr>
      <vt:lpstr>Nuremberg Laws</vt:lpstr>
      <vt:lpstr>Measures against Jews</vt:lpstr>
      <vt:lpstr>The November Pogrom (Kristallnacht)   </vt:lpstr>
      <vt:lpstr>Law for the Elimination of the Jews from  the Economic Life of Germany</vt:lpstr>
      <vt:lpstr>Jewish community fined</vt:lpstr>
      <vt:lpstr>Jewish children </vt:lpstr>
      <vt:lpstr>Jewish houses</vt:lpstr>
      <vt:lpstr>Central Office for Jewish Emigration</vt:lpstr>
      <vt:lpstr>Hitler’s speech</vt:lpstr>
      <vt:lpstr>Creation of Ghettos</vt:lpstr>
      <vt:lpstr>The Madagascar Plan</vt:lpstr>
      <vt:lpstr>German army guidelines for behaviour  of soldiers in Russia</vt:lpstr>
      <vt:lpstr>Heydrich to develop a ‘total solution’</vt:lpstr>
      <vt:lpstr>Jewish people are trapped in Nazi Europe</vt:lpstr>
      <vt:lpstr>Forced deportation of Jews</vt:lpstr>
      <vt:lpstr>Operation Reinhard</vt:lpstr>
      <vt:lpstr>Decision to murder all Jews in Europe</vt:lpstr>
      <vt:lpstr>Wannsee Conference</vt:lpstr>
      <vt:lpstr>Death camps</vt:lpstr>
      <vt:lpstr>Globocnik reports</vt:lpstr>
      <vt:lpstr>Death marches</vt:lpstr>
      <vt:lpstr>Hitler’s Political Testament</vt:lpstr>
      <vt:lpstr>The end of the Holocaust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Cloned Ltd</dc:creator>
  <cp:lastModifiedBy>Pearce, Andy</cp:lastModifiedBy>
  <cp:revision>271</cp:revision>
  <dcterms:created xsi:type="dcterms:W3CDTF">2014-01-06T16:57:49Z</dcterms:created>
  <dcterms:modified xsi:type="dcterms:W3CDTF">2021-10-21T10:10:48Z</dcterms:modified>
</cp:coreProperties>
</file>