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1"/>
  </p:sldMasterIdLst>
  <p:notesMasterIdLst>
    <p:notesMasterId r:id="rId15"/>
  </p:notesMasterIdLst>
  <p:handoutMasterIdLst>
    <p:handoutMasterId r:id="rId16"/>
  </p:handoutMasterIdLst>
  <p:sldIdLst>
    <p:sldId id="256" r:id="rId2"/>
    <p:sldId id="269" r:id="rId3"/>
    <p:sldId id="270" r:id="rId4"/>
    <p:sldId id="271" r:id="rId5"/>
    <p:sldId id="272" r:id="rId6"/>
    <p:sldId id="337" r:id="rId7"/>
    <p:sldId id="274" r:id="rId8"/>
    <p:sldId id="336" r:id="rId9"/>
    <p:sldId id="257" r:id="rId10"/>
    <p:sldId id="335" r:id="rId11"/>
    <p:sldId id="333" r:id="rId12"/>
    <p:sldId id="525" r:id="rId13"/>
    <p:sldId id="268"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568">
          <p15:clr>
            <a:srgbClr val="A4A3A4"/>
          </p15:clr>
        </p15:guide>
        <p15:guide id="2" orient="horz" pos="436">
          <p15:clr>
            <a:srgbClr val="A4A3A4"/>
          </p15:clr>
        </p15:guide>
        <p15:guide id="3" orient="horz" pos="955">
          <p15:clr>
            <a:srgbClr val="A4A3A4"/>
          </p15:clr>
        </p15:guide>
        <p15:guide id="4" pos="5602">
          <p15:clr>
            <a:srgbClr val="A4A3A4"/>
          </p15:clr>
        </p15:guide>
        <p15:guide id="5" pos="43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19FC28-EF37-47C5-B9DA-8986C4496233}" v="22" dt="2023-05-08T09:03:36.1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883" autoAdjust="0"/>
    <p:restoredTop sz="74330" autoAdjust="0"/>
  </p:normalViewPr>
  <p:slideViewPr>
    <p:cSldViewPr>
      <p:cViewPr varScale="1">
        <p:scale>
          <a:sx n="64" d="100"/>
          <a:sy n="64" d="100"/>
        </p:scale>
        <p:origin x="1992" y="53"/>
      </p:cViewPr>
      <p:guideLst>
        <p:guide orient="horz" pos="2568"/>
        <p:guide orient="horz" pos="436"/>
        <p:guide orient="horz" pos="955"/>
        <p:guide pos="5602"/>
        <p:guide pos="431"/>
      </p:guideLst>
    </p:cSldViewPr>
  </p:slideViewPr>
  <p:notesTextViewPr>
    <p:cViewPr>
      <p:scale>
        <a:sx n="100" d="100"/>
        <a:sy n="100" d="100"/>
      </p:scale>
      <p:origin x="0" y="0"/>
    </p:cViewPr>
  </p:notesTextViewPr>
  <p:sorterViewPr>
    <p:cViewPr>
      <p:scale>
        <a:sx n="154" d="100"/>
        <a:sy n="154" d="100"/>
      </p:scale>
      <p:origin x="0" y="-5856"/>
    </p:cViewPr>
  </p:sorterViewPr>
  <p:notesViewPr>
    <p:cSldViewPr>
      <p:cViewPr varScale="1">
        <p:scale>
          <a:sx n="65" d="100"/>
          <a:sy n="65" d="100"/>
        </p:scale>
        <p:origin x="315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en Lenga" userId="15e200c3dc3042b9" providerId="LiveId" clId="{4919FC28-EF37-47C5-B9DA-8986C4496233}"/>
    <pc:docChg chg="custSel modSld">
      <pc:chgData name="Eden Lenga" userId="15e200c3dc3042b9" providerId="LiveId" clId="{4919FC28-EF37-47C5-B9DA-8986C4496233}" dt="2023-05-08T09:06:50.549" v="53" actId="255"/>
      <pc:docMkLst>
        <pc:docMk/>
      </pc:docMkLst>
      <pc:sldChg chg="modNotes">
        <pc:chgData name="Eden Lenga" userId="15e200c3dc3042b9" providerId="LiveId" clId="{4919FC28-EF37-47C5-B9DA-8986C4496233}" dt="2023-05-08T08:59:22.724" v="21" actId="27636"/>
        <pc:sldMkLst>
          <pc:docMk/>
          <pc:sldMk cId="0" sldId="269"/>
        </pc:sldMkLst>
      </pc:sldChg>
      <pc:sldChg chg="modSp mod">
        <pc:chgData name="Eden Lenga" userId="15e200c3dc3042b9" providerId="LiveId" clId="{4919FC28-EF37-47C5-B9DA-8986C4496233}" dt="2023-05-08T09:06:50.549" v="53" actId="255"/>
        <pc:sldMkLst>
          <pc:docMk/>
          <pc:sldMk cId="116595845" sldId="333"/>
        </pc:sldMkLst>
        <pc:spChg chg="mod">
          <ac:chgData name="Eden Lenga" userId="15e200c3dc3042b9" providerId="LiveId" clId="{4919FC28-EF37-47C5-B9DA-8986C4496233}" dt="2023-05-08T09:06:50.549" v="53" actId="255"/>
          <ac:spMkLst>
            <pc:docMk/>
            <pc:sldMk cId="116595845" sldId="333"/>
            <ac:spMk id="3" creationId="{E4FB401F-7B88-4866-8ABF-959F5BE19F03}"/>
          </ac:spMkLst>
        </pc:spChg>
      </pc:sldChg>
      <pc:sldChg chg="addSp delSp modSp mod setBg">
        <pc:chgData name="Eden Lenga" userId="15e200c3dc3042b9" providerId="LiveId" clId="{4919FC28-EF37-47C5-B9DA-8986C4496233}" dt="2023-05-08T09:05:01.916" v="30" actId="26606"/>
        <pc:sldMkLst>
          <pc:docMk/>
          <pc:sldMk cId="1106511398" sldId="336"/>
        </pc:sldMkLst>
        <pc:spChg chg="mod">
          <ac:chgData name="Eden Lenga" userId="15e200c3dc3042b9" providerId="LiveId" clId="{4919FC28-EF37-47C5-B9DA-8986C4496233}" dt="2023-05-08T09:05:01.916" v="30" actId="26606"/>
          <ac:spMkLst>
            <pc:docMk/>
            <pc:sldMk cId="1106511398" sldId="336"/>
            <ac:spMk id="3" creationId="{6B223162-FAA2-3653-C2FE-3C1C3F4AB408}"/>
          </ac:spMkLst>
        </pc:spChg>
        <pc:spChg chg="add del mod">
          <ac:chgData name="Eden Lenga" userId="15e200c3dc3042b9" providerId="LiveId" clId="{4919FC28-EF37-47C5-B9DA-8986C4496233}" dt="2023-05-08T08:59:22.614" v="20"/>
          <ac:spMkLst>
            <pc:docMk/>
            <pc:sldMk cId="1106511398" sldId="336"/>
            <ac:spMk id="13" creationId="{2FF23555-E8BA-7965-FFB8-B743AB27EFA8}"/>
          </ac:spMkLst>
        </pc:spChg>
        <pc:spChg chg="add del mod">
          <ac:chgData name="Eden Lenga" userId="15e200c3dc3042b9" providerId="LiveId" clId="{4919FC28-EF37-47C5-B9DA-8986C4496233}" dt="2023-05-08T08:59:22.614" v="20"/>
          <ac:spMkLst>
            <pc:docMk/>
            <pc:sldMk cId="1106511398" sldId="336"/>
            <ac:spMk id="14" creationId="{59DB1FEE-F403-FC08-5C7C-EBFB0293DCB8}"/>
          </ac:spMkLst>
        </pc:spChg>
        <pc:spChg chg="add del mod">
          <ac:chgData name="Eden Lenga" userId="15e200c3dc3042b9" providerId="LiveId" clId="{4919FC28-EF37-47C5-B9DA-8986C4496233}" dt="2023-05-08T08:59:22.614" v="20"/>
          <ac:spMkLst>
            <pc:docMk/>
            <pc:sldMk cId="1106511398" sldId="336"/>
            <ac:spMk id="15" creationId="{9700F8ED-CDCC-55CE-36A8-D76317876544}"/>
          </ac:spMkLst>
        </pc:spChg>
        <pc:spChg chg="add del mod">
          <ac:chgData name="Eden Lenga" userId="15e200c3dc3042b9" providerId="LiveId" clId="{4919FC28-EF37-47C5-B9DA-8986C4496233}" dt="2023-05-08T08:59:22.614" v="20"/>
          <ac:spMkLst>
            <pc:docMk/>
            <pc:sldMk cId="1106511398" sldId="336"/>
            <ac:spMk id="16" creationId="{429F6ACB-F414-D8C0-46D5-470EF2DC3D90}"/>
          </ac:spMkLst>
        </pc:spChg>
        <pc:spChg chg="add del mod">
          <ac:chgData name="Eden Lenga" userId="15e200c3dc3042b9" providerId="LiveId" clId="{4919FC28-EF37-47C5-B9DA-8986C4496233}" dt="2023-05-08T08:59:22.614" v="20"/>
          <ac:spMkLst>
            <pc:docMk/>
            <pc:sldMk cId="1106511398" sldId="336"/>
            <ac:spMk id="17" creationId="{2AFEE74F-7CB0-F84B-4A9A-D460A6AC239B}"/>
          </ac:spMkLst>
        </pc:spChg>
        <pc:spChg chg="add del mod">
          <ac:chgData name="Eden Lenga" userId="15e200c3dc3042b9" providerId="LiveId" clId="{4919FC28-EF37-47C5-B9DA-8986C4496233}" dt="2023-05-08T08:59:22.614" v="20"/>
          <ac:spMkLst>
            <pc:docMk/>
            <pc:sldMk cId="1106511398" sldId="336"/>
            <ac:spMk id="18" creationId="{43BC061F-974E-E67C-0719-16173B2B070E}"/>
          </ac:spMkLst>
        </pc:spChg>
        <pc:spChg chg="add del mod">
          <ac:chgData name="Eden Lenga" userId="15e200c3dc3042b9" providerId="LiveId" clId="{4919FC28-EF37-47C5-B9DA-8986C4496233}" dt="2023-05-08T08:59:22.614" v="20"/>
          <ac:spMkLst>
            <pc:docMk/>
            <pc:sldMk cId="1106511398" sldId="336"/>
            <ac:spMk id="19" creationId="{3B704846-1E50-715F-C5BB-3C127A2D02E2}"/>
          </ac:spMkLst>
        </pc:spChg>
        <pc:spChg chg="add del mod">
          <ac:chgData name="Eden Lenga" userId="15e200c3dc3042b9" providerId="LiveId" clId="{4919FC28-EF37-47C5-B9DA-8986C4496233}" dt="2023-05-08T08:59:22.614" v="20"/>
          <ac:spMkLst>
            <pc:docMk/>
            <pc:sldMk cId="1106511398" sldId="336"/>
            <ac:spMk id="20" creationId="{81F1EBE4-D05F-B15B-5F3B-E641D7884836}"/>
          </ac:spMkLst>
        </pc:spChg>
        <pc:spChg chg="add del mod">
          <ac:chgData name="Eden Lenga" userId="15e200c3dc3042b9" providerId="LiveId" clId="{4919FC28-EF37-47C5-B9DA-8986C4496233}" dt="2023-05-08T08:59:22.614" v="20"/>
          <ac:spMkLst>
            <pc:docMk/>
            <pc:sldMk cId="1106511398" sldId="336"/>
            <ac:spMk id="21" creationId="{6E7E9886-740E-DCF8-CB46-00DB4946B32B}"/>
          </ac:spMkLst>
        </pc:spChg>
        <pc:spChg chg="add">
          <ac:chgData name="Eden Lenga" userId="15e200c3dc3042b9" providerId="LiveId" clId="{4919FC28-EF37-47C5-B9DA-8986C4496233}" dt="2023-05-08T09:05:01.916" v="30" actId="26606"/>
          <ac:spMkLst>
            <pc:docMk/>
            <pc:sldMk cId="1106511398" sldId="336"/>
            <ac:spMk id="28" creationId="{D4771268-CB57-404A-9271-370EB28F6090}"/>
          </ac:spMkLst>
        </pc:spChg>
        <pc:picChg chg="add mod">
          <ac:chgData name="Eden Lenga" userId="15e200c3dc3042b9" providerId="LiveId" clId="{4919FC28-EF37-47C5-B9DA-8986C4496233}" dt="2023-05-08T09:05:01.916" v="30" actId="26606"/>
          <ac:picMkLst>
            <pc:docMk/>
            <pc:sldMk cId="1106511398" sldId="336"/>
            <ac:picMk id="23" creationId="{768A13F2-3D27-E41D-2D7F-0B3CED2E411D}"/>
          </ac:picMkLst>
        </pc:picChg>
        <pc:picChg chg="add del mod">
          <ac:chgData name="Eden Lenga" userId="15e200c3dc3042b9" providerId="LiveId" clId="{4919FC28-EF37-47C5-B9DA-8986C4496233}" dt="2023-05-08T08:59:22.614" v="20"/>
          <ac:picMkLst>
            <pc:docMk/>
            <pc:sldMk cId="1106511398" sldId="336"/>
            <ac:picMk id="2067" creationId="{F1187FD2-1DD5-1B76-AAFB-04823E841B19}"/>
          </ac:picMkLst>
        </pc:picChg>
        <pc:picChg chg="add del mod">
          <ac:chgData name="Eden Lenga" userId="15e200c3dc3042b9" providerId="LiveId" clId="{4919FC28-EF37-47C5-B9DA-8986C4496233}" dt="2023-05-08T08:59:22.614" v="20"/>
          <ac:picMkLst>
            <pc:docMk/>
            <pc:sldMk cId="1106511398" sldId="336"/>
            <ac:picMk id="2068" creationId="{F2014E27-A1A9-E1F5-4A72-A9902D1B3471}"/>
          </ac:picMkLst>
        </pc:picChg>
        <pc:picChg chg="add del mod">
          <ac:chgData name="Eden Lenga" userId="15e200c3dc3042b9" providerId="LiveId" clId="{4919FC28-EF37-47C5-B9DA-8986C4496233}" dt="2023-05-08T08:59:22.614" v="20"/>
          <ac:picMkLst>
            <pc:docMk/>
            <pc:sldMk cId="1106511398" sldId="336"/>
            <ac:picMk id="2070" creationId="{643924AA-A795-148E-CACE-6FBAE362229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9F8E2A0-955A-4F25-8E6E-3A82EF552CB6}" type="datetimeFigureOut">
              <a:rPr lang="en-GB"/>
              <a:pPr>
                <a:defRPr/>
              </a:pPr>
              <a:t>07/07/2023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1D208866-1AF3-44E0-B6BB-AE5D66B4876C}"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3AB2DF-BE4F-4713-BF89-6E8A0D30BB38}" type="datetimeFigureOut">
              <a:rPr lang="en-GB"/>
              <a:pPr>
                <a:defRPr/>
              </a:pPr>
              <a:t>07/07/2023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15183C04-D24C-463F-9CD7-D01271CC95C0}"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76213" indent="-176213" algn="l" rtl="0" eaLnBrk="0" fontAlgn="base" hangingPunct="0">
      <a:spcBef>
        <a:spcPct val="30000"/>
      </a:spcBef>
      <a:spcAft>
        <a:spcPct val="0"/>
      </a:spcAft>
      <a:buFont typeface="Arial" charset="0"/>
      <a:buChar char="•"/>
      <a:defRPr sz="1200" kern="1200">
        <a:solidFill>
          <a:schemeClr val="tx1"/>
        </a:solidFill>
        <a:latin typeface="Arial" pitchFamily="34" charset="0"/>
        <a:ea typeface="+mn-ea"/>
        <a:cs typeface="Arial" pitchFamily="34" charset="0"/>
      </a:defRPr>
    </a:lvl2pPr>
    <a:lvl3pPr marL="360363" indent="-184150" algn="l" rtl="0" eaLnBrk="0" fontAlgn="base" hangingPunct="0">
      <a:spcBef>
        <a:spcPct val="30000"/>
      </a:spcBef>
      <a:spcAft>
        <a:spcPct val="0"/>
      </a:spcAft>
      <a:buFont typeface="Arial" charset="0"/>
      <a:buChar char="–"/>
      <a:defRPr sz="1200" kern="1200">
        <a:solidFill>
          <a:schemeClr val="tx1"/>
        </a:solidFill>
        <a:latin typeface="Arial" pitchFamily="34" charset="0"/>
        <a:ea typeface="+mn-ea"/>
        <a:cs typeface="Arial" pitchFamily="34" charset="0"/>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altLang="en-US" sz="1100" b="1" dirty="0">
                <a:latin typeface="Arial Narrow" panose="020B0606020202030204" pitchFamily="34" charset="0"/>
                <a:cs typeface="Arial" charset="0"/>
              </a:rPr>
              <a:t>Lesson Introduction:</a:t>
            </a:r>
          </a:p>
          <a:p>
            <a:pPr eaLnBrk="1" hangingPunct="1">
              <a:spcBef>
                <a:spcPct val="0"/>
              </a:spcBef>
            </a:pPr>
            <a:r>
              <a:rPr lang="en-GB" altLang="en-US" sz="1100" dirty="0">
                <a:latin typeface="Arial Narrow" panose="020B0606020202030204" pitchFamily="34" charset="0"/>
                <a:cs typeface="Arial" charset="0"/>
              </a:rPr>
              <a:t>Explain to students they will be learning more about Leon Greenman’s later life, after he had retired from work as a market trader and bookseller. </a:t>
            </a:r>
          </a:p>
          <a:p>
            <a:pPr eaLnBrk="1" hangingPunct="1">
              <a:spcBef>
                <a:spcPct val="0"/>
              </a:spcBef>
            </a:pPr>
            <a:endParaRPr lang="en-GB" altLang="en-US" sz="1100" dirty="0">
              <a:latin typeface="Arial Narrow" panose="020B0606020202030204" pitchFamily="34" charset="0"/>
              <a:cs typeface="Arial" charset="0"/>
            </a:endParaRPr>
          </a:p>
          <a:p>
            <a:pPr eaLnBrk="1" hangingPunct="1">
              <a:spcBef>
                <a:spcPct val="0"/>
              </a:spcBef>
            </a:pPr>
            <a:r>
              <a:rPr lang="en-GB" altLang="en-US" sz="1100" dirty="0">
                <a:latin typeface="Arial Narrow" panose="020B0606020202030204" pitchFamily="34" charset="0"/>
                <a:cs typeface="Arial" charset="0"/>
              </a:rPr>
              <a:t>Outline how they will be working with information cards. Through this process they will be aiming to:</a:t>
            </a:r>
          </a:p>
          <a:p>
            <a:pPr lvl="1" eaLnBrk="1" hangingPunct="1">
              <a:spcBef>
                <a:spcPct val="0"/>
              </a:spcBef>
            </a:pPr>
            <a:r>
              <a:rPr lang="en-GB" altLang="en-US" sz="1100" dirty="0">
                <a:latin typeface="Arial Narrow" panose="020B0606020202030204" pitchFamily="34" charset="0"/>
                <a:cs typeface="Arial" charset="0"/>
              </a:rPr>
              <a:t>Expand knowledge and understanding of Leon’s story and mission in later life.</a:t>
            </a:r>
          </a:p>
          <a:p>
            <a:pPr lvl="1" eaLnBrk="1" hangingPunct="1">
              <a:spcBef>
                <a:spcPct val="0"/>
              </a:spcBef>
            </a:pPr>
            <a:r>
              <a:rPr lang="en-GB" altLang="en-US" sz="1100" dirty="0">
                <a:latin typeface="Arial Narrow" panose="020B0606020202030204" pitchFamily="34" charset="0"/>
                <a:cs typeface="Arial" charset="0"/>
              </a:rPr>
              <a:t>Consider the long-term impact of the Holocaust on those who survived</a:t>
            </a:r>
          </a:p>
          <a:p>
            <a:pPr lvl="1" eaLnBrk="1" hangingPunct="1">
              <a:spcBef>
                <a:spcPct val="0"/>
              </a:spcBef>
            </a:pPr>
            <a:r>
              <a:rPr lang="en-GB" altLang="en-US" sz="1100" dirty="0">
                <a:latin typeface="Arial Narrow" panose="020B0606020202030204" pitchFamily="34" charset="0"/>
                <a:cs typeface="Arial" charset="0"/>
              </a:rPr>
              <a:t>Explore whether life can ever be ordinary and fulfilling after experiencing genocide</a:t>
            </a:r>
          </a:p>
          <a:p>
            <a:pPr eaLnBrk="1" hangingPunct="1">
              <a:spcBef>
                <a:spcPct val="0"/>
              </a:spcBef>
            </a:pPr>
            <a:endParaRPr lang="en-GB" altLang="en-US" sz="1100" dirty="0">
              <a:latin typeface="Arial Narrow" panose="020B0606020202030204" pitchFamily="34" charset="0"/>
              <a:cs typeface="Arial" charset="0"/>
            </a:endParaRPr>
          </a:p>
          <a:p>
            <a:pPr eaLnBrk="1" hangingPunct="1">
              <a:spcBef>
                <a:spcPct val="0"/>
              </a:spcBef>
            </a:pPr>
            <a:r>
              <a:rPr lang="en-GB" altLang="en-US" sz="1100" dirty="0">
                <a:latin typeface="Arial Narrow" panose="020B0606020202030204" pitchFamily="34" charset="0"/>
                <a:cs typeface="Arial" charset="0"/>
              </a:rPr>
              <a:t>Note the need to begin by establishing what is known about Leon so far. </a:t>
            </a:r>
          </a:p>
          <a:p>
            <a:pPr eaLnBrk="1" hangingPunct="1">
              <a:spcBef>
                <a:spcPct val="0"/>
              </a:spcBef>
            </a:pPr>
            <a:endParaRPr lang="en-GB" altLang="en-US" dirty="0">
              <a:latin typeface="Arial" charset="0"/>
              <a:cs typeface="Arial" charset="0"/>
            </a:endParaRPr>
          </a:p>
          <a:p>
            <a:pPr eaLnBrk="1" hangingPunct="1">
              <a:spcBef>
                <a:spcPct val="0"/>
              </a:spcBef>
            </a:pPr>
            <a:endParaRPr lang="en-GB" altLang="en-US" dirty="0">
              <a:latin typeface="Arial" charset="0"/>
              <a:cs typeface="Arial" charset="0"/>
            </a:endParaRPr>
          </a:p>
        </p:txBody>
      </p:sp>
      <p:sp>
        <p:nvSpPr>
          <p:cNvPr id="21508" name="Slide Number Placeholder 3"/>
          <p:cNvSpPr>
            <a:spLocks noGrp="1"/>
          </p:cNvSpPr>
          <p:nvPr>
            <p:ph type="sldNum" sz="quarter" idx="5"/>
          </p:nvPr>
        </p:nvSpPr>
        <p:spPr bwMode="auto">
          <a:noFill/>
          <a:ln>
            <a:miter lim="800000"/>
            <a:headEnd/>
            <a:tailEnd/>
          </a:ln>
        </p:spPr>
        <p:txBody>
          <a:bodyPr/>
          <a:lstStyle/>
          <a:p>
            <a:fld id="{D20D2062-D37B-47E5-92BE-1B6B5C894ADF}"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Narrow" panose="020B060602020203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b="0" dirty="0">
                <a:effectLst/>
                <a:latin typeface="Arial Narrow" panose="020B0606020202030204" pitchFamily="34" charset="0"/>
                <a:ea typeface="Calibri" panose="020F0502020204030204" pitchFamily="34" charset="0"/>
              </a:rPr>
              <a:t>What title would you give this poem?</a:t>
            </a:r>
            <a:endParaRPr lang="en-GB" b="0" dirty="0">
              <a:effectLst/>
              <a:latin typeface="Arial Narrow" panose="020B0606020202030204" pitchFamily="34" charset="0"/>
              <a:ea typeface="Calibri" panose="020F0502020204030204" pitchFamily="34" charset="0"/>
              <a:cs typeface="Times New Roman" panose="02020603050405020304" pitchFamily="18" charset="0"/>
            </a:endParaRPr>
          </a:p>
          <a:p>
            <a:r>
              <a:rPr lang="en-GB" b="0" dirty="0">
                <a:effectLst/>
                <a:latin typeface="Arial Narrow" panose="020B0606020202030204" pitchFamily="34" charset="0"/>
                <a:ea typeface="Calibri" panose="020F0502020204030204" pitchFamily="34" charset="0"/>
              </a:rPr>
              <a:t>If you were to respond to Leon, what would you say?</a:t>
            </a:r>
            <a:endParaRPr lang="en-GB" b="0" dirty="0">
              <a:effectLst/>
              <a:latin typeface="Arial Narrow" panose="020B0606020202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15183C04-D24C-463F-9CD7-D01271CC95C0}" type="slidenum">
              <a:rPr lang="en-GB" altLang="en-US" smtClean="0"/>
              <a:pPr>
                <a:defRPr/>
              </a:pPr>
              <a:t>10</a:t>
            </a:fld>
            <a:endParaRPr lang="en-GB" altLang="en-US"/>
          </a:p>
        </p:txBody>
      </p:sp>
    </p:spTree>
    <p:extLst>
      <p:ext uri="{BB962C8B-B14F-4D97-AF65-F5344CB8AC3E}">
        <p14:creationId xmlns:p14="http://schemas.microsoft.com/office/powerpoint/2010/main" val="2132877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Narrow" panose="020B0606020202030204" pitchFamily="34" charset="0"/>
              </a:rPr>
              <a:t>Explain the homework task</a:t>
            </a:r>
          </a:p>
          <a:p>
            <a:endParaRPr lang="en-GB" dirty="0"/>
          </a:p>
        </p:txBody>
      </p:sp>
      <p:sp>
        <p:nvSpPr>
          <p:cNvPr id="4" name="Slide Number Placeholder 3"/>
          <p:cNvSpPr>
            <a:spLocks noGrp="1"/>
          </p:cNvSpPr>
          <p:nvPr>
            <p:ph type="sldNum" sz="quarter" idx="5"/>
          </p:nvPr>
        </p:nvSpPr>
        <p:spPr/>
        <p:txBody>
          <a:bodyPr/>
          <a:lstStyle/>
          <a:p>
            <a:pPr>
              <a:defRPr/>
            </a:pPr>
            <a:fld id="{15183C04-D24C-463F-9CD7-D01271CC95C0}" type="slidenum">
              <a:rPr lang="en-GB" altLang="en-US" smtClean="0"/>
              <a:pPr>
                <a:defRPr/>
              </a:pPr>
              <a:t>11</a:t>
            </a:fld>
            <a:endParaRPr lang="en-GB" altLang="en-US"/>
          </a:p>
        </p:txBody>
      </p:sp>
    </p:spTree>
    <p:extLst>
      <p:ext uri="{BB962C8B-B14F-4D97-AF65-F5344CB8AC3E}">
        <p14:creationId xmlns:p14="http://schemas.microsoft.com/office/powerpoint/2010/main" val="3024681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spcBef>
                <a:spcPts val="750"/>
              </a:spcBef>
              <a:spcAft>
                <a:spcPts val="0"/>
              </a:spcAft>
            </a:pPr>
            <a:r>
              <a:rPr lang="en-GB" b="1" u="sng" dirty="0">
                <a:latin typeface="Arial" panose="020B0604020202020204" pitchFamily="34" charset="0"/>
                <a:ea typeface="ＭＳ Ｐゴシック"/>
                <a:cs typeface="Arial" panose="020B0604020202020204" pitchFamily="34" charset="0"/>
              </a:rPr>
              <a:t>Play the separate film from USC Shoah Foundation IWitness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Arial Narrow" panose="020B0606020202030204" pitchFamily="34" charset="0"/>
                <a:ea typeface="Calibri" panose="020F0502020204030204" pitchFamily="34" charset="0"/>
              </a:rPr>
              <a:t>Explain to students that during this lesson we have learned much about Leon’s struggles to live with the past but also have learned of his outstanding determination not to be beaten down or overwhelmed with bitterness. Indeed, as we have discovered, Leon spent his life trying to fight racism for there to be a better world. In this final clip Leon speaks of the life he has led.</a:t>
            </a:r>
            <a:endParaRPr lang="en-GB" sz="1200" dirty="0">
              <a:latin typeface="Arial Narrow" panose="020B0606020202030204" pitchFamily="34" charset="0"/>
            </a:endParaRPr>
          </a:p>
          <a:p>
            <a:r>
              <a:rPr lang="en-GB" sz="1200" dirty="0">
                <a:latin typeface="Arial Narrow" panose="020B0606020202030204" pitchFamily="34" charset="0"/>
              </a:rPr>
              <a:t>Hear from Leon – This is the only real piece we have of him talking about the challenge of survival and is very short.</a:t>
            </a:r>
          </a:p>
          <a:p>
            <a:pPr>
              <a:lnSpc>
                <a:spcPct val="90000"/>
              </a:lnSpc>
              <a:spcBef>
                <a:spcPts val="750"/>
              </a:spcBef>
              <a:spcAft>
                <a:spcPts val="0"/>
              </a:spcAft>
            </a:pPr>
            <a:endParaRPr lang="en-GB" dirty="0">
              <a:highlight>
                <a:srgbClr val="FFFF00"/>
              </a:highligh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7BAEEE6-B0F4-4CF5-857B-653B9780BA74}" type="slidenum">
              <a:rPr lang="en-GB" altLang="en-US"/>
              <a:pPr>
                <a:defRPr/>
              </a:pPr>
              <a:t>12</a:t>
            </a:fld>
            <a:endParaRPr lang="en-GB" altLang="en-US"/>
          </a:p>
        </p:txBody>
      </p:sp>
    </p:spTree>
    <p:extLst>
      <p:ext uri="{BB962C8B-B14F-4D97-AF65-F5344CB8AC3E}">
        <p14:creationId xmlns:p14="http://schemas.microsoft.com/office/powerpoint/2010/main" val="1112266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GB" altLang="en-US" sz="1100" b="1" dirty="0">
                <a:latin typeface="Arial Narrow" panose="020B0606020202030204" pitchFamily="34" charset="0"/>
                <a:cs typeface="Arial" charset="0"/>
              </a:rPr>
              <a:t>Acknowledgements</a:t>
            </a:r>
          </a:p>
          <a:p>
            <a:r>
              <a:rPr lang="en-GB" altLang="en-US" sz="1100">
                <a:latin typeface="Arial Narrow" panose="020B0606020202030204" pitchFamily="34" charset="0"/>
                <a:cs typeface="Arial" charset="0"/>
              </a:rPr>
              <a:t>Lesson plan and materials </a:t>
            </a:r>
            <a:r>
              <a:rPr lang="en-GB" altLang="en-US" sz="1100" dirty="0">
                <a:latin typeface="Arial Narrow" panose="020B0606020202030204" pitchFamily="34" charset="0"/>
                <a:cs typeface="Arial" charset="0"/>
              </a:rPr>
              <a:t>created by Ruth-Anne Lenga</a:t>
            </a:r>
          </a:p>
          <a:p>
            <a:r>
              <a:rPr lang="en-GB" altLang="en-US" sz="1100" dirty="0">
                <a:latin typeface="Arial Narrow" panose="020B0606020202030204" pitchFamily="34" charset="0"/>
                <a:cs typeface="Arial" charset="0"/>
              </a:rPr>
              <a:t>© Ruth-Anne Lenga, 2023 All Rights Reserved</a:t>
            </a:r>
          </a:p>
          <a:p>
            <a:r>
              <a:rPr lang="en-GB" altLang="en-US" sz="1100" dirty="0">
                <a:latin typeface="Arial Narrow" panose="020B0606020202030204" pitchFamily="34" charset="0"/>
                <a:cs typeface="Arial" charset="0"/>
              </a:rPr>
              <a:t>Leon’s poem is used with kind permission from Ruth-Anne Lenga. </a:t>
            </a:r>
          </a:p>
        </p:txBody>
      </p:sp>
      <p:sp>
        <p:nvSpPr>
          <p:cNvPr id="30724" name="Slide Number Placeholder 3"/>
          <p:cNvSpPr>
            <a:spLocks noGrp="1"/>
          </p:cNvSpPr>
          <p:nvPr>
            <p:ph type="sldNum" sz="quarter" idx="5"/>
          </p:nvPr>
        </p:nvSpPr>
        <p:spPr bwMode="auto">
          <a:noFill/>
          <a:ln>
            <a:miter lim="800000"/>
            <a:headEnd/>
            <a:tailEnd/>
          </a:ln>
        </p:spPr>
        <p:txBody>
          <a:bodyPr/>
          <a:lstStyle/>
          <a:p>
            <a:fld id="{4EB26F33-C17D-4A2B-B49B-035A883ED902}" type="slidenum">
              <a:rPr lang="en-GB" altLang="en-US" smtClean="0"/>
              <a:pPr/>
              <a:t>13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Autofit/>
          </a:bodyPr>
          <a:lstStyle/>
          <a:p>
            <a:pPr eaLnBrk="1" hangingPunct="1"/>
            <a:r>
              <a:rPr lang="en-GB" sz="1100" b="1" dirty="0">
                <a:effectLst/>
                <a:ea typeface="Calibri" panose="020F0502020204030204" pitchFamily="34" charset="0"/>
              </a:rPr>
              <a:t>Exploring an Opening image &amp; Learning More About Leon</a:t>
            </a:r>
            <a:r>
              <a:rPr lang="en-GB" sz="1100" dirty="0">
                <a:effectLst/>
                <a:ea typeface="Calibri" panose="020F0502020204030204" pitchFamily="34" charset="0"/>
              </a:rPr>
              <a:t>.</a:t>
            </a:r>
          </a:p>
          <a:p>
            <a:pPr eaLnBrk="1" hangingPunct="1"/>
            <a:r>
              <a:rPr lang="en-GB" sz="1100" dirty="0">
                <a:effectLst/>
                <a:ea typeface="Calibri" panose="020F0502020204030204" pitchFamily="34" charset="0"/>
              </a:rPr>
              <a:t>Ask students what do they see when they examine this photo. Refer to lesson plan for questions: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b="0" dirty="0">
                <a:effectLst/>
                <a:ea typeface="Calibri" panose="020F0502020204030204" pitchFamily="34" charset="0"/>
              </a:rPr>
              <a:t>Ask how old they think he is when this photo was taken? Explain that Leon is 97. Students may notice the tattooed number on his arm (98288) and his firm grip on the walking stick. Ask if students can remember the circumstances that led to the tattoo being there and the horrors that this tattoo represents (Auschwitz concentration camp). You might follow this by asking students what it must have been like for Leon to have that permanent reminder of the trauma he endured in the concentration camps and the ‘death march’. You may also wish to ask students, as they examine the photo what they see when they look at Leon, now at the remarkable age of 97? (Strength/determination/vulnerability – all three?) </a:t>
            </a:r>
            <a:endParaRPr lang="en-GB" sz="1100" b="1" dirty="0">
              <a:effectLst/>
              <a:ea typeface="Calibri" panose="020F0502020204030204" pitchFamily="34" charset="0"/>
            </a:endParaRPr>
          </a:p>
          <a:p>
            <a:pPr eaLnBrk="1" hangingPunct="1"/>
            <a:endParaRPr lang="en-GB" sz="1100" dirty="0">
              <a:effectLst/>
              <a:ea typeface="Calibri" panose="020F0502020204030204" pitchFamily="34" charset="0"/>
            </a:endParaRPr>
          </a:p>
          <a:p>
            <a:pPr eaLnBrk="1" hangingPunct="1"/>
            <a:r>
              <a:rPr lang="en-GB" altLang="en-US" sz="1100" dirty="0"/>
              <a:t>Remind students of the original encounter with Leon. To help students you might ask: </a:t>
            </a:r>
          </a:p>
          <a:p>
            <a:pPr lvl="1" eaLnBrk="1" hangingPunct="1"/>
            <a:r>
              <a:rPr lang="en-GB" altLang="en-US" sz="1100" dirty="0"/>
              <a:t>What was life like for Leon before the war?</a:t>
            </a:r>
          </a:p>
          <a:p>
            <a:pPr lvl="1" eaLnBrk="1" hangingPunct="1"/>
            <a:r>
              <a:rPr lang="en-GB" altLang="en-US" sz="1100" dirty="0"/>
              <a:t>Where did he meet his wife?</a:t>
            </a:r>
          </a:p>
          <a:p>
            <a:pPr lvl="1" eaLnBrk="1" hangingPunct="1"/>
            <a:r>
              <a:rPr lang="en-GB" altLang="en-US" sz="1100" dirty="0"/>
              <a:t>What was his job?</a:t>
            </a:r>
          </a:p>
          <a:p>
            <a:pPr lvl="1" eaLnBrk="1" hangingPunct="1"/>
            <a:r>
              <a:rPr lang="en-GB" altLang="en-US" sz="1100" dirty="0"/>
              <a:t>When was his son born?</a:t>
            </a:r>
          </a:p>
          <a:p>
            <a:pPr lvl="1" eaLnBrk="1" hangingPunct="1"/>
            <a:r>
              <a:rPr lang="en-GB" altLang="en-US" sz="1100" dirty="0"/>
              <a:t>Where were they living?</a:t>
            </a:r>
          </a:p>
          <a:p>
            <a:pPr lvl="1" eaLnBrk="1" hangingPunct="1"/>
            <a:r>
              <a:rPr lang="en-GB" altLang="en-US" sz="1100" dirty="0"/>
              <a:t>What changed everything for them?</a:t>
            </a:r>
          </a:p>
          <a:p>
            <a:pPr marL="0" lvl="1" indent="0" eaLnBrk="1" hangingPunct="1">
              <a:buNone/>
            </a:pPr>
            <a:r>
              <a:rPr lang="en-GB" altLang="en-US" sz="1100" dirty="0"/>
              <a:t>The next slide may prompt memory and pooling of knowledge.</a:t>
            </a:r>
          </a:p>
        </p:txBody>
      </p:sp>
      <p:sp>
        <p:nvSpPr>
          <p:cNvPr id="22532" name="Slide Number Placeholder 3"/>
          <p:cNvSpPr>
            <a:spLocks noGrp="1"/>
          </p:cNvSpPr>
          <p:nvPr>
            <p:ph type="sldNum" sz="quarter" idx="5"/>
          </p:nvPr>
        </p:nvSpPr>
        <p:spPr bwMode="auto">
          <a:noFill/>
          <a:ln>
            <a:miter lim="800000"/>
            <a:headEnd/>
            <a:tailEnd/>
          </a:ln>
        </p:spPr>
        <p:txBody>
          <a:bodyPr/>
          <a:lstStyle/>
          <a:p>
            <a:fld id="{9A9C3DE2-5B23-4E4E-84D6-DB4EBC164FE3}"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100" b="1" dirty="0">
                <a:effectLst/>
                <a:latin typeface="Arial Narrow" panose="020B0606020202030204" pitchFamily="34" charset="0"/>
                <a:ea typeface="Calibri" panose="020F0502020204030204" pitchFamily="34" charset="0"/>
                <a:cs typeface="Times New Roman" panose="02020603050405020304" pitchFamily="18" charset="0"/>
              </a:rPr>
              <a:t>Looking Back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sz="1100" b="0" dirty="0">
              <a:effectLst/>
              <a:latin typeface="Arial Narrow" panose="020B0606020202030204" pitchFamily="34" charset="0"/>
              <a:ea typeface="Calibri" panose="020F0502020204030204" pitchFamily="34" charset="0"/>
              <a:cs typeface="Times New Roman" panose="02020603050405020304" pitchFamily="18" charset="0"/>
            </a:endParaRPr>
          </a:p>
          <a:p>
            <a:pPr eaLnBrk="1" hangingPunct="1"/>
            <a:r>
              <a:rPr lang="en-GB" sz="1100" b="0" dirty="0">
                <a:effectLst/>
                <a:latin typeface="Arial Narrow" panose="020B0606020202030204" pitchFamily="34" charset="0"/>
                <a:ea typeface="Calibri" panose="020F0502020204030204" pitchFamily="34" charset="0"/>
                <a:cs typeface="Times New Roman" panose="02020603050405020304" pitchFamily="18" charset="0"/>
              </a:rPr>
              <a:t>Through directed questioning, revisit the family’s deportation from Westerbork transit camp in the Netherlands, what happened to the Greenman’s on their arrival at Auschwitz-Birkenau in January 1943, and the murder of Leon’s wife Else and son, Barney. Ask students what they remember happening to Leon in the years Leon spent as a Jewish prisoner at the hands of the Nazis, before finally being liberated in April 1945.  </a:t>
            </a:r>
            <a:endParaRPr lang="en-GB" sz="1100" b="1" dirty="0">
              <a:effectLst/>
              <a:latin typeface="Arial Narrow" panose="020B0606020202030204" pitchFamily="34" charset="0"/>
              <a:ea typeface="Calibri" panose="020F0502020204030204" pitchFamily="34" charset="0"/>
              <a:cs typeface="Times New Roman" panose="02020603050405020304" pitchFamily="18" charset="0"/>
            </a:endParaRPr>
          </a:p>
          <a:p>
            <a:pPr eaLnBrk="1" hangingPunct="1"/>
            <a:endParaRPr lang="en-GB" altLang="en-US" dirty="0">
              <a:latin typeface="Arial" charset="0"/>
              <a:cs typeface="Arial" charset="0"/>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C621E067-3B4A-44A7-B540-0BB7711B6164}"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altLang="en-US" sz="1100" b="1" dirty="0">
                <a:latin typeface="Arial Narrow" panose="020B0606020202030204" pitchFamily="34" charset="0"/>
                <a:cs typeface="Arial" charset="0"/>
              </a:rPr>
              <a:t>Leon’s later life:</a:t>
            </a:r>
          </a:p>
          <a:p>
            <a:pPr>
              <a:lnSpc>
                <a:spcPct val="105000"/>
              </a:lnSpc>
              <a:spcBef>
                <a:spcPts val="600"/>
              </a:spcBef>
              <a:spcAft>
                <a:spcPts val="600"/>
              </a:spcAft>
            </a:pPr>
            <a:r>
              <a:rPr lang="en-GB" sz="1100" b="0" dirty="0">
                <a:effectLst/>
                <a:latin typeface="Arial Narrow" panose="020B0606020202030204" pitchFamily="34" charset="0"/>
                <a:ea typeface="Calibri" panose="020F0502020204030204" pitchFamily="34" charset="0"/>
                <a:cs typeface="Times New Roman" panose="02020603050405020304" pitchFamily="18" charset="0"/>
              </a:rPr>
              <a:t>Ask them if they think Leon was free once he was liberated? (Here you can probe what students understand about liberation for an individual who has lost everything). Suggest to students there is much still to find out about Leon’s life, particularly his later years when he was in his 80s and 90s.</a:t>
            </a:r>
            <a:endParaRPr lang="en-GB" sz="1100" b="1" dirty="0">
              <a:effectLst/>
              <a:latin typeface="Arial Narrow" panose="020B0606020202030204" pitchFamily="34" charset="0"/>
              <a:ea typeface="Calibri" panose="020F0502020204030204" pitchFamily="34" charset="0"/>
              <a:cs typeface="Times New Roman" panose="02020603050405020304" pitchFamily="18" charset="0"/>
            </a:endParaRPr>
          </a:p>
          <a:p>
            <a:pPr marL="742950" lvl="1" indent="-285750">
              <a:lnSpc>
                <a:spcPct val="105000"/>
              </a:lnSpc>
              <a:spcBef>
                <a:spcPts val="600"/>
              </a:spcBef>
              <a:spcAft>
                <a:spcPts val="300"/>
              </a:spcAft>
              <a:buFont typeface="Wingdings" panose="05000000000000000000" pitchFamily="2" charset="2"/>
              <a:buChar char=""/>
              <a:tabLst>
                <a:tab pos="914400" algn="l"/>
              </a:tabLs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What did the future hold for Leon?</a:t>
            </a:r>
          </a:p>
          <a:p>
            <a:pPr marL="742950" lvl="1" indent="-285750">
              <a:lnSpc>
                <a:spcPct val="105000"/>
              </a:lnSpc>
              <a:spcBef>
                <a:spcPts val="600"/>
              </a:spcBef>
              <a:spcAft>
                <a:spcPts val="300"/>
              </a:spcAft>
              <a:buFont typeface="Wingdings" panose="05000000000000000000" pitchFamily="2" charset="2"/>
              <a:buChar char=""/>
              <a:tabLst>
                <a:tab pos="914400" algn="l"/>
              </a:tabLs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What was the best he could hope for?</a:t>
            </a:r>
          </a:p>
          <a:p>
            <a:pPr marL="742950" lvl="1" indent="-285750">
              <a:lnSpc>
                <a:spcPct val="105000"/>
              </a:lnSpc>
              <a:spcBef>
                <a:spcPts val="600"/>
              </a:spcBef>
              <a:spcAft>
                <a:spcPts val="300"/>
              </a:spcAft>
              <a:buFont typeface="Wingdings" panose="05000000000000000000" pitchFamily="2" charset="2"/>
              <a:buChar char=""/>
              <a:tabLst>
                <a:tab pos="914400" algn="l"/>
              </a:tabLs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Did he remarry or find happiness?  </a:t>
            </a:r>
          </a:p>
          <a:p>
            <a:pPr marL="742950" lvl="1" indent="-285750">
              <a:lnSpc>
                <a:spcPct val="105000"/>
              </a:lnSpc>
              <a:spcBef>
                <a:spcPts val="600"/>
              </a:spcBef>
              <a:spcAft>
                <a:spcPts val="300"/>
              </a:spcAft>
              <a:buFont typeface="Wingdings" panose="05000000000000000000" pitchFamily="2" charset="2"/>
              <a:buChar char=""/>
              <a:tabLst>
                <a:tab pos="914400" algn="l"/>
              </a:tabLs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How would he try to make a meaningful life for himself? </a:t>
            </a:r>
          </a:p>
          <a:p>
            <a:pPr marL="742950" lvl="1" indent="-285750">
              <a:lnSpc>
                <a:spcPct val="105000"/>
              </a:lnSpc>
              <a:spcBef>
                <a:spcPts val="600"/>
              </a:spcBef>
              <a:spcAft>
                <a:spcPts val="300"/>
              </a:spcAft>
              <a:buFont typeface="Wingdings" panose="05000000000000000000" pitchFamily="2" charset="2"/>
              <a:buChar char=""/>
              <a:tabLst>
                <a:tab pos="914400" algn="l"/>
              </a:tabLs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What did he do that was remarkable?</a:t>
            </a:r>
          </a:p>
          <a:p>
            <a:pPr marL="742950" lvl="1" indent="-285750">
              <a:lnSpc>
                <a:spcPct val="105000"/>
              </a:lnSpc>
              <a:spcBef>
                <a:spcPts val="600"/>
              </a:spcBef>
              <a:spcAft>
                <a:spcPts val="300"/>
              </a:spcAft>
              <a:buFont typeface="Wingdings" panose="05000000000000000000" pitchFamily="2" charset="2"/>
              <a:buChar char=""/>
              <a:tabLst>
                <a:tab pos="914400" algn="l"/>
              </a:tabLst>
            </a:pPr>
            <a:r>
              <a:rPr lang="en-GB" sz="1100" dirty="0">
                <a:effectLst/>
                <a:latin typeface="Arial Narrow" panose="020B0606020202030204" pitchFamily="34" charset="0"/>
                <a:ea typeface="Calibri" panose="020F0502020204030204" pitchFamily="34" charset="0"/>
                <a:cs typeface="Times New Roman" panose="02020603050405020304" pitchFamily="18" charset="0"/>
              </a:rPr>
              <a:t>What problems did he face?</a:t>
            </a:r>
          </a:p>
          <a:p>
            <a:pPr eaLnBrk="1" hangingPunct="1"/>
            <a:endParaRPr lang="en-GB" altLang="en-US" dirty="0">
              <a:latin typeface="Arial" charset="0"/>
              <a:cs typeface="Arial" charset="0"/>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BEF71727-0800-46C1-9261-39BDC20CB4FE}"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normAutofit fontScale="25000" lnSpcReduction="20000"/>
          </a:bodyPr>
          <a:lstStyle/>
          <a:p>
            <a:pPr eaLnBrk="1" hangingPunct="1">
              <a:spcBef>
                <a:spcPct val="0"/>
              </a:spcBef>
            </a:pPr>
            <a:r>
              <a:rPr lang="en-GB" altLang="en-US" sz="4400" b="1" dirty="0">
                <a:latin typeface="Arial Narrow" panose="020B0606020202030204" pitchFamily="34" charset="0"/>
                <a:cs typeface="Arial" charset="0"/>
              </a:rPr>
              <a:t>Fact finding: Learning more about Leon</a:t>
            </a:r>
          </a:p>
          <a:p>
            <a:pPr>
              <a:lnSpc>
                <a:spcPct val="105000"/>
              </a:lnSpc>
              <a:spcBef>
                <a:spcPts val="600"/>
              </a:spcBef>
              <a:spcAft>
                <a:spcPts val="600"/>
              </a:spcAft>
            </a:pPr>
            <a:r>
              <a:rPr lang="en-GB" sz="4400" dirty="0">
                <a:solidFill>
                  <a:srgbClr val="262321"/>
                </a:solidFill>
                <a:latin typeface="Arial Narrow" panose="020B0606020202030204" pitchFamily="34" charset="0"/>
                <a:cs typeface="Times New Roman" panose="02020603050405020304" pitchFamily="18" charset="0"/>
              </a:rPr>
              <a:t>Forward the questions on this slide as examples of some of the questions which are still to be addressed in their encounters with Leon and outline the activity ‘Learning more about Leon’. Organise students into small groups as you see most appropriate. Distribute the downloaded information cards 1-3 to these groups (Leon’s fight, Leon’s later life, Londoners Honour Leon). Explain to students they are going to piece together a picture of Leon’s later life in his 80s and 90s. </a:t>
            </a:r>
          </a:p>
          <a:p>
            <a:pPr>
              <a:lnSpc>
                <a:spcPct val="105000"/>
              </a:lnSpc>
              <a:spcBef>
                <a:spcPts val="600"/>
              </a:spcBef>
              <a:spcAft>
                <a:spcPts val="600"/>
              </a:spcAft>
            </a:pPr>
            <a:r>
              <a:rPr lang="en-GB" sz="4400" dirty="0">
                <a:solidFill>
                  <a:srgbClr val="262321"/>
                </a:solidFill>
                <a:latin typeface="Arial Narrow" panose="020B0606020202030204" pitchFamily="34" charset="0"/>
                <a:cs typeface="Times New Roman" panose="02020603050405020304" pitchFamily="18" charset="0"/>
              </a:rPr>
              <a:t>Allow 15 minutes for the 3 Rs - read, research, and respond. </a:t>
            </a: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When all members of the group have conducted their research invite the class to feedback in plenary style. Share results in a 1-minute feedback session from an appointed rapporteur for each group.</a:t>
            </a:r>
            <a:r>
              <a:rPr lang="en-GB" sz="4400" b="1"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 </a:t>
            </a: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Emphasis should be on what students discovered about Leon’s later life and what it reveals about how the Holocaust affected him. The questions on the slide 7 can help focus thinking:</a:t>
            </a:r>
          </a:p>
          <a:p>
            <a:pPr marL="342900" lvl="0" indent="-342900">
              <a:lnSpc>
                <a:spcPct val="105000"/>
              </a:lnSpc>
              <a:spcBef>
                <a:spcPts val="600"/>
              </a:spcBef>
              <a:spcAft>
                <a:spcPts val="300"/>
              </a:spcAft>
              <a:buClr>
                <a:srgbClr val="008080"/>
              </a:buClr>
              <a:buFont typeface="Wingdings" panose="05000000000000000000" pitchFamily="2" charset="2"/>
              <a:buChar char=""/>
            </a:pP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What was Leon’s mission in later life and how did he pursue this? </a:t>
            </a:r>
          </a:p>
          <a:p>
            <a:pPr marL="342900" lvl="0" indent="-342900">
              <a:lnSpc>
                <a:spcPct val="105000"/>
              </a:lnSpc>
              <a:spcBef>
                <a:spcPts val="600"/>
              </a:spcBef>
              <a:spcAft>
                <a:spcPts val="300"/>
              </a:spcAft>
              <a:buClr>
                <a:srgbClr val="008080"/>
              </a:buClr>
              <a:buFont typeface="Wingdings" panose="05000000000000000000" pitchFamily="2" charset="2"/>
              <a:buChar char=""/>
            </a:pP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How did others respond to his activities?</a:t>
            </a:r>
          </a:p>
          <a:p>
            <a:pPr marL="342900" lvl="0" indent="-342900">
              <a:lnSpc>
                <a:spcPct val="105000"/>
              </a:lnSpc>
              <a:spcBef>
                <a:spcPts val="600"/>
              </a:spcBef>
              <a:spcAft>
                <a:spcPts val="300"/>
              </a:spcAft>
              <a:buClr>
                <a:srgbClr val="008080"/>
              </a:buClr>
              <a:buFont typeface="Wingdings" panose="05000000000000000000" pitchFamily="2" charset="2"/>
              <a:buChar char=""/>
            </a:pP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How did the Holocaust continue to feature in Leon later life?</a:t>
            </a:r>
          </a:p>
          <a:p>
            <a:pPr marL="342900" lvl="0" indent="-342900">
              <a:lnSpc>
                <a:spcPct val="105000"/>
              </a:lnSpc>
              <a:spcBef>
                <a:spcPts val="600"/>
              </a:spcBef>
              <a:spcAft>
                <a:spcPts val="300"/>
              </a:spcAft>
              <a:buClr>
                <a:srgbClr val="008080"/>
              </a:buClr>
              <a:buFont typeface="Wingdings" panose="05000000000000000000" pitchFamily="2" charset="2"/>
              <a:buChar char=""/>
            </a:pP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Was Leon ever free of the Holocaust?</a:t>
            </a:r>
          </a:p>
          <a:p>
            <a:pPr marL="342900" lvl="0" indent="-342900">
              <a:lnSpc>
                <a:spcPct val="105000"/>
              </a:lnSpc>
              <a:spcBef>
                <a:spcPts val="600"/>
              </a:spcBef>
              <a:spcAft>
                <a:spcPts val="300"/>
              </a:spcAft>
              <a:buClr>
                <a:srgbClr val="008080"/>
              </a:buClr>
              <a:buFont typeface="Wingdings" panose="05000000000000000000" pitchFamily="2" charset="2"/>
              <a:buChar char=""/>
            </a:pP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How did he live with the memories?</a:t>
            </a:r>
          </a:p>
          <a:p>
            <a:pPr marL="342900" lvl="0" indent="-342900">
              <a:lnSpc>
                <a:spcPct val="105000"/>
              </a:lnSpc>
              <a:spcBef>
                <a:spcPts val="600"/>
              </a:spcBef>
              <a:spcAft>
                <a:spcPts val="300"/>
              </a:spcAft>
              <a:buClr>
                <a:srgbClr val="008080"/>
              </a:buClr>
              <a:buFont typeface="Wingdings" panose="05000000000000000000" pitchFamily="2" charset="2"/>
              <a:buChar char=""/>
            </a:pP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What do we understand about survival?</a:t>
            </a:r>
          </a:p>
          <a:p>
            <a:pPr marL="342900" lvl="0" indent="-342900">
              <a:lnSpc>
                <a:spcPct val="105000"/>
              </a:lnSpc>
              <a:spcBef>
                <a:spcPts val="600"/>
              </a:spcBef>
              <a:spcAft>
                <a:spcPts val="300"/>
              </a:spcAft>
              <a:buClr>
                <a:srgbClr val="008080"/>
              </a:buClr>
              <a:buFont typeface="Wingdings" panose="05000000000000000000" pitchFamily="2" charset="2"/>
              <a:buChar char=""/>
            </a:pPr>
            <a:r>
              <a:rPr lang="en-GB" sz="4400" dirty="0">
                <a:solidFill>
                  <a:srgbClr val="262321"/>
                </a:solidFill>
                <a:effectLst/>
                <a:latin typeface="Arial Narrow" panose="020B0606020202030204" pitchFamily="34" charset="0"/>
                <a:ea typeface="Calibri" panose="020F0502020204030204" pitchFamily="34" charset="0"/>
                <a:cs typeface="Times New Roman" panose="02020603050405020304" pitchFamily="18" charset="0"/>
              </a:rPr>
              <a:t>Do you think it is possible to lead a normal life after the Holocaust?</a:t>
            </a:r>
          </a:p>
          <a:p>
            <a:pPr>
              <a:lnSpc>
                <a:spcPct val="105000"/>
              </a:lnSpc>
              <a:spcBef>
                <a:spcPts val="600"/>
              </a:spcBef>
              <a:spcAft>
                <a:spcPts val="300"/>
              </a:spcAft>
            </a:pPr>
            <a:r>
              <a:rPr lang="en-GB" sz="4400" dirty="0">
                <a:effectLst/>
                <a:latin typeface="Arial Narrow" panose="020B0606020202030204" pitchFamily="34" charset="0"/>
                <a:ea typeface="Calibri" panose="020F0502020204030204" pitchFamily="34" charset="0"/>
                <a:cs typeface="Times New Roman" panose="02020603050405020304" pitchFamily="18" charset="0"/>
              </a:rPr>
              <a:t>Allow class feedback. </a:t>
            </a:r>
            <a:r>
              <a:rPr lang="en-GB" altLang="en-US" sz="4400" dirty="0">
                <a:latin typeface="Arial Narrow" panose="020B0606020202030204" pitchFamily="34" charset="0"/>
                <a:cs typeface="Arial" charset="0"/>
              </a:rPr>
              <a:t>Suggest to students there is much still to find out about Leon’s life, particularly his later years when he was in his 80s and 90s.</a:t>
            </a:r>
          </a:p>
          <a:p>
            <a:pPr eaLnBrk="1" hangingPunct="1">
              <a:spcBef>
                <a:spcPct val="0"/>
              </a:spcBef>
            </a:pPr>
            <a:endParaRPr lang="en-GB" altLang="en-US" dirty="0">
              <a:latin typeface="Arial" charset="0"/>
              <a:cs typeface="Arial" charset="0"/>
            </a:endParaRPr>
          </a:p>
          <a:p>
            <a:pPr eaLnBrk="1" hangingPunct="1"/>
            <a:endParaRPr lang="en-GB" altLang="en-US" dirty="0">
              <a:latin typeface="Arial" charset="0"/>
              <a:cs typeface="Arial" charset="0"/>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686021DC-C85B-4E9B-8E95-C1ED830B6DE9}"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sz="1100" dirty="0">
                <a:latin typeface="Arial Narrow" panose="020B0606020202030204" pitchFamily="34" charset="0"/>
                <a:cs typeface="Arial" charset="0"/>
              </a:rPr>
              <a:t>Distribute the downloaded information cards 1-3 in groupings you see most appropriate (</a:t>
            </a:r>
            <a:r>
              <a:rPr lang="en-GB" altLang="en-US" sz="1100" i="1" dirty="0">
                <a:latin typeface="Arial Narrow" panose="020B0606020202030204" pitchFamily="34" charset="0"/>
                <a:cs typeface="Arial" charset="0"/>
              </a:rPr>
              <a:t>Leon’s fight, Leon’s later Life, and Londoners honour Leon).</a:t>
            </a:r>
            <a:r>
              <a:rPr lang="en-GB" altLang="en-US" sz="1100" dirty="0">
                <a:latin typeface="Arial Narrow" panose="020B0606020202030204" pitchFamily="34" charset="0"/>
                <a:cs typeface="Arial" charset="0"/>
              </a:rPr>
              <a:t> Share results in a feedback session from an appointed rapporteur for each group. </a:t>
            </a:r>
          </a:p>
          <a:p>
            <a:endParaRPr lang="en-GB" dirty="0"/>
          </a:p>
        </p:txBody>
      </p:sp>
      <p:sp>
        <p:nvSpPr>
          <p:cNvPr id="4" name="Slide Number Placeholder 3"/>
          <p:cNvSpPr>
            <a:spLocks noGrp="1"/>
          </p:cNvSpPr>
          <p:nvPr>
            <p:ph type="sldNum" sz="quarter" idx="5"/>
          </p:nvPr>
        </p:nvSpPr>
        <p:spPr/>
        <p:txBody>
          <a:bodyPr/>
          <a:lstStyle/>
          <a:p>
            <a:pPr>
              <a:defRPr/>
            </a:pPr>
            <a:fld id="{15183C04-D24C-463F-9CD7-D01271CC95C0}" type="slidenum">
              <a:rPr lang="en-GB" altLang="en-US" smtClean="0"/>
              <a:pPr>
                <a:defRPr/>
              </a:pPr>
              <a:t>6</a:t>
            </a:fld>
            <a:endParaRPr lang="en-GB" altLang="en-US"/>
          </a:p>
        </p:txBody>
      </p:sp>
    </p:spTree>
    <p:extLst>
      <p:ext uri="{BB962C8B-B14F-4D97-AF65-F5344CB8AC3E}">
        <p14:creationId xmlns:p14="http://schemas.microsoft.com/office/powerpoint/2010/main" val="4140929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Narrow" panose="020B0606020202030204" pitchFamily="34" charset="0"/>
              </a:rPr>
              <a:t>(10 mins) Discuss with students whether they think Leon could ever leave behind what happened to him and ‘move on’? What have they found out which suggests he could never do that? </a:t>
            </a:r>
          </a:p>
          <a:p>
            <a:endParaRPr lang="en-GB" sz="1100" dirty="0">
              <a:latin typeface="Arial Narrow" panose="020B0606020202030204" pitchFamily="34" charset="0"/>
            </a:endParaRPr>
          </a:p>
          <a:p>
            <a:r>
              <a:rPr lang="en-GB" sz="1100" dirty="0">
                <a:latin typeface="Arial Narrow" panose="020B0606020202030204" pitchFamily="34" charset="0"/>
              </a:rPr>
              <a:t>Explain that Card 4 will need them to use all their skills of empathy to see things from Leon’s perspective.</a:t>
            </a:r>
          </a:p>
          <a:p>
            <a:endParaRPr lang="en-GB" dirty="0"/>
          </a:p>
          <a:p>
            <a:endParaRPr lang="en-GB" i="1" dirty="0"/>
          </a:p>
        </p:txBody>
      </p:sp>
      <p:sp>
        <p:nvSpPr>
          <p:cNvPr id="4" name="Slide Number Placeholder 3"/>
          <p:cNvSpPr>
            <a:spLocks noGrp="1"/>
          </p:cNvSpPr>
          <p:nvPr>
            <p:ph type="sldNum" sz="quarter" idx="5"/>
          </p:nvPr>
        </p:nvSpPr>
        <p:spPr/>
        <p:txBody>
          <a:bodyPr/>
          <a:lstStyle/>
          <a:p>
            <a:pPr>
              <a:defRPr/>
            </a:pPr>
            <a:fld id="{15183C04-D24C-463F-9CD7-D01271CC95C0}" type="slidenum">
              <a:rPr lang="en-GB" altLang="en-US" smtClean="0"/>
              <a:pPr>
                <a:defRPr/>
              </a:pPr>
              <a:t>7</a:t>
            </a:fld>
            <a:endParaRPr lang="en-GB" altLang="en-US"/>
          </a:p>
        </p:txBody>
      </p:sp>
    </p:spTree>
    <p:extLst>
      <p:ext uri="{BB962C8B-B14F-4D97-AF65-F5344CB8AC3E}">
        <p14:creationId xmlns:p14="http://schemas.microsoft.com/office/powerpoint/2010/main" val="1019192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latin typeface="Arial Narrow" panose="020B0606020202030204" pitchFamily="34" charset="0"/>
              </a:rPr>
              <a:t>(5 minutes) </a:t>
            </a:r>
          </a:p>
          <a:p>
            <a:r>
              <a:rPr lang="en-GB" sz="1100" dirty="0">
                <a:latin typeface="Arial Narrow" panose="020B0606020202030204" pitchFamily="34" charset="0"/>
              </a:rPr>
              <a:t>Share Card 4 (</a:t>
            </a:r>
            <a:r>
              <a:rPr lang="en-GB" sz="1100" i="1" dirty="0">
                <a:latin typeface="Arial Narrow" panose="020B0606020202030204" pitchFamily="34" charset="0"/>
              </a:rPr>
              <a:t>The struggle of trauma). </a:t>
            </a:r>
            <a:r>
              <a:rPr lang="en-GB" sz="1100" dirty="0">
                <a:latin typeface="Arial Narrow" panose="020B0606020202030204" pitchFamily="34" charset="0"/>
              </a:rPr>
              <a:t>Explain that this describes how difficult it was to live with the memories and how nightmares haunted Leon and tortured him. Explain also how art helped him but that the problems continued daily from the time he was liberated to his elderly years.</a:t>
            </a:r>
          </a:p>
          <a:p>
            <a:endParaRPr lang="en-GB" sz="1100" i="1" dirty="0">
              <a:latin typeface="Arial Narrow" panose="020B0606020202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latin typeface="Arial Narrow" panose="020B0606020202030204" pitchFamily="34" charset="0"/>
              </a:rPr>
              <a:t>Invite students to try to consider what trauma may be still be present in Leon’s life despite the remarkable work he is doing to make the world a better place.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dirty="0">
                <a:latin typeface="Arial Narrow" panose="020B0606020202030204" pitchFamily="34" charset="0"/>
              </a:rPr>
              <a:t>Feedback</a:t>
            </a:r>
          </a:p>
          <a:p>
            <a:endParaRPr lang="en-GB" dirty="0"/>
          </a:p>
        </p:txBody>
      </p:sp>
      <p:sp>
        <p:nvSpPr>
          <p:cNvPr id="4" name="Slide Number Placeholder 3"/>
          <p:cNvSpPr>
            <a:spLocks noGrp="1"/>
          </p:cNvSpPr>
          <p:nvPr>
            <p:ph type="sldNum" sz="quarter" idx="5"/>
          </p:nvPr>
        </p:nvSpPr>
        <p:spPr/>
        <p:txBody>
          <a:bodyPr/>
          <a:lstStyle/>
          <a:p>
            <a:pPr>
              <a:defRPr/>
            </a:pPr>
            <a:fld id="{15183C04-D24C-463F-9CD7-D01271CC95C0}" type="slidenum">
              <a:rPr lang="en-GB" altLang="en-US" smtClean="0"/>
              <a:pPr>
                <a:defRPr/>
              </a:pPr>
              <a:t>8</a:t>
            </a:fld>
            <a:endParaRPr lang="en-GB" altLang="en-US"/>
          </a:p>
        </p:txBody>
      </p:sp>
    </p:spTree>
    <p:extLst>
      <p:ext uri="{BB962C8B-B14F-4D97-AF65-F5344CB8AC3E}">
        <p14:creationId xmlns:p14="http://schemas.microsoft.com/office/powerpoint/2010/main" val="1922122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GB" b="1" dirty="0">
                <a:effectLst/>
                <a:latin typeface="Arial Narrow" panose="020B0606020202030204" pitchFamily="34" charset="0"/>
                <a:ea typeface="Calibri" panose="020F0502020204030204" pitchFamily="34" charset="0"/>
                <a:cs typeface="Times New Roman" panose="02020603050405020304" pitchFamily="18" charset="0"/>
              </a:rPr>
              <a:t>Leon’s unfinished poem</a:t>
            </a:r>
          </a:p>
          <a:p>
            <a:pPr eaLnBrk="1" hangingPunct="1">
              <a:spcBef>
                <a:spcPct val="0"/>
              </a:spcBef>
            </a:pPr>
            <a:endParaRPr lang="en-GB" b="1" dirty="0">
              <a:effectLst/>
              <a:latin typeface="Arial Narrow" panose="020B0606020202030204" pitchFamily="34" charset="0"/>
              <a:ea typeface="Calibri" panose="020F0502020204030204" pitchFamily="34" charset="0"/>
              <a:cs typeface="Times New Roman" panose="02020603050405020304" pitchFamily="18" charset="0"/>
            </a:endParaRPr>
          </a:p>
          <a:p>
            <a:pPr eaLnBrk="1" hangingPunct="1">
              <a:spcBef>
                <a:spcPct val="0"/>
              </a:spcBef>
            </a:pPr>
            <a:r>
              <a:rPr lang="en-GB" altLang="en-US" dirty="0">
                <a:latin typeface="Arial Narrow" panose="020B0606020202030204" pitchFamily="34" charset="0"/>
                <a:cs typeface="Arial" charset="0"/>
              </a:rPr>
              <a:t>On screen and Card 5</a:t>
            </a:r>
          </a:p>
          <a:p>
            <a:pPr eaLnBrk="1" hangingPunct="1">
              <a:spcBef>
                <a:spcPct val="0"/>
              </a:spcBef>
            </a:pPr>
            <a:r>
              <a:rPr lang="en-GB" altLang="en-US" dirty="0">
                <a:latin typeface="Arial Narrow" panose="020B0606020202030204" pitchFamily="34" charset="0"/>
                <a:cs typeface="Arial" charset="0"/>
              </a:rPr>
              <a:t>Ask students to follow as you read the poem and draw their attention to the fact it was discovered in in home by his close friend Ruth-Anne Lenga ( Programme Director of UCL Centre for Holocaust Education) after Leon passed away. She picked it up, read it through and realised it was a deeply moving last reflection of Leon on his life. </a:t>
            </a:r>
          </a:p>
          <a:p>
            <a:pPr eaLnBrk="1" hangingPunct="1">
              <a:spcBef>
                <a:spcPct val="0"/>
              </a:spcBef>
            </a:pPr>
            <a:endParaRPr lang="en-GB" altLang="en-US" b="1" dirty="0">
              <a:latin typeface="Arial Narrow" panose="020B0606020202030204" pitchFamily="34" charset="0"/>
              <a:cs typeface="Arial" charset="0"/>
            </a:endParaRPr>
          </a:p>
          <a:p>
            <a:pPr eaLnBrk="1" hangingPunct="1"/>
            <a:r>
              <a:rPr lang="en-GB" altLang="en-US" b="1" dirty="0">
                <a:latin typeface="Arial Narrow" panose="020B0606020202030204" pitchFamily="34" charset="0"/>
                <a:cs typeface="Arial" charset="0"/>
              </a:rPr>
              <a:t>Prompt questions might include:</a:t>
            </a:r>
          </a:p>
          <a:p>
            <a:pPr eaLnBrk="1" hangingPunct="1"/>
            <a:r>
              <a:rPr lang="en-GB" altLang="en-US" dirty="0">
                <a:latin typeface="Arial Narrow" panose="020B0606020202030204" pitchFamily="34" charset="0"/>
                <a:cs typeface="Arial" charset="0"/>
              </a:rPr>
              <a:t>What is meant by the word revenge?</a:t>
            </a:r>
          </a:p>
          <a:p>
            <a:pPr eaLnBrk="1" hangingPunct="1"/>
            <a:r>
              <a:rPr lang="en-GB" altLang="en-US" dirty="0">
                <a:latin typeface="Arial Narrow" panose="020B0606020202030204" pitchFamily="34" charset="0"/>
                <a:cs typeface="Arial" charset="0"/>
              </a:rPr>
              <a:t>Why does Leon write the word in capitals?</a:t>
            </a:r>
          </a:p>
          <a:p>
            <a:pPr eaLnBrk="1" hangingPunct="1"/>
            <a:r>
              <a:rPr lang="en-GB" altLang="en-US" dirty="0">
                <a:latin typeface="Arial Narrow" panose="020B0606020202030204" pitchFamily="34" charset="0"/>
                <a:cs typeface="Arial" charset="0"/>
              </a:rPr>
              <a:t>Why does he appear to reject taking revenge?</a:t>
            </a:r>
          </a:p>
          <a:p>
            <a:pPr eaLnBrk="1" hangingPunct="1"/>
            <a:r>
              <a:rPr lang="en-GB" altLang="en-US" dirty="0">
                <a:latin typeface="Arial Narrow" panose="020B0606020202030204" pitchFamily="34" charset="0"/>
                <a:cs typeface="Arial" charset="0"/>
              </a:rPr>
              <a:t>Who might Leon be referring to as the ones who should be convicted and why might that be difficult?</a:t>
            </a:r>
          </a:p>
          <a:p>
            <a:pPr eaLnBrk="1" hangingPunct="1"/>
            <a:r>
              <a:rPr lang="en-GB" altLang="en-US" dirty="0">
                <a:latin typeface="Arial Narrow" panose="020B0606020202030204" pitchFamily="34" charset="0"/>
                <a:cs typeface="Arial" charset="0"/>
              </a:rPr>
              <a:t>When Leon says he tried to rebuild his life what can you infer about how challenging that was for him?</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altLang="en-US" dirty="0">
                <a:latin typeface="Arial Narrow" panose="020B0606020202030204" pitchFamily="34" charset="0"/>
                <a:cs typeface="Arial" charset="0"/>
              </a:rPr>
              <a:t>From what you have learned about Leon after the war what did he do to try to prevent the Holocaust happening again</a:t>
            </a:r>
          </a:p>
          <a:p>
            <a:pPr eaLnBrk="1" hangingPunct="1"/>
            <a:r>
              <a:rPr lang="en-GB" altLang="en-US" dirty="0">
                <a:latin typeface="Arial Narrow" panose="020B0606020202030204" pitchFamily="34" charset="0"/>
                <a:cs typeface="Arial" charset="0"/>
              </a:rPr>
              <a:t>Why has he placed 3 question marks after ‘ a new life’? How would you respond to the final question he poses?</a:t>
            </a:r>
          </a:p>
          <a:p>
            <a:pPr eaLnBrk="1" hangingPunct="1"/>
            <a:r>
              <a:rPr lang="en-GB" altLang="en-US" dirty="0">
                <a:latin typeface="Arial Narrow" panose="020B0606020202030204" pitchFamily="34" charset="0"/>
                <a:cs typeface="Arial" charset="0"/>
              </a:rPr>
              <a:t>What is the mood of the poem?</a:t>
            </a:r>
          </a:p>
          <a:p>
            <a:pPr eaLnBrk="1" hangingPunct="1"/>
            <a:r>
              <a:rPr lang="en-GB" altLang="en-US" dirty="0">
                <a:latin typeface="Arial Narrow" panose="020B0606020202030204" pitchFamily="34" charset="0"/>
                <a:cs typeface="Arial" charset="0"/>
              </a:rPr>
              <a:t>What might the mood say about Leon’s feeling at the time of writing?</a:t>
            </a:r>
          </a:p>
          <a:p>
            <a:pPr eaLnBrk="1" hangingPunct="1"/>
            <a:endParaRPr lang="en-GB" altLang="en-US" dirty="0">
              <a:latin typeface="Arial Narrow" panose="020B0606020202030204" pitchFamily="34" charset="0"/>
              <a:cs typeface="Arial" charset="0"/>
            </a:endParaRPr>
          </a:p>
          <a:p>
            <a:pPr marL="0" lvl="1" indent="0">
              <a:buClr>
                <a:srgbClr val="5F4560"/>
              </a:buClr>
              <a:buNone/>
            </a:pPr>
            <a:r>
              <a:rPr lang="en-GB" altLang="en-US" dirty="0">
                <a:latin typeface="Arial Narrow" panose="020B0606020202030204" pitchFamily="34" charset="0"/>
                <a:cs typeface="Arial" charset="0"/>
              </a:rPr>
              <a:t>Instruct students to think carefully in silence and write notes about the two questions on the next slide </a:t>
            </a:r>
          </a:p>
          <a:p>
            <a:pPr lvl="1">
              <a:buClr>
                <a:srgbClr val="5F4560"/>
              </a:buClr>
            </a:pPr>
            <a:r>
              <a:rPr lang="en-GB" altLang="en-US" dirty="0">
                <a:latin typeface="Arial Narrow" panose="020B0606020202030204" pitchFamily="34" charset="0"/>
              </a:rPr>
              <a:t>What title would you give this poem which was written by Leon?</a:t>
            </a:r>
          </a:p>
          <a:p>
            <a:pPr lvl="1">
              <a:buClr>
                <a:srgbClr val="5F4560"/>
              </a:buClr>
            </a:pPr>
            <a:r>
              <a:rPr lang="en-GB" altLang="en-US" dirty="0">
                <a:latin typeface="Arial Narrow" panose="020B0606020202030204" pitchFamily="34" charset="0"/>
              </a:rPr>
              <a:t>If you were to complete the poem for Leon what would you say?</a:t>
            </a:r>
          </a:p>
          <a:p>
            <a:pPr eaLnBrk="1" hangingPunct="1"/>
            <a:endParaRPr lang="en-GB" altLang="en-US" dirty="0">
              <a:latin typeface="Arial" charset="0"/>
              <a:cs typeface="Arial" charset="0"/>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3614417C-18C4-494C-AD8E-7A461D38A13D}"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 CoH">
    <p:spTree>
      <p:nvGrpSpPr>
        <p:cNvPr id="1" name=""/>
        <p:cNvGrpSpPr/>
        <p:nvPr/>
      </p:nvGrpSpPr>
      <p:grpSpPr>
        <a:xfrm>
          <a:off x="0" y="0"/>
          <a:ext cx="0" cy="0"/>
          <a:chOff x="0" y="0"/>
          <a:chExt cx="0" cy="0"/>
        </a:xfrm>
      </p:grpSpPr>
      <p:sp>
        <p:nvSpPr>
          <p:cNvPr id="6" name="Rectangle 5"/>
          <p:cNvSpPr/>
          <p:nvPr userDrawn="1"/>
        </p:nvSpPr>
        <p:spPr>
          <a:xfrm>
            <a:off x="0" y="0"/>
            <a:ext cx="4635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5781" tIns="47890" rIns="95781" bIns="47890" anchor="ctr"/>
          <a:lstStyle/>
          <a:p>
            <a:pPr algn="ctr" eaLnBrk="1" hangingPunct="1">
              <a:defRPr/>
            </a:pPr>
            <a:endParaRPr lang="en-GB"/>
          </a:p>
        </p:txBody>
      </p:sp>
      <p:cxnSp>
        <p:nvCxnSpPr>
          <p:cNvPr id="9" name="Straight Connector 8"/>
          <p:cNvCxnSpPr/>
          <p:nvPr userDrawn="1"/>
        </p:nvCxnSpPr>
        <p:spPr bwMode="auto">
          <a:xfrm flipH="1">
            <a:off x="927100" y="4822825"/>
            <a:ext cx="77485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1" descr="Leon.jpg"/>
          <p:cNvPicPr>
            <a:picLocks noChangeAspect="1" noChangeArrowheads="1"/>
          </p:cNvPicPr>
          <p:nvPr userDrawn="1"/>
        </p:nvPicPr>
        <p:blipFill>
          <a:blip r:embed="rId2" cstate="print">
            <a:lum bright="19000" contrast="12000"/>
          </a:blip>
          <a:srcRect r="3704" b="9918"/>
          <a:stretch>
            <a:fillRect/>
          </a:stretch>
        </p:blipFill>
        <p:spPr bwMode="auto">
          <a:xfrm>
            <a:off x="1043608" y="2852936"/>
            <a:ext cx="1655894" cy="1719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3347509" y="2852936"/>
            <a:ext cx="5256939" cy="1514599"/>
          </a:xfrm>
        </p:spPr>
        <p:txBody>
          <a:bodyPr lIns="0" rIns="0">
            <a:noAutofit/>
          </a:bodyPr>
          <a:lstStyle>
            <a:lvl1pPr algn="l">
              <a:lnSpc>
                <a:spcPct val="90000"/>
              </a:lnSpc>
              <a:defRPr sz="3800" b="1">
                <a:latin typeface="Arial Narrow"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47864" y="3861048"/>
            <a:ext cx="5216070" cy="1407792"/>
          </a:xfrm>
        </p:spPr>
        <p:txBody>
          <a:bodyPr lIns="0" rIns="0">
            <a:noAutofit/>
          </a:bodyPr>
          <a:lstStyle>
            <a:lvl1pPr marL="0" indent="0" algn="l">
              <a:buNone/>
              <a:defRPr sz="1700">
                <a:solidFill>
                  <a:schemeClr val="accent1"/>
                </a:solidFill>
                <a:latin typeface="+mj-lt"/>
              </a:defRPr>
            </a:lvl1pPr>
            <a:lvl2pPr marL="478905" indent="0" algn="ctr">
              <a:buNone/>
              <a:defRPr>
                <a:solidFill>
                  <a:schemeClr val="tx1">
                    <a:tint val="75000"/>
                  </a:schemeClr>
                </a:solidFill>
              </a:defRPr>
            </a:lvl2pPr>
            <a:lvl3pPr marL="957808" indent="0" algn="ctr">
              <a:buNone/>
              <a:defRPr>
                <a:solidFill>
                  <a:schemeClr val="tx1">
                    <a:tint val="75000"/>
                  </a:schemeClr>
                </a:solidFill>
              </a:defRPr>
            </a:lvl3pPr>
            <a:lvl4pPr marL="1436713" indent="0" algn="ctr">
              <a:buNone/>
              <a:defRPr>
                <a:solidFill>
                  <a:schemeClr val="tx1">
                    <a:tint val="75000"/>
                  </a:schemeClr>
                </a:solidFill>
              </a:defRPr>
            </a:lvl4pPr>
            <a:lvl5pPr marL="1915617" indent="0" algn="ctr">
              <a:buNone/>
              <a:defRPr>
                <a:solidFill>
                  <a:schemeClr val="tx1">
                    <a:tint val="75000"/>
                  </a:schemeClr>
                </a:solidFill>
              </a:defRPr>
            </a:lvl5pPr>
            <a:lvl6pPr marL="2394521" indent="0" algn="ctr">
              <a:buNone/>
              <a:defRPr>
                <a:solidFill>
                  <a:schemeClr val="tx1">
                    <a:tint val="75000"/>
                  </a:schemeClr>
                </a:solidFill>
              </a:defRPr>
            </a:lvl6pPr>
            <a:lvl7pPr marL="2873426" indent="0" algn="ctr">
              <a:buNone/>
              <a:defRPr>
                <a:solidFill>
                  <a:schemeClr val="tx1">
                    <a:tint val="75000"/>
                  </a:schemeClr>
                </a:solidFill>
              </a:defRPr>
            </a:lvl7pPr>
            <a:lvl8pPr marL="3352330" indent="0" algn="ctr">
              <a:buNone/>
              <a:defRPr>
                <a:solidFill>
                  <a:schemeClr val="tx1">
                    <a:tint val="75000"/>
                  </a:schemeClr>
                </a:solidFill>
              </a:defRPr>
            </a:lvl8pPr>
            <a:lvl9pPr marL="3831235" indent="0" algn="ctr">
              <a:buNone/>
              <a:defRPr>
                <a:solidFill>
                  <a:schemeClr val="tx1">
                    <a:tint val="75000"/>
                  </a:schemeClr>
                </a:solidFill>
              </a:defRPr>
            </a:lvl9pPr>
          </a:lstStyle>
          <a:p>
            <a:r>
              <a:rPr lang="en-US" dirty="0"/>
              <a:t>Click to edit Master subtitle style</a:t>
            </a:r>
            <a:endParaRPr lang="en-GB" dirty="0"/>
          </a:p>
        </p:txBody>
      </p:sp>
      <p:sp>
        <p:nvSpPr>
          <p:cNvPr id="11" name="Footer Placeholder 4"/>
          <p:cNvSpPr>
            <a:spLocks noGrp="1"/>
          </p:cNvSpPr>
          <p:nvPr>
            <p:ph type="ftr" sz="quarter" idx="10"/>
          </p:nvPr>
        </p:nvSpPr>
        <p:spPr/>
        <p:txBody>
          <a:bodyPr/>
          <a:lstStyle>
            <a:lvl1pPr algn="ctr">
              <a:defRPr sz="1000"/>
            </a:lvl1pPr>
          </a:lstStyle>
          <a:p>
            <a:pPr>
              <a:defRPr/>
            </a:pPr>
            <a:endParaRPr lang="en-GB"/>
          </a:p>
        </p:txBody>
      </p:sp>
      <p:sp>
        <p:nvSpPr>
          <p:cNvPr id="12" name="Date Placeholder 3"/>
          <p:cNvSpPr>
            <a:spLocks noGrp="1"/>
          </p:cNvSpPr>
          <p:nvPr>
            <p:ph type="dt" sz="half" idx="11"/>
          </p:nvPr>
        </p:nvSpPr>
        <p:spPr/>
        <p:txBody>
          <a:bodyPr/>
          <a:lstStyle>
            <a:lvl1pPr algn="ctr">
              <a:defRPr sz="1000"/>
            </a:lvl1pPr>
          </a:lstStyle>
          <a:p>
            <a:pPr>
              <a:defRPr/>
            </a:pPr>
            <a:fld id="{BBB85AEC-A545-4325-87CA-5DA2A19FB5F3}" type="datetimeFigureOut">
              <a:rPr lang="en-GB"/>
              <a:pPr>
                <a:defRPr/>
              </a:pPr>
              <a:t>07/07/2023</a:t>
            </a:fld>
            <a:endParaRPr lang="en-GB"/>
          </a:p>
        </p:txBody>
      </p:sp>
      <p:sp>
        <p:nvSpPr>
          <p:cNvPr id="13" name="Slide Number Placeholder 5"/>
          <p:cNvSpPr>
            <a:spLocks noGrp="1"/>
          </p:cNvSpPr>
          <p:nvPr>
            <p:ph type="sldNum" sz="quarter" idx="12"/>
          </p:nvPr>
        </p:nvSpPr>
        <p:spPr/>
        <p:txBody>
          <a:bodyPr lIns="95781" tIns="47890" rIns="95781" bIns="47890"/>
          <a:lstStyle>
            <a:lvl1pPr>
              <a:defRPr/>
            </a:lvl1pPr>
          </a:lstStyle>
          <a:p>
            <a:pPr>
              <a:defRPr/>
            </a:pPr>
            <a:fld id="{15A65CEE-3C25-425E-94A3-5BCD2622291A}" type="slidenum">
              <a:rPr lang="en-GB" altLang="en-US"/>
              <a:pPr>
                <a:defRPr/>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4635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7787208" cy="4525963"/>
          </a:xfrm>
        </p:spPr>
        <p:txBody>
          <a:bodyPr>
            <a:noAutofit/>
          </a:bodyPr>
          <a:lstStyle>
            <a:lvl1pPr marL="0" indent="0">
              <a:buFontTx/>
              <a:buNone/>
              <a:defRPr sz="2400"/>
            </a:lvl1pPr>
            <a:lvl2pPr marL="327025" indent="-312738">
              <a:buClr>
                <a:schemeClr val="accent1"/>
              </a:buClr>
              <a:buFont typeface="Wingdings" pitchFamily="2" charset="2"/>
              <a:buChar char="§"/>
              <a:defRPr sz="2400"/>
            </a:lvl2pPr>
            <a:lvl3pPr marL="531813" indent="-258763">
              <a:buClr>
                <a:schemeClr val="accent1"/>
              </a:buClr>
              <a:buFont typeface="Verdana" pitchFamily="34" charset="0"/>
              <a:buChar char="−"/>
              <a:defRPr sz="2400"/>
            </a:lvl3pPr>
            <a:lvl4pPr marL="804863" indent="-273050">
              <a:buClr>
                <a:schemeClr val="accent1"/>
              </a:buClr>
              <a:buFont typeface="Arial" pitchFamily="34" charset="0"/>
              <a:buChar char="•"/>
              <a:defRPr sz="2400"/>
            </a:lvl4pPr>
            <a:lvl5pPr marL="1077913" indent="-273050">
              <a:buClr>
                <a:schemeClr val="accent1"/>
              </a:buCl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CCCF2B25-8BC5-475D-BFA3-CE22C2955E8D}" type="datetimeFigureOut">
              <a:rPr lang="en-GB"/>
              <a:pPr>
                <a:defRPr/>
              </a:pPr>
              <a:t>07/07/2023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E31D9EA-1A90-49A9-8911-AC88508D8892}" type="slidenum">
              <a:rPr lang="en-GB" altLang="en-US"/>
              <a:pPr>
                <a:defRPr/>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 CoH">
    <p:spTree>
      <p:nvGrpSpPr>
        <p:cNvPr id="1" name=""/>
        <p:cNvGrpSpPr/>
        <p:nvPr/>
      </p:nvGrpSpPr>
      <p:grpSpPr>
        <a:xfrm>
          <a:off x="0" y="0"/>
          <a:ext cx="0" cy="0"/>
          <a:chOff x="0" y="0"/>
          <a:chExt cx="0" cy="0"/>
        </a:xfrm>
      </p:grpSpPr>
      <p:sp>
        <p:nvSpPr>
          <p:cNvPr id="6" name="Rectangle 5"/>
          <p:cNvSpPr/>
          <p:nvPr userDrawn="1"/>
        </p:nvSpPr>
        <p:spPr>
          <a:xfrm>
            <a:off x="0" y="0"/>
            <a:ext cx="4635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899592" y="274638"/>
            <a:ext cx="7787208" cy="1143000"/>
          </a:xfrm>
        </p:spPr>
        <p:txBody>
          <a:bodyPr>
            <a:noAutofit/>
          </a:bodyPr>
          <a:lstStyle>
            <a:lvl1pPr algn="l">
              <a:defRPr sz="3600" b="1"/>
            </a:lvl1pPr>
          </a:lstStyle>
          <a:p>
            <a:r>
              <a:rPr lang="en-US" dirty="0"/>
              <a:t>Click to edit Master title style</a:t>
            </a:r>
            <a:endParaRPr lang="en-GB" dirty="0"/>
          </a:p>
        </p:txBody>
      </p:sp>
      <p:sp>
        <p:nvSpPr>
          <p:cNvPr id="3" name="Content Placeholder 2"/>
          <p:cNvSpPr>
            <a:spLocks noGrp="1"/>
          </p:cNvSpPr>
          <p:nvPr>
            <p:ph idx="1"/>
          </p:nvPr>
        </p:nvSpPr>
        <p:spPr>
          <a:xfrm>
            <a:off x="899592" y="1639341"/>
            <a:ext cx="2376959" cy="4525963"/>
          </a:xfrm>
        </p:spPr>
        <p:txBody>
          <a:bodyPr>
            <a:noAutofit/>
          </a:bodyPr>
          <a:lstStyle>
            <a:lvl1pPr marL="0" indent="0">
              <a:spcBef>
                <a:spcPts val="0"/>
              </a:spcBef>
              <a:spcAft>
                <a:spcPts val="1200"/>
              </a:spcAft>
              <a:buClr>
                <a:schemeClr val="accent3"/>
              </a:buClr>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3707904" y="1639341"/>
            <a:ext cx="2376959" cy="4525963"/>
          </a:xfrm>
        </p:spPr>
        <p:txBody>
          <a:bodyPr>
            <a:noAutofit/>
          </a:bodyPr>
          <a:lstStyle>
            <a:lvl1pPr marL="0" indent="0">
              <a:spcBef>
                <a:spcPts val="0"/>
              </a:spcBef>
              <a:spcAft>
                <a:spcPts val="1200"/>
              </a:spcAft>
              <a:buClr>
                <a:schemeClr val="accent3"/>
              </a:buClr>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idx="14"/>
          </p:nvPr>
        </p:nvSpPr>
        <p:spPr>
          <a:xfrm>
            <a:off x="6516216" y="1639341"/>
            <a:ext cx="2376959" cy="4525963"/>
          </a:xfrm>
        </p:spPr>
        <p:txBody>
          <a:bodyPr>
            <a:noAutofit/>
          </a:bodyPr>
          <a:lstStyle>
            <a:lvl1pPr marL="0" indent="0">
              <a:spcBef>
                <a:spcPts val="0"/>
              </a:spcBef>
              <a:spcAft>
                <a:spcPts val="1200"/>
              </a:spcAft>
              <a:buClr>
                <a:schemeClr val="accent3"/>
              </a:buClr>
              <a:buFontTx/>
              <a:buNone/>
              <a:defRPr sz="1800"/>
            </a:lvl1pPr>
            <a:lvl2pPr marL="327025" indent="-312738">
              <a:spcBef>
                <a:spcPts val="0"/>
              </a:spcBef>
              <a:spcAft>
                <a:spcPts val="1200"/>
              </a:spcAft>
              <a:buClr>
                <a:schemeClr val="accent1"/>
              </a:buClr>
              <a:buFont typeface="Wingdings" pitchFamily="2" charset="2"/>
              <a:buChar char="§"/>
              <a:defRPr sz="1800"/>
            </a:lvl2pPr>
            <a:lvl3pPr marL="531813" indent="-258763">
              <a:spcBef>
                <a:spcPts val="0"/>
              </a:spcBef>
              <a:spcAft>
                <a:spcPts val="1200"/>
              </a:spcAft>
              <a:buClr>
                <a:schemeClr val="accent1"/>
              </a:buClr>
              <a:buFont typeface="Verdana" pitchFamily="34" charset="0"/>
              <a:buChar char="−"/>
              <a:defRPr sz="1800"/>
            </a:lvl3pPr>
            <a:lvl4pPr marL="804863" indent="-273050">
              <a:spcBef>
                <a:spcPts val="0"/>
              </a:spcBef>
              <a:spcAft>
                <a:spcPts val="1200"/>
              </a:spcAft>
              <a:buClr>
                <a:schemeClr val="accent1"/>
              </a:buClr>
              <a:buFont typeface="Arial" pitchFamily="34" charset="0"/>
              <a:buChar char="•"/>
              <a:defRPr sz="1800"/>
            </a:lvl4pPr>
            <a:lvl5pPr marL="1077913" indent="-273050">
              <a:spcBef>
                <a:spcPts val="0"/>
              </a:spcBef>
              <a:spcAft>
                <a:spcPts val="1200"/>
              </a:spcAft>
              <a:buClr>
                <a:schemeClr val="accent1"/>
              </a:buCl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3"/>
          <p:cNvSpPr>
            <a:spLocks noGrp="1"/>
          </p:cNvSpPr>
          <p:nvPr>
            <p:ph type="dt" sz="half" idx="15"/>
          </p:nvPr>
        </p:nvSpPr>
        <p:spPr/>
        <p:txBody>
          <a:bodyPr/>
          <a:lstStyle>
            <a:lvl1pPr>
              <a:defRPr/>
            </a:lvl1pPr>
          </a:lstStyle>
          <a:p>
            <a:pPr>
              <a:defRPr/>
            </a:pPr>
            <a:fld id="{61B638B0-B6E5-4435-ABBD-3A8B0E561F3C}" type="datetimeFigureOut">
              <a:rPr lang="en-GB"/>
              <a:pPr>
                <a:defRPr/>
              </a:pPr>
              <a:t>07/07/2023</a:t>
            </a:fld>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
        <p:nvSpPr>
          <p:cNvPr id="11" name="Slide Number Placeholder 5"/>
          <p:cNvSpPr>
            <a:spLocks noGrp="1"/>
          </p:cNvSpPr>
          <p:nvPr>
            <p:ph type="sldNum" sz="quarter" idx="17"/>
          </p:nvPr>
        </p:nvSpPr>
        <p:spPr/>
        <p:txBody>
          <a:bodyPr/>
          <a:lstStyle>
            <a:lvl1pPr>
              <a:defRPr/>
            </a:lvl1pPr>
          </a:lstStyle>
          <a:p>
            <a:pPr>
              <a:defRPr/>
            </a:pPr>
            <a:fld id="{09F34211-00E6-45C1-8AC5-47A9107599DB}"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CoH">
    <p:bg>
      <p:bgPr>
        <a:solidFill>
          <a:srgbClr val="B5D6DC"/>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61118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a:xfrm>
            <a:off x="1403648" y="2852936"/>
            <a:ext cx="6409730" cy="1362075"/>
          </a:xfrm>
        </p:spPr>
        <p:txBody>
          <a:bodyPr lIns="0" tIns="0" rIns="0" bIns="0" anchor="t">
            <a:noAutofit/>
          </a:bodyPr>
          <a:lstStyle>
            <a:lvl1pPr algn="ctr">
              <a:defRPr sz="4000" b="1" cap="none">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pPr>
              <a:defRPr/>
            </a:pPr>
            <a:fld id="{7172C921-E14C-4F6C-B896-65772C73D846}" type="datetimeFigureOut">
              <a:rPr lang="en-GB"/>
              <a:pPr>
                <a:defRPr/>
              </a:pPr>
              <a:t>07/07/2023</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E50CC6F2-6042-434C-8EC6-C8F35675C9AA}"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 CoH">
    <p:spTree>
      <p:nvGrpSpPr>
        <p:cNvPr id="1" name=""/>
        <p:cNvGrpSpPr/>
        <p:nvPr/>
      </p:nvGrpSpPr>
      <p:grpSpPr>
        <a:xfrm>
          <a:off x="0" y="0"/>
          <a:ext cx="0" cy="0"/>
          <a:chOff x="0" y="0"/>
          <a:chExt cx="0" cy="0"/>
        </a:xfrm>
      </p:grpSpPr>
      <p:sp>
        <p:nvSpPr>
          <p:cNvPr id="3" name="Rectangle 2"/>
          <p:cNvSpPr/>
          <p:nvPr userDrawn="1"/>
        </p:nvSpPr>
        <p:spPr>
          <a:xfrm>
            <a:off x="0" y="0"/>
            <a:ext cx="4635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fld id="{9CF7B373-E1FC-441E-98FA-B5EE6C5F8EA3}" type="datetimeFigureOut">
              <a:rPr lang="en-GB"/>
              <a:pPr>
                <a:defRPr/>
              </a:pPr>
              <a:t>07/07/2023</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lgn="ctr">
              <a:defRPr/>
            </a:lvl1pPr>
          </a:lstStyle>
          <a:p>
            <a:pPr>
              <a:defRPr/>
            </a:pPr>
            <a:fld id="{AE037410-2CD0-4A2D-ADBF-77C88A82DAA5}"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 Co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2FEF0C57-EE96-41EE-B1A0-395BA35B4A0D}" type="datetimeFigureOut">
              <a:rPr lang="en-GB"/>
              <a:pPr>
                <a:defRPr/>
              </a:pPr>
              <a:t>07/07/2023</a:t>
            </a:fld>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3"/>
          <p:cNvSpPr>
            <a:spLocks noGrp="1"/>
          </p:cNvSpPr>
          <p:nvPr>
            <p:ph type="sldNum" sz="quarter" idx="12"/>
          </p:nvPr>
        </p:nvSpPr>
        <p:spPr/>
        <p:txBody>
          <a:bodyPr/>
          <a:lstStyle>
            <a:lvl1pPr algn="ctr">
              <a:defRPr/>
            </a:lvl1pPr>
          </a:lstStyle>
          <a:p>
            <a:pPr>
              <a:defRPr/>
            </a:pPr>
            <a:fld id="{B6DCCF92-C552-44AB-8057-115F1FA022E3}"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End Slide - CoH">
    <p:spTree>
      <p:nvGrpSpPr>
        <p:cNvPr id="1" name=""/>
        <p:cNvGrpSpPr/>
        <p:nvPr/>
      </p:nvGrpSpPr>
      <p:grpSpPr>
        <a:xfrm>
          <a:off x="0" y="0"/>
          <a:ext cx="0" cy="0"/>
          <a:chOff x="0" y="0"/>
          <a:chExt cx="0" cy="0"/>
        </a:xfrm>
      </p:grpSpPr>
      <p:grpSp>
        <p:nvGrpSpPr>
          <p:cNvPr id="4" name="Group 12"/>
          <p:cNvGrpSpPr>
            <a:grpSpLocks/>
          </p:cNvGrpSpPr>
          <p:nvPr userDrawn="1"/>
        </p:nvGrpSpPr>
        <p:grpSpPr bwMode="auto">
          <a:xfrm>
            <a:off x="-6350" y="1916113"/>
            <a:ext cx="9150350" cy="3168650"/>
            <a:chOff x="-6984" y="1340768"/>
            <a:chExt cx="9150984" cy="3744417"/>
          </a:xfrm>
        </p:grpSpPr>
        <p:sp>
          <p:nvSpPr>
            <p:cNvPr id="5" name="Rectangle 4"/>
            <p:cNvSpPr/>
            <p:nvPr userDrawn="1"/>
          </p:nvSpPr>
          <p:spPr>
            <a:xfrm>
              <a:off x="-634" y="1340768"/>
              <a:ext cx="9144634" cy="374441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57808" eaLnBrk="1" hangingPunct="1">
                <a:spcAft>
                  <a:spcPts val="1257"/>
                </a:spcAft>
                <a:defRPr/>
              </a:pPr>
              <a:endParaRPr lang="en-GB" dirty="0"/>
            </a:p>
          </p:txBody>
        </p:sp>
        <p:sp>
          <p:nvSpPr>
            <p:cNvPr id="6" name="Rectangle 5"/>
            <p:cNvSpPr/>
            <p:nvPr userDrawn="1"/>
          </p:nvSpPr>
          <p:spPr>
            <a:xfrm>
              <a:off x="-6984" y="1340768"/>
              <a:ext cx="463582" cy="374441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3655" tIns="36827" rIns="73655" bIns="36827" anchor="ctr"/>
            <a:lstStyle/>
            <a:p>
              <a:pPr algn="ctr" defTabSz="957808" eaLnBrk="1" hangingPunct="1">
                <a:defRPr/>
              </a:pPr>
              <a:endParaRPr lang="en-GB"/>
            </a:p>
          </p:txBody>
        </p:sp>
      </p:grpSp>
      <p:pic>
        <p:nvPicPr>
          <p:cNvPr id="7" name="Picture 9" descr="CforHE_logo.png"/>
          <p:cNvPicPr>
            <a:picLocks noChangeAspect="1"/>
          </p:cNvPicPr>
          <p:nvPr userDrawn="1"/>
        </p:nvPicPr>
        <p:blipFill>
          <a:blip r:embed="rId2"/>
          <a:srcRect/>
          <a:stretch>
            <a:fillRect/>
          </a:stretch>
        </p:blipFill>
        <p:spPr bwMode="auto">
          <a:xfrm>
            <a:off x="352425" y="5381625"/>
            <a:ext cx="1871663" cy="398463"/>
          </a:xfrm>
          <a:prstGeom prst="rect">
            <a:avLst/>
          </a:prstGeom>
          <a:noFill/>
          <a:ln w="9525">
            <a:noFill/>
            <a:miter lim="800000"/>
            <a:headEnd/>
            <a:tailEnd/>
          </a:ln>
        </p:spPr>
      </p:pic>
      <p:sp>
        <p:nvSpPr>
          <p:cNvPr id="9" name="Rectangle 8"/>
          <p:cNvSpPr/>
          <p:nvPr userDrawn="1"/>
        </p:nvSpPr>
        <p:spPr>
          <a:xfrm>
            <a:off x="260350" y="5827713"/>
            <a:ext cx="5032375"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GB" sz="1200" dirty="0">
              <a:solidFill>
                <a:schemeClr val="tx2"/>
              </a:solidFill>
              <a:latin typeface="Arial Narrow" pitchFamily="34" charset="0"/>
            </a:endParaRPr>
          </a:p>
        </p:txBody>
      </p:sp>
      <p:sp>
        <p:nvSpPr>
          <p:cNvPr id="10" name="Rectangle 9"/>
          <p:cNvSpPr/>
          <p:nvPr userDrawn="1"/>
        </p:nvSpPr>
        <p:spPr>
          <a:xfrm>
            <a:off x="260350" y="6042025"/>
            <a:ext cx="6832600"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GB" sz="1200" dirty="0">
              <a:solidFill>
                <a:schemeClr val="tx2"/>
              </a:solidFill>
              <a:latin typeface="Arial Narrow" pitchFamily="34" charset="0"/>
            </a:endParaRPr>
          </a:p>
        </p:txBody>
      </p:sp>
      <p:sp>
        <p:nvSpPr>
          <p:cNvPr id="11" name="Rectangle 10"/>
          <p:cNvSpPr>
            <a:spLocks noChangeArrowheads="1"/>
          </p:cNvSpPr>
          <p:nvPr userDrawn="1"/>
        </p:nvSpPr>
        <p:spPr bwMode="auto">
          <a:xfrm>
            <a:off x="-180528" y="5985294"/>
            <a:ext cx="6552728" cy="977062"/>
          </a:xfrm>
          <a:prstGeom prst="rect">
            <a:avLst/>
          </a:prstGeom>
          <a:noFill/>
          <a:ln w="9525">
            <a:noFill/>
            <a:miter lim="800000"/>
            <a:headEnd/>
            <a:tailEnd/>
          </a:ln>
        </p:spPr>
        <p:txBody>
          <a:bodyPr wrap="square">
            <a:spAutoFit/>
          </a:bodyPr>
          <a:lstStyle/>
          <a:p>
            <a:pPr marL="457200">
              <a:spcBef>
                <a:spcPts val="300"/>
              </a:spcBef>
            </a:pPr>
            <a:r>
              <a:rPr lang="en-GB" sz="1000" b="1" kern="1200" dirty="0">
                <a:solidFill>
                  <a:srgbClr val="262321"/>
                </a:solidFill>
                <a:effectLst/>
                <a:latin typeface="Arial Narrow" panose="020B0606020202030204" pitchFamily="34" charset="0"/>
                <a:ea typeface="+mn-ea"/>
                <a:cs typeface="+mn-cs"/>
              </a:rPr>
              <a:t>UCL Centre for Holocaust Education, </a:t>
            </a:r>
            <a:r>
              <a:rPr lang="en-GB" sz="1000" kern="1200" dirty="0">
                <a:solidFill>
                  <a:srgbClr val="262321"/>
                </a:solidFill>
                <a:effectLst/>
                <a:latin typeface="Arial Narrow" panose="020B0606020202030204" pitchFamily="34" charset="0"/>
                <a:ea typeface="+mn-ea"/>
                <a:cs typeface="+mn-cs"/>
              </a:rPr>
              <a:t>IOE, UCL’s Faculty of Education and Society, Gower Street, London, WC1H 0AL </a:t>
            </a:r>
          </a:p>
          <a:p>
            <a:pPr marL="457200">
              <a:spcBef>
                <a:spcPts val="300"/>
              </a:spcBef>
            </a:pPr>
            <a:r>
              <a:rPr lang="en-GB" sz="1000" b="1" kern="1200" dirty="0">
                <a:solidFill>
                  <a:srgbClr val="262321"/>
                </a:solidFill>
                <a:effectLst/>
                <a:latin typeface="Arial Narrow" panose="020B0606020202030204" pitchFamily="34" charset="0"/>
                <a:ea typeface="+mn-ea"/>
                <a:cs typeface="+mn-cs"/>
              </a:rPr>
              <a:t>Tel:</a:t>
            </a:r>
            <a:r>
              <a:rPr lang="en-GB" sz="1000" kern="1200" dirty="0">
                <a:solidFill>
                  <a:srgbClr val="262321"/>
                </a:solidFill>
                <a:effectLst/>
                <a:latin typeface="Arial Narrow" panose="020B0606020202030204" pitchFamily="34" charset="0"/>
                <a:ea typeface="+mn-ea"/>
                <a:cs typeface="+mn-cs"/>
              </a:rPr>
              <a:t> +44(0)20 7612 6437  </a:t>
            </a:r>
            <a:r>
              <a:rPr lang="en-GB" sz="1000" b="1" kern="1200" dirty="0">
                <a:solidFill>
                  <a:srgbClr val="262321"/>
                </a:solidFill>
                <a:effectLst/>
                <a:latin typeface="Arial Narrow" panose="020B0606020202030204" pitchFamily="34" charset="0"/>
                <a:ea typeface="+mn-ea"/>
                <a:cs typeface="+mn-cs"/>
              </a:rPr>
              <a:t>email:</a:t>
            </a:r>
            <a:r>
              <a:rPr lang="en-GB" sz="1000" kern="1200" dirty="0">
                <a:solidFill>
                  <a:srgbClr val="262321"/>
                </a:solidFill>
                <a:effectLst/>
                <a:latin typeface="Arial Narrow" panose="020B0606020202030204" pitchFamily="34" charset="0"/>
                <a:ea typeface="+mn-ea"/>
                <a:cs typeface="+mn-cs"/>
              </a:rPr>
              <a:t> holocaust@ucl.ac.uk  </a:t>
            </a:r>
            <a:r>
              <a:rPr lang="en-GB" sz="1000" b="1" kern="1200" dirty="0">
                <a:solidFill>
                  <a:srgbClr val="262321"/>
                </a:solidFill>
                <a:effectLst/>
                <a:latin typeface="Arial Narrow" panose="020B0606020202030204" pitchFamily="34" charset="0"/>
                <a:ea typeface="+mn-ea"/>
                <a:cs typeface="+mn-cs"/>
              </a:rPr>
              <a:t>web:</a:t>
            </a:r>
            <a:r>
              <a:rPr lang="en-GB" sz="1000" kern="1200" dirty="0">
                <a:solidFill>
                  <a:srgbClr val="262321"/>
                </a:solidFill>
                <a:effectLst/>
                <a:latin typeface="Arial Narrow" panose="020B0606020202030204" pitchFamily="34" charset="0"/>
                <a:ea typeface="+mn-ea"/>
                <a:cs typeface="+mn-cs"/>
              </a:rPr>
              <a:t>  www.ucl.ac.uk/holocaust-education</a:t>
            </a:r>
          </a:p>
          <a:p>
            <a:pPr marL="457200">
              <a:spcBef>
                <a:spcPts val="300"/>
              </a:spcBef>
            </a:pPr>
            <a:r>
              <a:rPr lang="en-GB" sz="1000" kern="1200" dirty="0">
                <a:solidFill>
                  <a:srgbClr val="43838E"/>
                </a:solidFill>
                <a:effectLst/>
                <a:latin typeface="Arial Narrow" panose="020B0606020202030204" pitchFamily="34" charset="0"/>
                <a:ea typeface="+mn-ea"/>
                <a:cs typeface="+mn-cs"/>
              </a:rPr>
              <a:t>UCL’s Centre for Holocaust Education is jointly funded by Pears Foundation and the Department for Education.</a:t>
            </a:r>
            <a:endParaRPr lang="en-GB" sz="1000" kern="1200" dirty="0">
              <a:solidFill>
                <a:srgbClr val="262321"/>
              </a:solidFill>
              <a:effectLst/>
              <a:latin typeface="Arial Narrow" panose="020B0606020202030204" pitchFamily="34" charset="0"/>
              <a:ea typeface="+mn-ea"/>
              <a:cs typeface="+mn-cs"/>
            </a:endParaRPr>
          </a:p>
          <a:p>
            <a:pPr>
              <a:lnSpc>
                <a:spcPct val="105000"/>
              </a:lnSpc>
              <a:spcBef>
                <a:spcPts val="600"/>
              </a:spcBef>
              <a:spcAft>
                <a:spcPts val="600"/>
              </a:spcAft>
              <a:tabLst>
                <a:tab pos="180340" algn="l"/>
              </a:tabLst>
            </a:pPr>
            <a:r>
              <a:rPr lang="en-GB" sz="1800" b="1" dirty="0">
                <a:effectLst/>
                <a:latin typeface="Arial Narrow" panose="020B0606020202030204" pitchFamily="34" charset="0"/>
                <a:ea typeface="Calibri" panose="020F0502020204030204" pitchFamily="34" charset="0"/>
                <a:cs typeface="Times New Roman" panose="02020603050405020304" pitchFamily="18" charset="0"/>
              </a:rPr>
              <a:t>	</a:t>
            </a:r>
          </a:p>
        </p:txBody>
      </p:sp>
      <p:pic>
        <p:nvPicPr>
          <p:cNvPr id="12" name="Picture 1" descr="Leon.jpg"/>
          <p:cNvPicPr>
            <a:picLocks noChangeAspect="1" noChangeArrowheads="1"/>
          </p:cNvPicPr>
          <p:nvPr userDrawn="1"/>
        </p:nvPicPr>
        <p:blipFill>
          <a:blip r:embed="rId3" cstate="print">
            <a:lum bright="19000" contrast="12000"/>
          </a:blip>
          <a:srcRect r="3704" b="9918"/>
          <a:stretch>
            <a:fillRect/>
          </a:stretch>
        </p:blipFill>
        <p:spPr bwMode="auto">
          <a:xfrm>
            <a:off x="6516216" y="2564904"/>
            <a:ext cx="1872208" cy="19438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670566" y="3049733"/>
            <a:ext cx="5053563" cy="902551"/>
          </a:xfrm>
        </p:spPr>
        <p:txBody>
          <a:bodyPr lIns="0" tIns="0" rIns="0" bIns="0">
            <a:noAutofit/>
          </a:bodyPr>
          <a:lstStyle>
            <a:lvl1pPr algn="l">
              <a:lnSpc>
                <a:spcPct val="90000"/>
              </a:lnSpc>
              <a:defRPr sz="3200" b="1">
                <a:latin typeface="Arial Narrow" pitchFamily="34" charset="0"/>
              </a:defRPr>
            </a:lvl1pPr>
          </a:lstStyle>
          <a:p>
            <a:r>
              <a:rPr lang="en-US" dirty="0"/>
              <a:t>Click to edit Master title style</a:t>
            </a:r>
            <a:endParaRPr lang="en-GB" dirty="0"/>
          </a:p>
        </p:txBody>
      </p:sp>
      <p:sp>
        <p:nvSpPr>
          <p:cNvPr id="20" name="Subtitle 2"/>
          <p:cNvSpPr>
            <a:spLocks noGrp="1"/>
          </p:cNvSpPr>
          <p:nvPr>
            <p:ph type="subTitle" idx="1"/>
          </p:nvPr>
        </p:nvSpPr>
        <p:spPr>
          <a:xfrm>
            <a:off x="676195" y="3789040"/>
            <a:ext cx="4471869" cy="288032"/>
          </a:xfrm>
        </p:spPr>
        <p:txBody>
          <a:bodyPr lIns="0" tIns="0" rIns="0" bIns="0">
            <a:noAutofit/>
          </a:bodyPr>
          <a:lstStyle>
            <a:lvl1pPr marL="0" indent="0" algn="l">
              <a:buNone/>
              <a:defRPr sz="1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3" name="Slide Number Placeholder 5"/>
          <p:cNvSpPr>
            <a:spLocks noGrp="1"/>
          </p:cNvSpPr>
          <p:nvPr>
            <p:ph type="sldNum" sz="quarter" idx="10"/>
          </p:nvPr>
        </p:nvSpPr>
        <p:spPr/>
        <p:txBody>
          <a:bodyPr/>
          <a:lstStyle>
            <a:lvl1pPr>
              <a:defRPr/>
            </a:lvl1pPr>
          </a:lstStyle>
          <a:p>
            <a:pPr>
              <a:defRPr/>
            </a:pPr>
            <a:fld id="{30E198CB-82F4-47B4-B35E-EEF2833028E3}"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00113" y="274638"/>
            <a:ext cx="77866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900113" y="1600200"/>
            <a:ext cx="77866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fld id="{C8CA4C88-CB72-40D4-8EDF-4326F6B5E296}" type="datetimeFigureOut">
              <a:rPr lang="en-GB"/>
              <a:pPr>
                <a:defRPr/>
              </a:pPr>
              <a:t>07/07/2023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D8C8C"/>
                </a:solidFill>
              </a:defRPr>
            </a:lvl1pPr>
          </a:lstStyle>
          <a:p>
            <a:pPr>
              <a:defRPr/>
            </a:pPr>
            <a:fld id="{B2A800B2-F19A-4210-A9D0-0E7F1142169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Lst>
  <p:txStyles>
    <p:titleStyle>
      <a:lvl1pPr algn="l" rtl="0" eaLnBrk="0" fontAlgn="base" hangingPunct="0">
        <a:spcBef>
          <a:spcPct val="0"/>
        </a:spcBef>
        <a:spcAft>
          <a:spcPct val="0"/>
        </a:spcAft>
        <a:defRPr lang="en-GB" sz="3600" b="1" kern="1200" dirty="0">
          <a:solidFill>
            <a:schemeClr val="tx1"/>
          </a:solidFill>
          <a:latin typeface="Arial Narrow" pitchFamily="34" charset="0"/>
          <a:ea typeface="+mj-ea"/>
          <a:cs typeface="+mj-cs"/>
        </a:defRPr>
      </a:lvl1pPr>
      <a:lvl2pPr algn="l" rtl="0" eaLnBrk="0" fontAlgn="base" hangingPunct="0">
        <a:spcBef>
          <a:spcPct val="0"/>
        </a:spcBef>
        <a:spcAft>
          <a:spcPct val="0"/>
        </a:spcAft>
        <a:defRPr sz="3600" b="1">
          <a:solidFill>
            <a:schemeClr val="tx1"/>
          </a:solidFill>
          <a:latin typeface="Arial Narrow" pitchFamily="34" charset="0"/>
        </a:defRPr>
      </a:lvl2pPr>
      <a:lvl3pPr algn="l" rtl="0" eaLnBrk="0" fontAlgn="base" hangingPunct="0">
        <a:spcBef>
          <a:spcPct val="0"/>
        </a:spcBef>
        <a:spcAft>
          <a:spcPct val="0"/>
        </a:spcAft>
        <a:defRPr sz="3600" b="1">
          <a:solidFill>
            <a:schemeClr val="tx1"/>
          </a:solidFill>
          <a:latin typeface="Arial Narrow" pitchFamily="34" charset="0"/>
        </a:defRPr>
      </a:lvl3pPr>
      <a:lvl4pPr algn="l" rtl="0" eaLnBrk="0" fontAlgn="base" hangingPunct="0">
        <a:spcBef>
          <a:spcPct val="0"/>
        </a:spcBef>
        <a:spcAft>
          <a:spcPct val="0"/>
        </a:spcAft>
        <a:defRPr sz="3600" b="1">
          <a:solidFill>
            <a:schemeClr val="tx1"/>
          </a:solidFill>
          <a:latin typeface="Arial Narrow" pitchFamily="34" charset="0"/>
        </a:defRPr>
      </a:lvl4pPr>
      <a:lvl5pPr algn="l" rtl="0" eaLnBrk="0" fontAlgn="base" hangingPunct="0">
        <a:spcBef>
          <a:spcPct val="0"/>
        </a:spcBef>
        <a:spcAft>
          <a:spcPct val="0"/>
        </a:spcAft>
        <a:defRPr sz="3600" b="1">
          <a:solidFill>
            <a:schemeClr val="tx1"/>
          </a:solidFill>
          <a:latin typeface="Arial Narrow" pitchFamily="34" charset="0"/>
        </a:defRPr>
      </a:lvl5pPr>
      <a:lvl6pPr marL="457200" algn="l" rtl="0" fontAlgn="base">
        <a:spcBef>
          <a:spcPct val="0"/>
        </a:spcBef>
        <a:spcAft>
          <a:spcPct val="0"/>
        </a:spcAft>
        <a:defRPr sz="3600" b="1">
          <a:solidFill>
            <a:schemeClr val="tx1"/>
          </a:solidFill>
          <a:latin typeface="Arial Narrow" pitchFamily="34" charset="0"/>
        </a:defRPr>
      </a:lvl6pPr>
      <a:lvl7pPr marL="914400" algn="l" rtl="0" fontAlgn="base">
        <a:spcBef>
          <a:spcPct val="0"/>
        </a:spcBef>
        <a:spcAft>
          <a:spcPct val="0"/>
        </a:spcAft>
        <a:defRPr sz="3600" b="1">
          <a:solidFill>
            <a:schemeClr val="tx1"/>
          </a:solidFill>
          <a:latin typeface="Arial Narrow" pitchFamily="34" charset="0"/>
        </a:defRPr>
      </a:lvl7pPr>
      <a:lvl8pPr marL="1371600" algn="l" rtl="0" fontAlgn="base">
        <a:spcBef>
          <a:spcPct val="0"/>
        </a:spcBef>
        <a:spcAft>
          <a:spcPct val="0"/>
        </a:spcAft>
        <a:defRPr sz="3600" b="1">
          <a:solidFill>
            <a:schemeClr val="tx1"/>
          </a:solidFill>
          <a:latin typeface="Arial Narrow" pitchFamily="34" charset="0"/>
        </a:defRPr>
      </a:lvl8pPr>
      <a:lvl9pPr marL="1828800" algn="l" rtl="0" fontAlgn="base">
        <a:spcBef>
          <a:spcPct val="0"/>
        </a:spcBef>
        <a:spcAft>
          <a:spcPct val="0"/>
        </a:spcAft>
        <a:defRPr sz="3600" b="1">
          <a:solidFill>
            <a:schemeClr val="tx1"/>
          </a:solidFill>
          <a:latin typeface="Arial Narrow" pitchFamily="34" charset="0"/>
        </a:defRPr>
      </a:lvl9pPr>
    </p:titleStyle>
    <p:bodyStyle>
      <a:lvl1pPr marL="342900" indent="-342900" algn="l" rtl="0" eaLnBrk="0" fontAlgn="base" hangingPunct="0">
        <a:spcBef>
          <a:spcPct val="0"/>
        </a:spcBef>
        <a:spcAft>
          <a:spcPts val="600"/>
        </a:spcAft>
        <a:buClr>
          <a:schemeClr val="accent1"/>
        </a:buClr>
        <a:buFont typeface="Arial" charset="0"/>
        <a:defRPr lang="en-US" sz="2000" kern="1200" dirty="0">
          <a:solidFill>
            <a:schemeClr val="tx1"/>
          </a:solidFill>
          <a:latin typeface="Arial Narrow" pitchFamily="34" charset="0"/>
          <a:ea typeface="+mn-ea"/>
          <a:cs typeface="+mn-cs"/>
        </a:defRPr>
      </a:lvl1pPr>
      <a:lvl2pPr marL="273050" indent="-273050" algn="l" rtl="0" eaLnBrk="0" fontAlgn="base" hangingPunct="0">
        <a:spcBef>
          <a:spcPct val="0"/>
        </a:spcBef>
        <a:spcAft>
          <a:spcPts val="600"/>
        </a:spcAft>
        <a:buClr>
          <a:schemeClr val="accent1"/>
        </a:buClr>
        <a:buFont typeface="Wingdings" pitchFamily="2" charset="2"/>
        <a:buChar char="§"/>
        <a:defRPr lang="en-US" sz="2000" kern="1200" dirty="0">
          <a:solidFill>
            <a:schemeClr val="tx1"/>
          </a:solidFill>
          <a:latin typeface="Arial Narrow" pitchFamily="34" charset="0"/>
          <a:ea typeface="+mn-ea"/>
          <a:cs typeface="+mn-cs"/>
        </a:defRPr>
      </a:lvl2pPr>
      <a:lvl3pPr marL="531813" indent="-258763" algn="l" rtl="0" eaLnBrk="0" fontAlgn="base" hangingPunct="0">
        <a:spcBef>
          <a:spcPct val="0"/>
        </a:spcBef>
        <a:spcAft>
          <a:spcPts val="600"/>
        </a:spcAft>
        <a:buClr>
          <a:schemeClr val="accent1"/>
        </a:buClr>
        <a:buFont typeface="Arial" charset="0"/>
        <a:buChar char="–"/>
        <a:defRPr lang="en-US" sz="2000" kern="1200" dirty="0">
          <a:solidFill>
            <a:schemeClr val="tx1"/>
          </a:solidFill>
          <a:latin typeface="Arial Narrow" pitchFamily="34" charset="0"/>
          <a:ea typeface="+mn-ea"/>
          <a:cs typeface="+mn-cs"/>
        </a:defRPr>
      </a:lvl3pPr>
      <a:lvl4pPr marL="804863" indent="-273050" algn="l" rtl="0" eaLnBrk="0" fontAlgn="base" hangingPunct="0">
        <a:spcBef>
          <a:spcPct val="0"/>
        </a:spcBef>
        <a:spcAft>
          <a:spcPts val="600"/>
        </a:spcAft>
        <a:buClr>
          <a:schemeClr val="accent1"/>
        </a:buClr>
        <a:buFont typeface="Arial" charset="0"/>
        <a:buChar char="•"/>
        <a:defRPr lang="en-US" sz="2000" kern="1200" dirty="0">
          <a:solidFill>
            <a:schemeClr val="tx1"/>
          </a:solidFill>
          <a:latin typeface="Arial Narrow" pitchFamily="34" charset="0"/>
          <a:ea typeface="+mn-ea"/>
          <a:cs typeface="+mn-cs"/>
        </a:defRPr>
      </a:lvl4pPr>
      <a:lvl5pPr marL="1077913" indent="-273050" algn="l" rtl="0" eaLnBrk="0" fontAlgn="base" hangingPunct="0">
        <a:spcBef>
          <a:spcPct val="0"/>
        </a:spcBef>
        <a:spcAft>
          <a:spcPts val="600"/>
        </a:spcAft>
        <a:buClr>
          <a:schemeClr val="accent1"/>
        </a:buClr>
        <a:buFont typeface="Arial" charset="0"/>
        <a:buChar char="»"/>
        <a:defRPr lang="en-GB" sz="2000" kern="1200" dirty="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3348038" y="2852738"/>
            <a:ext cx="5256212" cy="1514475"/>
          </a:xfrm>
        </p:spPr>
        <p:txBody>
          <a:bodyPr/>
          <a:lstStyle/>
          <a:p>
            <a:pPr eaLnBrk="1" hangingPunct="1"/>
            <a:r>
              <a:rPr altLang="en-US" dirty="0"/>
              <a:t>Surviving survival?</a:t>
            </a:r>
          </a:p>
        </p:txBody>
      </p:sp>
      <p:sp>
        <p:nvSpPr>
          <p:cNvPr id="3" name="Subtitle 2"/>
          <p:cNvSpPr>
            <a:spLocks noGrp="1"/>
          </p:cNvSpPr>
          <p:nvPr>
            <p:ph type="subTitle" idx="1"/>
          </p:nvPr>
        </p:nvSpPr>
        <p:spPr>
          <a:xfrm>
            <a:off x="3348038" y="3860800"/>
            <a:ext cx="5216525" cy="1408113"/>
          </a:xfrm>
        </p:spPr>
        <p:txBody>
          <a:bodyPr rtlCol="0"/>
          <a:lstStyle/>
          <a:p>
            <a:pPr eaLnBrk="1" fontAlgn="auto" hangingPunct="1">
              <a:spcBef>
                <a:spcPts val="0"/>
              </a:spcBef>
              <a:defRPr/>
            </a:pPr>
            <a:r>
              <a:rPr lang="en-GB" dirty="0"/>
              <a:t>Life and trauma after the Holocaust </a:t>
            </a:r>
          </a:p>
        </p:txBody>
      </p:sp>
      <p:pic>
        <p:nvPicPr>
          <p:cNvPr id="2" name="Picture 11">
            <a:extLst>
              <a:ext uri="{FF2B5EF4-FFF2-40B4-BE49-F238E27FC236}">
                <a16:creationId xmlns:a16="http://schemas.microsoft.com/office/drawing/2014/main" id="{CD3D27D4-6890-808C-BCC2-3006A12F838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1052736"/>
            <a:ext cx="756126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E2F0-9B98-2B79-BEF1-F434AD547E1B}"/>
              </a:ext>
            </a:extLst>
          </p:cNvPr>
          <p:cNvSpPr>
            <a:spLocks noGrp="1"/>
          </p:cNvSpPr>
          <p:nvPr>
            <p:ph type="title"/>
          </p:nvPr>
        </p:nvSpPr>
        <p:spPr>
          <a:xfrm>
            <a:off x="1043608" y="332656"/>
            <a:ext cx="7787208" cy="1143000"/>
          </a:xfrm>
        </p:spPr>
        <p:txBody>
          <a:bodyPr/>
          <a:lstStyle/>
          <a:p>
            <a:r>
              <a:rPr lang="en-GB" sz="4000" b="0" dirty="0">
                <a:solidFill>
                  <a:schemeClr val="accent1"/>
                </a:solidFill>
              </a:rPr>
              <a:t>Questions to consider</a:t>
            </a:r>
          </a:p>
        </p:txBody>
      </p:sp>
      <p:sp>
        <p:nvSpPr>
          <p:cNvPr id="3" name="Content Placeholder 2">
            <a:extLst>
              <a:ext uri="{FF2B5EF4-FFF2-40B4-BE49-F238E27FC236}">
                <a16:creationId xmlns:a16="http://schemas.microsoft.com/office/drawing/2014/main" id="{B623686B-9493-8AA4-B3CD-62A1BE623C7F}"/>
              </a:ext>
            </a:extLst>
          </p:cNvPr>
          <p:cNvSpPr>
            <a:spLocks noGrp="1"/>
          </p:cNvSpPr>
          <p:nvPr>
            <p:ph idx="1"/>
          </p:nvPr>
        </p:nvSpPr>
        <p:spPr>
          <a:xfrm>
            <a:off x="1049300" y="1628800"/>
            <a:ext cx="7787208" cy="4525963"/>
          </a:xfrm>
        </p:spPr>
        <p:txBody>
          <a:bodyPr/>
          <a:lstStyle/>
          <a:p>
            <a:pPr lvl="1"/>
            <a:r>
              <a:rPr lang="en-GB" altLang="en-US" sz="3600" dirty="0"/>
              <a:t>What title would you give this poem?</a:t>
            </a:r>
          </a:p>
          <a:p>
            <a:pPr lvl="1"/>
            <a:endParaRPr lang="en-GB" altLang="en-US" sz="3600" dirty="0"/>
          </a:p>
          <a:p>
            <a:pPr lvl="1"/>
            <a:r>
              <a:rPr lang="en-GB" altLang="en-US" sz="3600" dirty="0"/>
              <a:t>If you were to respond to Leon, what would you say?</a:t>
            </a:r>
          </a:p>
          <a:p>
            <a:endParaRPr lang="en-GB" dirty="0"/>
          </a:p>
        </p:txBody>
      </p:sp>
    </p:spTree>
    <p:extLst>
      <p:ext uri="{BB962C8B-B14F-4D97-AF65-F5344CB8AC3E}">
        <p14:creationId xmlns:p14="http://schemas.microsoft.com/office/powerpoint/2010/main" val="1904670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84E8-5AAA-45B8-88A3-CE44383103F9}"/>
              </a:ext>
            </a:extLst>
          </p:cNvPr>
          <p:cNvSpPr>
            <a:spLocks noGrp="1"/>
          </p:cNvSpPr>
          <p:nvPr>
            <p:ph type="title"/>
          </p:nvPr>
        </p:nvSpPr>
        <p:spPr/>
        <p:txBody>
          <a:bodyPr/>
          <a:lstStyle/>
          <a:p>
            <a:r>
              <a:rPr lang="en-GB" b="0" dirty="0">
                <a:solidFill>
                  <a:schemeClr val="accent1"/>
                </a:solidFill>
              </a:rPr>
              <a:t>Thinking this through at home</a:t>
            </a:r>
          </a:p>
        </p:txBody>
      </p:sp>
      <p:sp>
        <p:nvSpPr>
          <p:cNvPr id="3" name="Content Placeholder 2">
            <a:extLst>
              <a:ext uri="{FF2B5EF4-FFF2-40B4-BE49-F238E27FC236}">
                <a16:creationId xmlns:a16="http://schemas.microsoft.com/office/drawing/2014/main" id="{E4FB401F-7B88-4866-8ABF-959F5BE19F03}"/>
              </a:ext>
            </a:extLst>
          </p:cNvPr>
          <p:cNvSpPr>
            <a:spLocks noGrp="1"/>
          </p:cNvSpPr>
          <p:nvPr>
            <p:ph idx="1"/>
          </p:nvPr>
        </p:nvSpPr>
        <p:spPr>
          <a:xfrm>
            <a:off x="899592" y="1196753"/>
            <a:ext cx="7787208" cy="5386610"/>
          </a:xfrm>
        </p:spPr>
        <p:txBody>
          <a:bodyPr/>
          <a:lstStyle/>
          <a:p>
            <a:pPr marL="457200" indent="-457200">
              <a:buFont typeface="+mj-lt"/>
              <a:buAutoNum type="arabicPeriod"/>
            </a:pPr>
            <a:r>
              <a:rPr lang="en-GB" dirty="0"/>
              <a:t>Think of a suitable title to Leon’s unfinished poem </a:t>
            </a:r>
          </a:p>
          <a:p>
            <a:pPr marL="457200" indent="-457200">
              <a:buFont typeface="+mj-lt"/>
              <a:buAutoNum type="arabicPeriod"/>
            </a:pPr>
            <a:endParaRPr lang="en-GB" dirty="0"/>
          </a:p>
          <a:p>
            <a:pPr marL="457200" indent="-457200">
              <a:buFont typeface="+mj-lt"/>
              <a:buAutoNum type="arabicPeriod"/>
            </a:pPr>
            <a:r>
              <a:rPr lang="en-GB" dirty="0"/>
              <a:t> Respond to the final question Leon poses. This can be done in poem form or in a short letter to him, or simply a statement.</a:t>
            </a:r>
          </a:p>
          <a:p>
            <a:pPr marL="457200" indent="-457200">
              <a:buFont typeface="+mj-lt"/>
              <a:buAutoNum type="arabicPeriod"/>
            </a:pPr>
            <a:endParaRPr lang="en-GB" dirty="0"/>
          </a:p>
          <a:p>
            <a:pPr marL="457200" indent="-457200">
              <a:buFont typeface="+mj-lt"/>
              <a:buAutoNum type="arabicPeriod"/>
            </a:pPr>
            <a:r>
              <a:rPr lang="en-GB" dirty="0"/>
              <a:t>Answer the following 2-part question using a mobile phone voice-clip emailed to teacher or in written form:</a:t>
            </a:r>
          </a:p>
          <a:p>
            <a:endParaRPr lang="en-GB" dirty="0"/>
          </a:p>
          <a:p>
            <a:r>
              <a:rPr lang="en-GB" altLang="en-US" sz="2000" dirty="0"/>
              <a:t>Do you think it is possible for someone to lead a ‘normal’, ordinary life after something as traumatic as genocide? What evidence can be drawn from Leon’s later life to support your argument?</a:t>
            </a:r>
          </a:p>
          <a:p>
            <a:endParaRPr lang="en-GB" dirty="0"/>
          </a:p>
          <a:p>
            <a:endParaRPr lang="en-GB" dirty="0"/>
          </a:p>
          <a:p>
            <a:r>
              <a:rPr lang="en-GB" dirty="0"/>
              <a:t> </a:t>
            </a:r>
          </a:p>
        </p:txBody>
      </p:sp>
    </p:spTree>
    <p:extLst>
      <p:ext uri="{BB962C8B-B14F-4D97-AF65-F5344CB8AC3E}">
        <p14:creationId xmlns:p14="http://schemas.microsoft.com/office/powerpoint/2010/main" val="116595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05F746-E79E-6452-5F81-1E71A2190C04}"/>
              </a:ext>
            </a:extLst>
          </p:cNvPr>
          <p:cNvSpPr txBox="1"/>
          <p:nvPr/>
        </p:nvSpPr>
        <p:spPr>
          <a:xfrm>
            <a:off x="755576" y="5301208"/>
            <a:ext cx="2952328" cy="276999"/>
          </a:xfrm>
          <a:prstGeom prst="rect">
            <a:avLst/>
          </a:prstGeom>
          <a:noFill/>
        </p:spPr>
        <p:txBody>
          <a:bodyPr wrap="square" rtlCol="0">
            <a:spAutoFit/>
          </a:bodyPr>
          <a:lstStyle/>
          <a:p>
            <a:r>
              <a:rPr lang="en-GB" sz="1200" dirty="0">
                <a:latin typeface="Arial Narrow" panose="020B0606020202030204" pitchFamily="34" charset="0"/>
              </a:rPr>
              <a:t>©USC Shoah Foundation</a:t>
            </a:r>
          </a:p>
        </p:txBody>
      </p:sp>
      <p:pic>
        <p:nvPicPr>
          <p:cNvPr id="6" name="Content Placeholder 5">
            <a:extLst>
              <a:ext uri="{FF2B5EF4-FFF2-40B4-BE49-F238E27FC236}">
                <a16:creationId xmlns:a16="http://schemas.microsoft.com/office/drawing/2014/main" id="{81DD32A4-7B50-56D1-CD5D-192ECD71309F}"/>
              </a:ext>
            </a:extLst>
          </p:cNvPr>
          <p:cNvPicPr>
            <a:picLocks noGrp="1" noChangeAspect="1"/>
          </p:cNvPicPr>
          <p:nvPr>
            <p:ph idx="1"/>
          </p:nvPr>
        </p:nvPicPr>
        <p:blipFill rotWithShape="1">
          <a:blip r:embed="rId3"/>
          <a:srcRect t="3012" b="4924"/>
          <a:stretch/>
        </p:blipFill>
        <p:spPr>
          <a:xfrm>
            <a:off x="827584" y="1242391"/>
            <a:ext cx="7786687" cy="4032448"/>
          </a:xfrm>
        </p:spPr>
      </p:pic>
      <p:sp>
        <p:nvSpPr>
          <p:cNvPr id="3" name="Title 1">
            <a:extLst>
              <a:ext uri="{FF2B5EF4-FFF2-40B4-BE49-F238E27FC236}">
                <a16:creationId xmlns:a16="http://schemas.microsoft.com/office/drawing/2014/main" id="{06B754F1-1F2E-B3EC-18A9-F7286B0334A2}"/>
              </a:ext>
            </a:extLst>
          </p:cNvPr>
          <p:cNvSpPr>
            <a:spLocks noGrp="1"/>
          </p:cNvSpPr>
          <p:nvPr>
            <p:ph type="title"/>
          </p:nvPr>
        </p:nvSpPr>
        <p:spPr>
          <a:xfrm>
            <a:off x="793848" y="260648"/>
            <a:ext cx="7787208" cy="1143000"/>
          </a:xfrm>
        </p:spPr>
        <p:txBody>
          <a:bodyPr/>
          <a:lstStyle/>
          <a:p>
            <a:r>
              <a:rPr lang="en-GB" b="0" dirty="0">
                <a:solidFill>
                  <a:schemeClr val="accent1"/>
                </a:solidFill>
              </a:rPr>
              <a:t>Leon on his life after the Holocaust</a:t>
            </a:r>
          </a:p>
        </p:txBody>
      </p:sp>
    </p:spTree>
    <p:extLst>
      <p:ext uri="{BB962C8B-B14F-4D97-AF65-F5344CB8AC3E}">
        <p14:creationId xmlns:p14="http://schemas.microsoft.com/office/powerpoint/2010/main" val="4467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ctrTitle"/>
          </p:nvPr>
        </p:nvSpPr>
        <p:spPr>
          <a:xfrm>
            <a:off x="669925" y="3049588"/>
            <a:ext cx="5054600" cy="903287"/>
          </a:xfrm>
        </p:spPr>
        <p:txBody>
          <a:bodyPr/>
          <a:lstStyle/>
          <a:p>
            <a:r>
              <a:rPr altLang="en-US" dirty="0"/>
              <a:t>Surviving survival?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3"/>
          <p:cNvSpPr>
            <a:spLocks noGrp="1"/>
          </p:cNvSpPr>
          <p:nvPr>
            <p:ph type="title"/>
          </p:nvPr>
        </p:nvSpPr>
        <p:spPr>
          <a:xfrm>
            <a:off x="971600" y="247987"/>
            <a:ext cx="7416303" cy="922114"/>
          </a:xfrm>
        </p:spPr>
        <p:txBody>
          <a:bodyPr/>
          <a:lstStyle/>
          <a:p>
            <a:pPr algn="ctr" eaLnBrk="1" hangingPunct="1"/>
            <a:r>
              <a:rPr altLang="en-US" sz="1800" b="0" dirty="0">
                <a:solidFill>
                  <a:schemeClr val="accent1"/>
                </a:solidFill>
              </a:rPr>
              <a:t>This is Leon Greenman</a:t>
            </a:r>
            <a:br>
              <a:rPr altLang="en-US" sz="1800" b="0" dirty="0">
                <a:solidFill>
                  <a:schemeClr val="accent1"/>
                </a:solidFill>
              </a:rPr>
            </a:br>
            <a:r>
              <a:rPr altLang="en-US" sz="1800" b="0" dirty="0">
                <a:solidFill>
                  <a:schemeClr val="accent1"/>
                </a:solidFill>
              </a:rPr>
              <a:t>What do you see when you examine this photo? </a:t>
            </a:r>
          </a:p>
        </p:txBody>
      </p:sp>
      <p:pic>
        <p:nvPicPr>
          <p:cNvPr id="4" name="Content Placeholder 9" descr="A person in a tie holding a cane&#10;&#10;Description automatically generated with low confidence">
            <a:extLst>
              <a:ext uri="{FF2B5EF4-FFF2-40B4-BE49-F238E27FC236}">
                <a16:creationId xmlns:a16="http://schemas.microsoft.com/office/drawing/2014/main" id="{3800E7F1-D12C-4D08-A722-4E0179570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1169097"/>
            <a:ext cx="3744416" cy="4909770"/>
          </a:xfrm>
          <a:prstGeom prst="rect">
            <a:avLst/>
          </a:prstGeom>
        </p:spPr>
      </p:pic>
      <p:sp>
        <p:nvSpPr>
          <p:cNvPr id="2" name="TextBox 1">
            <a:extLst>
              <a:ext uri="{FF2B5EF4-FFF2-40B4-BE49-F238E27FC236}">
                <a16:creationId xmlns:a16="http://schemas.microsoft.com/office/drawing/2014/main" id="{140439BE-94ED-C532-B02D-C7CEDB944099}"/>
              </a:ext>
            </a:extLst>
          </p:cNvPr>
          <p:cNvSpPr txBox="1"/>
          <p:nvPr/>
        </p:nvSpPr>
        <p:spPr>
          <a:xfrm>
            <a:off x="2703736" y="6112433"/>
            <a:ext cx="2664296" cy="261610"/>
          </a:xfrm>
          <a:prstGeom prst="rect">
            <a:avLst/>
          </a:prstGeom>
          <a:noFill/>
        </p:spPr>
        <p:txBody>
          <a:bodyPr wrap="square" rtlCol="0">
            <a:spAutoFit/>
          </a:bodyPr>
          <a:lstStyle/>
          <a:p>
            <a:r>
              <a:rPr lang="en-GB" sz="1100" dirty="0">
                <a:latin typeface="Arial Narrow" panose="020B0606020202030204" pitchFamily="34" charset="0"/>
              </a:rPr>
              <a:t>©Joel Redman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a:xfrm>
            <a:off x="925497" y="260648"/>
            <a:ext cx="8712447" cy="1143000"/>
          </a:xfrm>
        </p:spPr>
        <p:txBody>
          <a:bodyPr/>
          <a:lstStyle/>
          <a:p>
            <a:pPr eaLnBrk="1" hangingPunct="1"/>
            <a:r>
              <a:rPr altLang="en-US" sz="3200" b="0" dirty="0">
                <a:solidFill>
                  <a:schemeClr val="accent1"/>
                </a:solidFill>
                <a:cs typeface="Arial" panose="020B0604020202020204" pitchFamily="34" charset="0"/>
              </a:rPr>
              <a:t>Looking back: What happened to Else and Barney?</a:t>
            </a:r>
          </a:p>
        </p:txBody>
      </p:sp>
      <p:pic>
        <p:nvPicPr>
          <p:cNvPr id="5" name="Picture 2" descr="C:\Users\Paul\Documents\website\VLE\PowerPoints\Greenman Family.jpg"/>
          <p:cNvPicPr>
            <a:picLocks noChangeAspect="1" noChangeArrowheads="1"/>
          </p:cNvPicPr>
          <p:nvPr/>
        </p:nvPicPr>
        <p:blipFill>
          <a:blip r:embed="rId3">
            <a:lum bright="4000" contrast="22000"/>
          </a:blip>
          <a:srcRect l="4974" t="3937" r="5501" b="3532"/>
          <a:stretch>
            <a:fillRect/>
          </a:stretch>
        </p:blipFill>
        <p:spPr bwMode="auto">
          <a:xfrm>
            <a:off x="925497" y="1556792"/>
            <a:ext cx="3646503" cy="4762444"/>
          </a:xfrm>
          <a:prstGeom prst="rect">
            <a:avLst/>
          </a:prstGeom>
          <a:ln>
            <a:noFill/>
          </a:ln>
          <a:effectLst/>
        </p:spPr>
      </p:pic>
      <p:pic>
        <p:nvPicPr>
          <p:cNvPr id="2" name="Picture 2" descr="C:\Users\Paul\Documents\website\VLE\PowerPoints\Pulling train.JPG">
            <a:extLst>
              <a:ext uri="{FF2B5EF4-FFF2-40B4-BE49-F238E27FC236}">
                <a16:creationId xmlns:a16="http://schemas.microsoft.com/office/drawing/2014/main" id="{CDC1B75A-5A56-A5CB-438A-0D2EEBC35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10" t="20204" r="18225" b="5244"/>
          <a:stretch>
            <a:fillRect/>
          </a:stretch>
        </p:blipFill>
        <p:spPr bwMode="auto">
          <a:xfrm>
            <a:off x="4813928" y="1596781"/>
            <a:ext cx="3559105" cy="1854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Barnett Greenman">
            <a:extLst>
              <a:ext uri="{FF2B5EF4-FFF2-40B4-BE49-F238E27FC236}">
                <a16:creationId xmlns:a16="http://schemas.microsoft.com/office/drawing/2014/main" id="{01B5503E-F071-D73A-E1B3-C6BD56A3AE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8605" y="3785586"/>
            <a:ext cx="1809750" cy="2533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7A47AB8-AAC6-6E85-049C-660E9EFA2AA3}"/>
              </a:ext>
            </a:extLst>
          </p:cNvPr>
          <p:cNvSpPr txBox="1"/>
          <p:nvPr/>
        </p:nvSpPr>
        <p:spPr>
          <a:xfrm>
            <a:off x="4695561" y="3495278"/>
            <a:ext cx="1656184" cy="246221"/>
          </a:xfrm>
          <a:prstGeom prst="rect">
            <a:avLst/>
          </a:prstGeom>
          <a:noFill/>
        </p:spPr>
        <p:txBody>
          <a:bodyPr wrap="square" rtlCol="0">
            <a:spAutoFit/>
          </a:bodyPr>
          <a:lstStyle/>
          <a:p>
            <a:r>
              <a:rPr lang="en-GB" sz="1000" dirty="0">
                <a:latin typeface="Arial Narrow" panose="020B0606020202030204" pitchFamily="34" charset="0"/>
              </a:rPr>
              <a:t>©Jewish Museum, London</a:t>
            </a:r>
          </a:p>
        </p:txBody>
      </p:sp>
      <p:sp>
        <p:nvSpPr>
          <p:cNvPr id="6" name="TextBox 5">
            <a:extLst>
              <a:ext uri="{FF2B5EF4-FFF2-40B4-BE49-F238E27FC236}">
                <a16:creationId xmlns:a16="http://schemas.microsoft.com/office/drawing/2014/main" id="{CED4F517-E171-E5BB-853D-F29DAA81711B}"/>
              </a:ext>
            </a:extLst>
          </p:cNvPr>
          <p:cNvSpPr txBox="1"/>
          <p:nvPr/>
        </p:nvSpPr>
        <p:spPr>
          <a:xfrm>
            <a:off x="827584" y="6319236"/>
            <a:ext cx="3688830" cy="246221"/>
          </a:xfrm>
          <a:prstGeom prst="rect">
            <a:avLst/>
          </a:prstGeom>
          <a:noFill/>
        </p:spPr>
        <p:txBody>
          <a:bodyPr wrap="none" rtlCol="0">
            <a:spAutoFit/>
          </a:bodyPr>
          <a:lstStyle/>
          <a:p>
            <a:r>
              <a:rPr lang="en-GB" sz="1000" dirty="0"/>
              <a:t>Ruth-Anne Lenga, with thanks to the Jewish Museum, London</a:t>
            </a:r>
          </a:p>
        </p:txBody>
      </p:sp>
      <p:sp>
        <p:nvSpPr>
          <p:cNvPr id="7" name="TextBox 6">
            <a:extLst>
              <a:ext uri="{FF2B5EF4-FFF2-40B4-BE49-F238E27FC236}">
                <a16:creationId xmlns:a16="http://schemas.microsoft.com/office/drawing/2014/main" id="{E50EE8AB-8442-A1E9-1BC3-B1DFCBAD102C}"/>
              </a:ext>
            </a:extLst>
          </p:cNvPr>
          <p:cNvSpPr txBox="1"/>
          <p:nvPr/>
        </p:nvSpPr>
        <p:spPr>
          <a:xfrm>
            <a:off x="5669759" y="6304002"/>
            <a:ext cx="1809750" cy="553998"/>
          </a:xfrm>
          <a:prstGeom prst="rect">
            <a:avLst/>
          </a:prstGeom>
          <a:noFill/>
        </p:spPr>
        <p:txBody>
          <a:bodyPr wrap="square" rtlCol="0">
            <a:spAutoFit/>
          </a:bodyPr>
          <a:lstStyle/>
          <a:p>
            <a:r>
              <a:rPr lang="en-GB" sz="1000" dirty="0"/>
              <a:t>Ruth-Anne Lenga, with thanks to the Jewish Museum, London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p:txBody>
          <a:bodyPr/>
          <a:lstStyle/>
          <a:p>
            <a:pPr eaLnBrk="1" hangingPunct="1"/>
            <a:r>
              <a:rPr altLang="en-US" sz="2800" b="0" dirty="0">
                <a:solidFill>
                  <a:schemeClr val="accent1"/>
                </a:solidFill>
                <a:cs typeface="Arial" panose="020B0604020202020204" pitchFamily="34" charset="0"/>
              </a:rPr>
              <a:t>Leon's later life: What happened after Leon was liberated? </a:t>
            </a:r>
          </a:p>
        </p:txBody>
      </p:sp>
      <p:pic>
        <p:nvPicPr>
          <p:cNvPr id="5" name="Content Placeholder 5" descr="leon at home.jpg"/>
          <p:cNvPicPr>
            <a:picLocks noGrp="1" noChangeAspect="1"/>
          </p:cNvPicPr>
          <p:nvPr>
            <p:ph idx="4294967295"/>
          </p:nvPr>
        </p:nvPicPr>
        <p:blipFill>
          <a:blip r:embed="rId3">
            <a:lum bright="14000" contrast="28000"/>
          </a:blip>
          <a:srcRect l="1942" t="2244" r="1968" b="1592"/>
          <a:stretch>
            <a:fillRect/>
          </a:stretch>
        </p:blipFill>
        <p:spPr>
          <a:xfrm>
            <a:off x="2828816" y="1628800"/>
            <a:ext cx="3543384" cy="4475117"/>
          </a:xfrm>
          <a:effectLst/>
        </p:spPr>
      </p:pic>
      <p:sp>
        <p:nvSpPr>
          <p:cNvPr id="2" name="TextBox 1">
            <a:extLst>
              <a:ext uri="{FF2B5EF4-FFF2-40B4-BE49-F238E27FC236}">
                <a16:creationId xmlns:a16="http://schemas.microsoft.com/office/drawing/2014/main" id="{A55E2CEB-D68B-4753-F573-67BF3389EF75}"/>
              </a:ext>
            </a:extLst>
          </p:cNvPr>
          <p:cNvSpPr txBox="1"/>
          <p:nvPr/>
        </p:nvSpPr>
        <p:spPr>
          <a:xfrm>
            <a:off x="2828816" y="6103917"/>
            <a:ext cx="3759408" cy="246221"/>
          </a:xfrm>
          <a:prstGeom prst="rect">
            <a:avLst/>
          </a:prstGeom>
          <a:noFill/>
        </p:spPr>
        <p:txBody>
          <a:bodyPr wrap="square" rtlCol="0">
            <a:spAutoFit/>
          </a:bodyPr>
          <a:lstStyle/>
          <a:p>
            <a:r>
              <a:rPr lang="en-GB" sz="1000" dirty="0"/>
              <a:t>©Jewish Museum London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a:xfrm>
            <a:off x="678656" y="332656"/>
            <a:ext cx="7786687" cy="1143000"/>
          </a:xfrm>
        </p:spPr>
        <p:txBody>
          <a:bodyPr/>
          <a:lstStyle/>
          <a:p>
            <a:pPr eaLnBrk="1" hangingPunct="1">
              <a:spcBef>
                <a:spcPct val="0"/>
              </a:spcBef>
            </a:pPr>
            <a:r>
              <a:rPr lang="en-GB" altLang="en-US" sz="2800" b="0" dirty="0">
                <a:solidFill>
                  <a:schemeClr val="accent1"/>
                </a:solidFill>
                <a:cs typeface="Arial" charset="0"/>
              </a:rPr>
              <a:t>Reflecting on Leon’s life: </a:t>
            </a:r>
            <a:br>
              <a:rPr lang="en-GB" altLang="en-US" sz="2800" b="0" dirty="0">
                <a:solidFill>
                  <a:schemeClr val="accent1"/>
                </a:solidFill>
                <a:cs typeface="Arial" charset="0"/>
              </a:rPr>
            </a:br>
            <a:r>
              <a:rPr lang="en-GB" altLang="en-US" sz="2800" b="0" dirty="0">
                <a:solidFill>
                  <a:schemeClr val="accent1"/>
                </a:solidFill>
                <a:cs typeface="Arial" charset="0"/>
              </a:rPr>
              <a:t>What questions are we left with about Leon?</a:t>
            </a:r>
          </a:p>
        </p:txBody>
      </p:sp>
      <p:sp>
        <p:nvSpPr>
          <p:cNvPr id="13315" name="Content Placeholder 6"/>
          <p:cNvSpPr>
            <a:spLocks noGrp="1"/>
          </p:cNvSpPr>
          <p:nvPr>
            <p:ph idx="1"/>
          </p:nvPr>
        </p:nvSpPr>
        <p:spPr>
          <a:xfrm>
            <a:off x="900113" y="1639888"/>
            <a:ext cx="7565230" cy="4525962"/>
          </a:xfrm>
        </p:spPr>
        <p:txBody>
          <a:bodyPr/>
          <a:lstStyle/>
          <a:p>
            <a:pPr lvl="1">
              <a:spcAft>
                <a:spcPts val="1200"/>
              </a:spcAft>
            </a:pPr>
            <a:r>
              <a:rPr lang="en-GB" altLang="en-US" dirty="0">
                <a:cs typeface="Arial" panose="020B0604020202020204" pitchFamily="34" charset="0"/>
              </a:rPr>
              <a:t>What did the future hold for Leon?</a:t>
            </a:r>
          </a:p>
          <a:p>
            <a:pPr lvl="1">
              <a:spcAft>
                <a:spcPts val="1200"/>
              </a:spcAft>
            </a:pPr>
            <a:r>
              <a:rPr lang="en-GB" altLang="en-US" dirty="0">
                <a:cs typeface="Arial" panose="020B0604020202020204" pitchFamily="34" charset="0"/>
              </a:rPr>
              <a:t>What was the best he could hope for?</a:t>
            </a:r>
          </a:p>
          <a:p>
            <a:pPr lvl="1">
              <a:spcAft>
                <a:spcPts val="1200"/>
              </a:spcAft>
            </a:pPr>
            <a:r>
              <a:rPr lang="en-GB" altLang="en-US" dirty="0">
                <a:cs typeface="Arial" panose="020B0604020202020204" pitchFamily="34" charset="0"/>
              </a:rPr>
              <a:t>Did he remarry or find happiness?  </a:t>
            </a:r>
          </a:p>
          <a:p>
            <a:pPr lvl="1">
              <a:spcAft>
                <a:spcPts val="1200"/>
              </a:spcAft>
            </a:pPr>
            <a:r>
              <a:rPr lang="en-GB" altLang="en-US" dirty="0">
                <a:cs typeface="Arial" panose="020B0604020202020204" pitchFamily="34" charset="0"/>
              </a:rPr>
              <a:t>How would he try to make a meaningful life for himself? </a:t>
            </a:r>
          </a:p>
          <a:p>
            <a:pPr lvl="1">
              <a:spcAft>
                <a:spcPts val="1200"/>
              </a:spcAft>
            </a:pPr>
            <a:r>
              <a:rPr lang="en-GB" altLang="en-US" dirty="0">
                <a:cs typeface="Arial" panose="020B0604020202020204" pitchFamily="34" charset="0"/>
              </a:rPr>
              <a:t>What did he do that was remarkable?</a:t>
            </a:r>
          </a:p>
          <a:p>
            <a:pPr lvl="1">
              <a:spcAft>
                <a:spcPts val="1200"/>
              </a:spcAft>
            </a:pPr>
            <a:r>
              <a:rPr lang="en-GB" altLang="en-US" dirty="0">
                <a:cs typeface="Arial" panose="020B0604020202020204" pitchFamily="34" charset="0"/>
              </a:rPr>
              <a:t>What problems did he face?</a:t>
            </a:r>
          </a:p>
          <a:p>
            <a:pPr>
              <a:spcAft>
                <a:spcPts val="1200"/>
              </a:spcAft>
            </a:pPr>
            <a:r>
              <a:rPr lang="en-GB" altLang="en-US" dirty="0">
                <a:solidFill>
                  <a:schemeClr val="accent1"/>
                </a:solidFill>
                <a:cs typeface="Arial" panose="020B0604020202020204" pitchFamily="34" charset="0"/>
              </a:rPr>
              <a:t>Task: Using the information cards 1-3 answer as many of these questions as you can. Record your findings on a large sheet of paper</a:t>
            </a:r>
            <a:r>
              <a:rPr lang="en-GB" altLang="en-US" dirty="0">
                <a:solidFill>
                  <a:schemeClr val="accent1"/>
                </a:solidFill>
              </a:rPr>
              <a:t>.</a:t>
            </a:r>
          </a:p>
          <a:p>
            <a:pPr>
              <a:spcAft>
                <a:spcPts val="1200"/>
              </a:spcAft>
            </a:pPr>
            <a:endParaRPr lang="en-GB"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9508C8-C5A2-2CB7-51FC-4761BA3ED8B6}"/>
              </a:ext>
            </a:extLst>
          </p:cNvPr>
          <p:cNvSpPr txBox="1"/>
          <p:nvPr/>
        </p:nvSpPr>
        <p:spPr>
          <a:xfrm>
            <a:off x="611560" y="238081"/>
            <a:ext cx="5769528" cy="830997"/>
          </a:xfrm>
          <a:prstGeom prst="rect">
            <a:avLst/>
          </a:prstGeom>
          <a:noFill/>
        </p:spPr>
        <p:txBody>
          <a:bodyPr wrap="none" rtlCol="0">
            <a:spAutoFit/>
          </a:bodyPr>
          <a:lstStyle/>
          <a:p>
            <a:r>
              <a:rPr lang="en-GB" sz="2400" dirty="0">
                <a:solidFill>
                  <a:schemeClr val="accent1"/>
                </a:solidFill>
                <a:latin typeface="Arial Narrow" panose="020B0606020202030204" pitchFamily="34" charset="0"/>
                <a:cs typeface="Arial" panose="020B0604020202020204" pitchFamily="34" charset="0"/>
              </a:rPr>
              <a:t>Fact Finding: Surviving survival information cards </a:t>
            </a:r>
            <a:br>
              <a:rPr lang="en-GB" sz="2400" dirty="0">
                <a:solidFill>
                  <a:schemeClr val="accent1"/>
                </a:solidFill>
                <a:latin typeface="Arial Narrow" panose="020B0606020202030204" pitchFamily="34" charset="0"/>
                <a:cs typeface="Arial" panose="020B0604020202020204" pitchFamily="34" charset="0"/>
              </a:rPr>
            </a:br>
            <a:endParaRPr lang="en-GB" sz="2400" dirty="0">
              <a:solidFill>
                <a:schemeClr val="accent1"/>
              </a:solidFill>
              <a:latin typeface="Arial Narrow" panose="020B0606020202030204" pitchFamily="34" charset="0"/>
            </a:endParaRPr>
          </a:p>
        </p:txBody>
      </p:sp>
      <p:pic>
        <p:nvPicPr>
          <p:cNvPr id="4" name="Picture 3">
            <a:extLst>
              <a:ext uri="{FF2B5EF4-FFF2-40B4-BE49-F238E27FC236}">
                <a16:creationId xmlns:a16="http://schemas.microsoft.com/office/drawing/2014/main" id="{4A7A01C6-E243-0FC3-7839-70058CA1856A}"/>
              </a:ext>
            </a:extLst>
          </p:cNvPr>
          <p:cNvPicPr>
            <a:picLocks noChangeAspect="1"/>
          </p:cNvPicPr>
          <p:nvPr/>
        </p:nvPicPr>
        <p:blipFill rotWithShape="1">
          <a:blip r:embed="rId3"/>
          <a:srcRect l="37692" t="23400" r="36284" b="9400"/>
          <a:stretch/>
        </p:blipFill>
        <p:spPr>
          <a:xfrm>
            <a:off x="814769" y="836712"/>
            <a:ext cx="2379605" cy="3456384"/>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523FDDC2-BE1B-908D-BF3D-FA69F26E79E2}"/>
              </a:ext>
            </a:extLst>
          </p:cNvPr>
          <p:cNvPicPr>
            <a:picLocks noChangeAspect="1"/>
          </p:cNvPicPr>
          <p:nvPr/>
        </p:nvPicPr>
        <p:blipFill rotWithShape="1">
          <a:blip r:embed="rId4"/>
          <a:srcRect l="37073" t="23435" r="36904" b="12166"/>
          <a:stretch/>
        </p:blipFill>
        <p:spPr>
          <a:xfrm>
            <a:off x="3462498" y="1340768"/>
            <a:ext cx="2379605" cy="3312368"/>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7320B95-D3A4-5401-392C-2CE6367D0935}"/>
              </a:ext>
            </a:extLst>
          </p:cNvPr>
          <p:cNvPicPr>
            <a:picLocks noChangeAspect="1"/>
          </p:cNvPicPr>
          <p:nvPr/>
        </p:nvPicPr>
        <p:blipFill rotWithShape="1">
          <a:blip r:embed="rId5"/>
          <a:srcRect l="36988" t="23399" r="36904" b="10802"/>
          <a:stretch/>
        </p:blipFill>
        <p:spPr>
          <a:xfrm>
            <a:off x="6084168" y="1844824"/>
            <a:ext cx="2387331" cy="33843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009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584FE-611E-4BEE-AD61-34EEE07F3203}"/>
              </a:ext>
            </a:extLst>
          </p:cNvPr>
          <p:cNvSpPr>
            <a:spLocks noGrp="1"/>
          </p:cNvSpPr>
          <p:nvPr>
            <p:ph type="title"/>
          </p:nvPr>
        </p:nvSpPr>
        <p:spPr/>
        <p:txBody>
          <a:bodyPr/>
          <a:lstStyle/>
          <a:p>
            <a:r>
              <a:rPr lang="en-GB" sz="3200" dirty="0">
                <a:solidFill>
                  <a:schemeClr val="accent1"/>
                </a:solidFill>
                <a:cs typeface="Arial" panose="020B0604020202020204" pitchFamily="34" charset="0"/>
              </a:rPr>
              <a:t>How do you think Leon coped with the long-term effects of the Holocaust?</a:t>
            </a:r>
          </a:p>
        </p:txBody>
      </p:sp>
      <p:sp>
        <p:nvSpPr>
          <p:cNvPr id="3" name="Content Placeholder 2">
            <a:extLst>
              <a:ext uri="{FF2B5EF4-FFF2-40B4-BE49-F238E27FC236}">
                <a16:creationId xmlns:a16="http://schemas.microsoft.com/office/drawing/2014/main" id="{E8DD1EC7-4C58-4EAA-9A07-26DC0A6D51B7}"/>
              </a:ext>
            </a:extLst>
          </p:cNvPr>
          <p:cNvSpPr>
            <a:spLocks noGrp="1"/>
          </p:cNvSpPr>
          <p:nvPr>
            <p:ph idx="1"/>
          </p:nvPr>
        </p:nvSpPr>
        <p:spPr>
          <a:xfrm>
            <a:off x="539552" y="1340769"/>
            <a:ext cx="8856984" cy="5832648"/>
          </a:xfrm>
        </p:spPr>
        <p:txBody>
          <a:bodyPr/>
          <a:lstStyle/>
          <a:p>
            <a:endParaRPr lang="en-GB" sz="1800" dirty="0"/>
          </a:p>
          <a:p>
            <a:pPr marL="342900" lvl="0" indent="-342900">
              <a:spcAft>
                <a:spcPts val="400"/>
              </a:spcAft>
              <a:buClr>
                <a:srgbClr val="43838E"/>
              </a:buClr>
              <a:buFont typeface="Wingdings" panose="05000000000000000000" pitchFamily="2" charset="2"/>
              <a:buChar char=""/>
              <a:tabLst>
                <a:tab pos="228600" algn="l"/>
                <a:tab pos="457200" algn="l"/>
              </a:tabLst>
            </a:pPr>
            <a:r>
              <a:rPr lang="en-GB" sz="2800" dirty="0">
                <a:effectLst/>
                <a:ea typeface="Calibri" panose="020F0502020204030204" pitchFamily="34" charset="0"/>
                <a:cs typeface="Times New Roman" panose="02020603050405020304" pitchFamily="18" charset="0"/>
              </a:rPr>
              <a:t>What was Leon’s mission in later life and how did he pursue this? </a:t>
            </a:r>
          </a:p>
          <a:p>
            <a:pPr marL="342900" lvl="0" indent="-342900">
              <a:spcAft>
                <a:spcPts val="400"/>
              </a:spcAft>
              <a:buClr>
                <a:srgbClr val="43838E"/>
              </a:buClr>
              <a:buFont typeface="Wingdings" panose="05000000000000000000" pitchFamily="2" charset="2"/>
              <a:buChar char=""/>
              <a:tabLst>
                <a:tab pos="228600" algn="l"/>
                <a:tab pos="457200" algn="l"/>
              </a:tabLst>
            </a:pPr>
            <a:r>
              <a:rPr lang="en-GB" sz="2800" dirty="0">
                <a:effectLst/>
                <a:ea typeface="Calibri" panose="020F0502020204030204" pitchFamily="34" charset="0"/>
                <a:cs typeface="Times New Roman" panose="02020603050405020304" pitchFamily="18" charset="0"/>
              </a:rPr>
              <a:t>How did others respond to his activities?</a:t>
            </a:r>
          </a:p>
          <a:p>
            <a:pPr lvl="1">
              <a:spcAft>
                <a:spcPts val="1200"/>
              </a:spcAft>
            </a:pPr>
            <a:r>
              <a:rPr lang="en-GB" altLang="en-US" sz="2800" dirty="0">
                <a:cs typeface="Arial" panose="020B0604020202020204" pitchFamily="34" charset="0"/>
              </a:rPr>
              <a:t>How did the Holocaust continue to feature in Leon’s later life?</a:t>
            </a:r>
          </a:p>
          <a:p>
            <a:pPr lvl="1">
              <a:spcAft>
                <a:spcPts val="1200"/>
              </a:spcAft>
            </a:pPr>
            <a:r>
              <a:rPr lang="en-GB" altLang="en-US" sz="2800" dirty="0">
                <a:cs typeface="Arial" panose="020B0604020202020204" pitchFamily="34" charset="0"/>
              </a:rPr>
              <a:t>Was Leon ever free of the Holocaust?</a:t>
            </a:r>
          </a:p>
          <a:p>
            <a:pPr lvl="1">
              <a:spcAft>
                <a:spcPts val="1200"/>
              </a:spcAft>
            </a:pPr>
            <a:r>
              <a:rPr lang="en-GB" altLang="en-US" sz="2800" dirty="0">
                <a:cs typeface="Arial" panose="020B0604020202020204" pitchFamily="34" charset="0"/>
              </a:rPr>
              <a:t>How did he live with his memories?</a:t>
            </a:r>
          </a:p>
          <a:p>
            <a:pPr lvl="1">
              <a:spcAft>
                <a:spcPts val="1200"/>
              </a:spcAft>
            </a:pPr>
            <a:r>
              <a:rPr lang="en-GB" altLang="en-US" sz="2800" dirty="0">
                <a:cs typeface="Arial" panose="020B0604020202020204" pitchFamily="34" charset="0"/>
              </a:rPr>
              <a:t>What do we understand about survival?</a:t>
            </a:r>
          </a:p>
          <a:p>
            <a:pPr lvl="1">
              <a:spcAft>
                <a:spcPts val="1200"/>
              </a:spcAft>
            </a:pPr>
            <a:r>
              <a:rPr lang="en-GB" altLang="en-US" sz="2800" dirty="0">
                <a:cs typeface="Arial" panose="020B0604020202020204" pitchFamily="34" charset="0"/>
              </a:rPr>
              <a:t>Do you think it is possible to lead a normal life after the Holocaust?</a:t>
            </a:r>
          </a:p>
          <a:p>
            <a:endParaRPr lang="en-GB" dirty="0"/>
          </a:p>
        </p:txBody>
      </p:sp>
    </p:spTree>
    <p:extLst>
      <p:ext uri="{BB962C8B-B14F-4D97-AF65-F5344CB8AC3E}">
        <p14:creationId xmlns:p14="http://schemas.microsoft.com/office/powerpoint/2010/main" val="315750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223162-FAA2-3653-C2FE-3C1C3F4AB408}"/>
              </a:ext>
            </a:extLst>
          </p:cNvPr>
          <p:cNvSpPr txBox="1"/>
          <p:nvPr/>
        </p:nvSpPr>
        <p:spPr>
          <a:xfrm>
            <a:off x="771525" y="1967266"/>
            <a:ext cx="1971675" cy="2547257"/>
          </a:xfrm>
          <a:prstGeom prst="rect">
            <a:avLst/>
          </a:prstGeom>
          <a:noFill/>
        </p:spPr>
        <p:txBody>
          <a:bodyPr vert="horz" lIns="91440" tIns="45720" rIns="91440" bIns="45720" rtlCol="0" anchor="ctr">
            <a:normAutofit/>
          </a:bodyPr>
          <a:lstStyle/>
          <a:p>
            <a:pPr algn="ctr" eaLnBrk="1" hangingPunct="1">
              <a:lnSpc>
                <a:spcPct val="90000"/>
              </a:lnSpc>
              <a:spcAft>
                <a:spcPts val="600"/>
              </a:spcAft>
            </a:pPr>
            <a:r>
              <a:rPr lang="en-US" sz="2400" b="1" kern="1200" dirty="0">
                <a:solidFill>
                  <a:srgbClr val="FFFFFF"/>
                </a:solidFill>
                <a:latin typeface="+mj-lt"/>
                <a:ea typeface="+mj-ea"/>
                <a:cs typeface="+mj-cs"/>
              </a:rPr>
              <a:t>Card 4: </a:t>
            </a:r>
          </a:p>
          <a:p>
            <a:pPr algn="ctr" eaLnBrk="1" hangingPunct="1">
              <a:lnSpc>
                <a:spcPct val="90000"/>
              </a:lnSpc>
              <a:spcAft>
                <a:spcPts val="600"/>
              </a:spcAft>
            </a:pPr>
            <a:r>
              <a:rPr lang="en-US" sz="2400" b="1" dirty="0">
                <a:solidFill>
                  <a:srgbClr val="FFFFFF"/>
                </a:solidFill>
                <a:latin typeface="+mj-lt"/>
                <a:ea typeface="+mj-ea"/>
                <a:cs typeface="+mj-cs"/>
              </a:rPr>
              <a:t>T</a:t>
            </a:r>
            <a:r>
              <a:rPr lang="en-US" sz="2400" b="1" kern="1200" dirty="0">
                <a:solidFill>
                  <a:srgbClr val="FFFFFF"/>
                </a:solidFill>
                <a:latin typeface="+mj-lt"/>
                <a:ea typeface="+mj-ea"/>
                <a:cs typeface="+mj-cs"/>
              </a:rPr>
              <a:t>he struggle of trauma</a:t>
            </a:r>
          </a:p>
        </p:txBody>
      </p:sp>
      <p:pic>
        <p:nvPicPr>
          <p:cNvPr id="5" name="Picture 4">
            <a:extLst>
              <a:ext uri="{FF2B5EF4-FFF2-40B4-BE49-F238E27FC236}">
                <a16:creationId xmlns:a16="http://schemas.microsoft.com/office/drawing/2014/main" id="{1D38EE6E-639F-0C2E-2541-D0ABF2894A75}"/>
              </a:ext>
            </a:extLst>
          </p:cNvPr>
          <p:cNvPicPr>
            <a:picLocks noChangeAspect="1"/>
          </p:cNvPicPr>
          <p:nvPr/>
        </p:nvPicPr>
        <p:blipFill rotWithShape="1">
          <a:blip r:embed="rId3"/>
          <a:srcRect l="36613" t="21581" r="35825" b="8420"/>
          <a:stretch/>
        </p:blipFill>
        <p:spPr>
          <a:xfrm>
            <a:off x="4716016" y="548680"/>
            <a:ext cx="3427567" cy="489654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06511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0" descr="scan0002.jpg"/>
          <p:cNvPicPr>
            <a:picLocks noChangeArrowheads="1"/>
          </p:cNvPicPr>
          <p:nvPr/>
        </p:nvPicPr>
        <p:blipFill>
          <a:blip r:embed="rId3"/>
          <a:srcRect/>
          <a:stretch>
            <a:fillRect/>
          </a:stretch>
        </p:blipFill>
        <p:spPr bwMode="auto">
          <a:xfrm>
            <a:off x="1403648" y="1268760"/>
            <a:ext cx="7272808" cy="5400600"/>
          </a:xfrm>
          <a:prstGeom prst="rect">
            <a:avLst/>
          </a:prstGeom>
          <a:noFill/>
          <a:ln w="9525">
            <a:noFill/>
            <a:miter lim="800000"/>
            <a:headEnd/>
            <a:tailEnd/>
          </a:ln>
        </p:spPr>
      </p:pic>
      <p:sp>
        <p:nvSpPr>
          <p:cNvPr id="5" name="TextBox 4">
            <a:extLst>
              <a:ext uri="{FF2B5EF4-FFF2-40B4-BE49-F238E27FC236}">
                <a16:creationId xmlns:a16="http://schemas.microsoft.com/office/drawing/2014/main" id="{C4C6873C-BC8E-4808-BE7E-46A8FEB0DDC9}"/>
              </a:ext>
            </a:extLst>
          </p:cNvPr>
          <p:cNvSpPr txBox="1"/>
          <p:nvPr/>
        </p:nvSpPr>
        <p:spPr>
          <a:xfrm>
            <a:off x="1259632" y="404664"/>
            <a:ext cx="7272808" cy="984885"/>
          </a:xfrm>
          <a:prstGeom prst="rect">
            <a:avLst/>
          </a:prstGeom>
          <a:noFill/>
        </p:spPr>
        <p:txBody>
          <a:bodyPr wrap="square" rtlCol="0">
            <a:spAutoFit/>
          </a:bodyPr>
          <a:lstStyle/>
          <a:p>
            <a:pPr lvl="1">
              <a:buClr>
                <a:srgbClr val="5F4560"/>
              </a:buClr>
            </a:pPr>
            <a:r>
              <a:rPr lang="en-GB" altLang="en-US" sz="4000" dirty="0">
                <a:solidFill>
                  <a:schemeClr val="accent1"/>
                </a:solidFill>
                <a:latin typeface="Arial Narrow" panose="020B0606020202030204" pitchFamily="34" charset="0"/>
              </a:rPr>
              <a:t>Card 5: Leon’s unfinished poem</a:t>
            </a:r>
          </a:p>
          <a:p>
            <a:endParaRPr lang="en-GB" dirty="0"/>
          </a:p>
        </p:txBody>
      </p:sp>
      <p:sp>
        <p:nvSpPr>
          <p:cNvPr id="4" name="TextBox 3">
            <a:extLst>
              <a:ext uri="{FF2B5EF4-FFF2-40B4-BE49-F238E27FC236}">
                <a16:creationId xmlns:a16="http://schemas.microsoft.com/office/drawing/2014/main" id="{E0B6750D-BD56-A37E-8A53-298C56B5E0DA}"/>
              </a:ext>
            </a:extLst>
          </p:cNvPr>
          <p:cNvSpPr txBox="1"/>
          <p:nvPr/>
        </p:nvSpPr>
        <p:spPr>
          <a:xfrm>
            <a:off x="1619672" y="6350685"/>
            <a:ext cx="3512500" cy="261610"/>
          </a:xfrm>
          <a:prstGeom prst="rect">
            <a:avLst/>
          </a:prstGeom>
          <a:noFill/>
        </p:spPr>
        <p:txBody>
          <a:bodyPr wrap="none" rtlCol="0">
            <a:spAutoFit/>
          </a:bodyPr>
          <a:lstStyle/>
          <a:p>
            <a:r>
              <a:rPr lang="en-GB" sz="1100" dirty="0">
                <a:latin typeface="Arial Narrow" panose="020B0606020202030204" pitchFamily="34" charset="0"/>
              </a:rPr>
              <a:t>By Leon Greenman. With kind permission from Ruth-Anne Lenga</a:t>
            </a:r>
          </a:p>
        </p:txBody>
      </p:sp>
    </p:spTree>
  </p:cSld>
  <p:clrMapOvr>
    <a:masterClrMapping/>
  </p:clrMapOvr>
</p:sld>
</file>

<file path=ppt/theme/theme1.xml><?xml version="1.0" encoding="utf-8"?>
<a:theme xmlns:a="http://schemas.openxmlformats.org/drawingml/2006/main" name="Office Theme">
  <a:themeElements>
    <a:clrScheme name="CoH template">
      <a:dk1>
        <a:srgbClr val="262321"/>
      </a:dk1>
      <a:lt1>
        <a:sysClr val="window" lastClr="FFFFFF"/>
      </a:lt1>
      <a:dk2>
        <a:srgbClr val="262321"/>
      </a:dk2>
      <a:lt2>
        <a:srgbClr val="FFFFFF"/>
      </a:lt2>
      <a:accent1>
        <a:srgbClr val="43838E"/>
      </a:accent1>
      <a:accent2>
        <a:srgbClr val="E1C500"/>
      </a:accent2>
      <a:accent3>
        <a:srgbClr val="5F4560"/>
      </a:accent3>
      <a:accent4>
        <a:srgbClr val="AE6C6E"/>
      </a:accent4>
      <a:accent5>
        <a:srgbClr val="605954"/>
      </a:accent5>
      <a:accent6>
        <a:srgbClr val="84BBC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98B121A-E03C-40E1-87F1-60A1E8624D2E}">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2041</TotalTime>
  <Words>1848</Words>
  <Application>Microsoft Office PowerPoint</Application>
  <PresentationFormat>On-screen Show (4:3)</PresentationFormat>
  <Paragraphs>145</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Verdana</vt:lpstr>
      <vt:lpstr>Wingdings</vt:lpstr>
      <vt:lpstr>Office Theme</vt:lpstr>
      <vt:lpstr>Surviving survival?</vt:lpstr>
      <vt:lpstr>This is Leon Greenman What do you see when you examine this photo? </vt:lpstr>
      <vt:lpstr>Looking back: What happened to Else and Barney?</vt:lpstr>
      <vt:lpstr>Leon's later life: What happened after Leon was liberated? </vt:lpstr>
      <vt:lpstr>Reflecting on Leon’s life:  What questions are we left with about Leon?</vt:lpstr>
      <vt:lpstr>PowerPoint Presentation</vt:lpstr>
      <vt:lpstr>How do you think Leon coped with the long-term effects of the Holocaust?</vt:lpstr>
      <vt:lpstr>PowerPoint Presentation</vt:lpstr>
      <vt:lpstr>PowerPoint Presentation</vt:lpstr>
      <vt:lpstr>Questions to consider</vt:lpstr>
      <vt:lpstr>Thinking this through at home</vt:lpstr>
      <vt:lpstr>Leon on his life after the Holocaust</vt:lpstr>
      <vt:lpstr>Surviving survival?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Cloned Ltd</dc:creator>
  <cp:lastModifiedBy>O'Brien, Emma</cp:lastModifiedBy>
  <cp:revision>184</cp:revision>
  <dcterms:created xsi:type="dcterms:W3CDTF">2014-01-06T16:57:49Z</dcterms:created>
  <dcterms:modified xsi:type="dcterms:W3CDTF">2023-07-07T11:42:19Z</dcterms:modified>
  <cp:contentStatus/>
</cp:coreProperties>
</file>