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9" r:id="rId3"/>
    <p:sldId id="350" r:id="rId4"/>
    <p:sldId id="351" r:id="rId5"/>
    <p:sldId id="352" r:id="rId6"/>
    <p:sldId id="355" r:id="rId7"/>
    <p:sldId id="257" r:id="rId8"/>
    <p:sldId id="354" r:id="rId9"/>
  </p:sldIdLst>
  <p:sldSz cx="9906000" cy="6858000" type="A4"/>
  <p:notesSz cx="6858000" cy="9144000"/>
  <p:defaultTextStyle>
    <a:defPPr>
      <a:defRPr lang="en-US"/>
    </a:defPPr>
    <a:lvl1pPr marL="0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906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812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6718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5623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4530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3437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2341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31249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3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1842">
          <p15:clr>
            <a:srgbClr val="A4A3A4"/>
          </p15:clr>
        </p15:guide>
        <p15:guide id="5" orient="horz" pos="2115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pos="489">
          <p15:clr>
            <a:srgbClr val="A4A3A4"/>
          </p15:clr>
        </p15:guide>
        <p15:guide id="8" pos="5751">
          <p15:clr>
            <a:srgbClr val="A4A3A4"/>
          </p15:clr>
        </p15:guide>
        <p15:guide id="9" pos="2017">
          <p15:clr>
            <a:srgbClr val="A4A3A4"/>
          </p15:clr>
        </p15:guide>
        <p15:guide id="10" pos="6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na Ivin" initials="AI" lastIdx="2" clrIdx="0">
    <p:extLst>
      <p:ext uri="{19B8F6BF-5375-455C-9EA6-DF929625EA0E}">
        <p15:presenceInfo xmlns:p15="http://schemas.microsoft.com/office/powerpoint/2012/main" userId="8acbb8285f62e9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C6E"/>
    <a:srgbClr val="000000"/>
    <a:srgbClr val="3D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8212" autoAdjust="0"/>
  </p:normalViewPr>
  <p:slideViewPr>
    <p:cSldViewPr showGuides="1">
      <p:cViewPr varScale="1">
        <p:scale>
          <a:sx n="60" d="100"/>
          <a:sy n="60" d="100"/>
        </p:scale>
        <p:origin x="1308" y="44"/>
      </p:cViewPr>
      <p:guideLst>
        <p:guide orient="horz" pos="2423"/>
        <p:guide orient="horz" pos="482"/>
        <p:guide orient="horz" pos="391"/>
        <p:guide orient="horz" pos="1842"/>
        <p:guide orient="horz" pos="2115"/>
        <p:guide orient="horz" pos="4020"/>
        <p:guide pos="489"/>
        <p:guide pos="5751"/>
        <p:guide pos="2017"/>
        <p:guide pos="6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2044"/>
    </p:cViewPr>
  </p:sorterViewPr>
  <p:notesViewPr>
    <p:cSldViewPr showGuides="1"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1EAAA-08CB-4D47-B3C3-78BB95335AB9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88E4-0B92-4B92-B598-D524367D8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4E41-411D-481F-BB22-BC7276C6FF39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2039-E786-482D-BE56-EE1B726CBE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AB903EE-C037-4D26-A13A-8447D9B78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ADB6D86-2443-47B9-9417-91E90525A8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82D422F-8FDA-4C25-B729-D197FC49E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6BF09E-CA39-4BAE-9C36-DD30FE2E0DC2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0878" y="2938592"/>
            <a:ext cx="5460607" cy="1354504"/>
          </a:xfrm>
        </p:spPr>
        <p:txBody>
          <a:bodyPr lIns="0" rIns="0">
            <a:noAutofit/>
          </a:bodyPr>
          <a:lstStyle>
            <a:lvl1pPr algn="l">
              <a:lnSpc>
                <a:spcPct val="90000"/>
              </a:lnSpc>
              <a:defRPr sz="3600"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7392" y="4114229"/>
            <a:ext cx="5418154" cy="1258987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026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8"/>
          <p:cNvGrpSpPr/>
          <p:nvPr userDrawn="1"/>
        </p:nvGrpSpPr>
        <p:grpSpPr>
          <a:xfrm>
            <a:off x="1003745" y="2564904"/>
            <a:ext cx="8395750" cy="2258169"/>
            <a:chOff x="926533" y="2132856"/>
            <a:chExt cx="8119120" cy="2258169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926533" y="2132856"/>
              <a:ext cx="811912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26533" y="4391025"/>
              <a:ext cx="811912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pic>
        <p:nvPicPr>
          <p:cNvPr id="22" name="Picture 21" descr="CforH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4022" y="1851383"/>
            <a:ext cx="2028000" cy="398595"/>
          </a:xfrm>
          <a:prstGeom prst="rect">
            <a:avLst/>
          </a:prstGeom>
        </p:spPr>
      </p:pic>
      <p:pic>
        <p:nvPicPr>
          <p:cNvPr id="18" name="Graphic 1">
            <a:extLst>
              <a:ext uri="{FF2B5EF4-FFF2-40B4-BE49-F238E27FC236}">
                <a16:creationId xmlns:a16="http://schemas.microsoft.com/office/drawing/2014/main" id="{8A57678E-FC8A-425D-A05D-4FEACDAF45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45" y="2697365"/>
            <a:ext cx="2758743" cy="19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CoH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584" y="2636912"/>
            <a:ext cx="5460607" cy="1354504"/>
          </a:xfrm>
        </p:spPr>
        <p:txBody>
          <a:bodyPr lIns="0" rIns="0">
            <a:noAutofit/>
          </a:bodyPr>
          <a:lstStyle>
            <a:lvl1pPr algn="l">
              <a:lnSpc>
                <a:spcPct val="90000"/>
              </a:lnSpc>
              <a:defRPr sz="3600"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026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59" y="274639"/>
            <a:ext cx="8436142" cy="1143000"/>
          </a:xfrm>
        </p:spPr>
        <p:txBody>
          <a:bodyPr>
            <a:noAutofit/>
          </a:bodyPr>
          <a:lstStyle>
            <a:lvl1pPr algn="l">
              <a:defRPr sz="3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559" y="1639342"/>
            <a:ext cx="8436142" cy="4525963"/>
          </a:xfrm>
        </p:spPr>
        <p:txBody>
          <a:bodyPr vert="horz" lIns="95781" tIns="47890" rIns="95781" bIns="47890" rtlCol="0">
            <a:noAutofit/>
          </a:bodyPr>
          <a:lstStyle>
            <a:lvl1pPr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Tx/>
              <a:buNone/>
              <a:defRPr lang="en-US" sz="2400" b="1" kern="1200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42552" indent="-327585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Wingdings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57061" indent="-271048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Verdana" pitchFamily="34" charset="0"/>
              <a:buChar char="−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43075" indent="-286014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29088" indent="-286014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defRPr lang="en-GB" sz="24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D856F43-A609-4997-A4F4-B2A60C3FF6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02692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1" tIns="47890" rIns="95781" bIns="47890"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021746" y="1516062"/>
            <a:ext cx="83957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00" y="413792"/>
            <a:ext cx="83952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5781" tIns="47890" rIns="95781" bIns="47890" rtlCol="0" anchor="ctr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en-GB" sz="4000" b="1" kern="1200" dirty="0" smtClean="0">
                <a:solidFill>
                  <a:schemeClr val="accent5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359179" lvl="0" indent="-359179" algn="ctr" defTabSz="957812" rtl="0" eaLnBrk="1" latinLnBrk="0" hangingPunct="1">
              <a:spcBef>
                <a:spcPct val="0"/>
              </a:spcBef>
              <a:spcAft>
                <a:spcPts val="628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6F43-A609-4997-A4F4-B2A60C3FF64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755125" y="1516062"/>
            <a:ext cx="839575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6F43-A609-4997-A4F4-B2A60C3FF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 userDrawn="1"/>
        </p:nvGrpSpPr>
        <p:grpSpPr>
          <a:xfrm>
            <a:off x="-7566" y="1916832"/>
            <a:ext cx="9913566" cy="3168353"/>
            <a:chOff x="-6984" y="1340768"/>
            <a:chExt cx="9150984" cy="37444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1" y="1340768"/>
              <a:ext cx="9144001" cy="37444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GB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6984" y="1340769"/>
              <a:ext cx="464024" cy="37444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446" y="3049733"/>
            <a:ext cx="5474693" cy="902551"/>
          </a:xfr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defRPr sz="3200"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D856F43-A609-4997-A4F4-B2A60C3FF64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27" name="Picture 26" descr="CforH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445" y="5381494"/>
            <a:ext cx="2028000" cy="398595"/>
          </a:xfrm>
          <a:prstGeom prst="rect">
            <a:avLst/>
          </a:prstGeom>
        </p:spPr>
      </p:pic>
      <p:pic>
        <p:nvPicPr>
          <p:cNvPr id="28" name="Picture 4" descr="IOE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05" y="872425"/>
            <a:ext cx="1520998" cy="540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282799" y="5828142"/>
            <a:ext cx="54502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Institute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 of Education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, University of London, 20 Bedford Way, London, WC1H 0AL,  </a:t>
            </a:r>
            <a:endParaRPr lang="en-GB" sz="12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2799" y="6041540"/>
            <a:ext cx="74005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chemeClr val="tx2"/>
                </a:solidFill>
                <a:latin typeface="Arial Narrow" pitchFamily="34" charset="0"/>
              </a:rPr>
              <a:t>tel</a:t>
            </a:r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: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 +44(0)20 7612 6437    </a:t>
            </a:r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fax: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 +44(0)20 7612 6126    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email: 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holocaust@ioe.ac.uk    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web:  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www.ioe.ac.uk/holocaust</a:t>
            </a:r>
            <a:endParaRPr lang="en-GB" sz="12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72480" y="6351420"/>
            <a:ext cx="79568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accent1"/>
                </a:solidFill>
                <a:latin typeface="+mj-lt"/>
                <a:cs typeface="+mn-cs"/>
              </a:rPr>
              <a:t>The IOE’s Centre for Holocaust Education is jointly funded by Pears Foundation and the Department for Education.</a:t>
            </a:r>
          </a:p>
        </p:txBody>
      </p:sp>
      <p:pic>
        <p:nvPicPr>
          <p:cNvPr id="19" name="Picture 18" descr="Final Edit Timeline PowerPoint CL3.png"/>
          <p:cNvPicPr>
            <a:picLocks noChangeAspect="1"/>
          </p:cNvPicPr>
          <p:nvPr userDrawn="1"/>
        </p:nvPicPr>
        <p:blipFill>
          <a:blip r:embed="rId4" cstate="print"/>
          <a:srcRect l="5895" t="3795" r="5108" b="13246"/>
          <a:stretch>
            <a:fillRect/>
          </a:stretch>
        </p:blipFill>
        <p:spPr>
          <a:xfrm>
            <a:off x="6881654" y="2713750"/>
            <a:ext cx="2439831" cy="157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13440" y="6356350"/>
            <a:ext cx="360040" cy="365126"/>
          </a:xfrm>
        </p:spPr>
        <p:txBody>
          <a:bodyPr/>
          <a:lstStyle>
            <a:lvl1pPr algn="ctr">
              <a:defRPr sz="1000" b="1">
                <a:solidFill>
                  <a:schemeClr val="accent5"/>
                </a:solidFill>
                <a:latin typeface="Arial Narrow" pitchFamily="34" charset="0"/>
              </a:defRPr>
            </a:lvl1pPr>
          </a:lstStyle>
          <a:p>
            <a:r>
              <a:rPr lang="en-GB" b="0" dirty="0"/>
              <a:t>B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 - yllw CoH">
    <p:bg>
      <p:bgPr>
        <a:solidFill>
          <a:schemeClr val="tx1">
            <a:alpha val="968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D38098-E4A8-49D6-B2E1-840AFBDBA7BF}"/>
              </a:ext>
            </a:extLst>
          </p:cNvPr>
          <p:cNvSpPr/>
          <p:nvPr userDrawn="1"/>
        </p:nvSpPr>
        <p:spPr>
          <a:xfrm>
            <a:off x="0" y="0"/>
            <a:ext cx="66212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13500" y="5076001"/>
            <a:ext cx="6943874" cy="1362075"/>
          </a:xfrm>
        </p:spPr>
        <p:txBody>
          <a:bodyPr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600" b="1" kern="1200" cap="none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93BBD-AB31-4F19-84BA-7234F232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EE8C5C-CDBB-4696-9B96-A5B3C1D5D88B}" type="datetimeFigureOut">
              <a:rPr lang="en-GB"/>
              <a:pPr>
                <a:defRPr/>
              </a:pPr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7E6C-E264-4118-9367-8101AE79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8D11-E66D-450C-AAC7-13CB66C6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4D8AA-8FDC-421C-BC55-C76390255A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28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559" y="274639"/>
            <a:ext cx="8436142" cy="1143000"/>
          </a:xfrm>
          <a:prstGeom prst="rect">
            <a:avLst/>
          </a:prstGeom>
        </p:spPr>
        <p:txBody>
          <a:bodyPr vert="horz" lIns="95781" tIns="47890" rIns="95781" bIns="4789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559" y="1600201"/>
            <a:ext cx="8436142" cy="4525963"/>
          </a:xfrm>
          <a:prstGeom prst="rect">
            <a:avLst/>
          </a:prstGeom>
        </p:spPr>
        <p:txBody>
          <a:bodyPr vert="horz" lIns="95781" tIns="47890" rIns="95781" bIns="478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2" y="6356350"/>
            <a:ext cx="23114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E51F-4BBC-4E39-B99A-77F19259E865}" type="datetimeFigureOut">
              <a:rPr lang="en-GB" smtClean="0"/>
              <a:pPr/>
              <a:t>21/10/2021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0"/>
            <a:ext cx="31369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0"/>
            <a:ext cx="23114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D856F43-A609-4997-A4F4-B2A60C3FF642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50" r:id="rId3"/>
    <p:sldLayoutId id="2147483674" r:id="rId4"/>
    <p:sldLayoutId id="2147483654" r:id="rId5"/>
    <p:sldLayoutId id="2147483655" r:id="rId6"/>
    <p:sldLayoutId id="2147483672" r:id="rId7"/>
    <p:sldLayoutId id="2147483676" r:id="rId8"/>
  </p:sldLayoutIdLst>
  <p:txStyles>
    <p:titleStyle>
      <a:lvl1pPr algn="l" defTabSz="957812" rtl="0" eaLnBrk="1" latinLnBrk="0" hangingPunct="1">
        <a:spcBef>
          <a:spcPct val="0"/>
        </a:spcBef>
        <a:buNone/>
        <a:defRPr lang="en-GB" sz="3800" b="1" kern="1200" dirty="0" smtClean="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59179" indent="-359179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None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86014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Wingdings" pitchFamily="2" charset="2"/>
        <a:buChar char="§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57061" indent="-271048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–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43075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•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29088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»"/>
        <a:defRPr lang="en-GB" sz="21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633983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89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95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01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6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2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18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23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0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37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41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49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40832" y="980728"/>
            <a:ext cx="5695017" cy="1514599"/>
          </a:xfrm>
          <a:prstGeom prst="rect">
            <a:avLst/>
          </a:prstGeom>
        </p:spPr>
        <p:txBody>
          <a:bodyPr vert="horz" lIns="0" tIns="47890" rIns="0" bIns="47890" rtlCol="0" anchor="ctr">
            <a:noAutofit/>
          </a:bodyPr>
          <a:lstStyle/>
          <a:p>
            <a:pPr marL="0" marR="0" lvl="0" indent="0" algn="l" defTabSz="9578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44888" y="2840245"/>
            <a:ext cx="5695016" cy="1514599"/>
          </a:xfrm>
          <a:prstGeom prst="rect">
            <a:avLst/>
          </a:prstGeom>
        </p:spPr>
        <p:txBody>
          <a:bodyPr vert="horz" lIns="0" tIns="47890" rIns="0" bIns="4789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600" b="1" dirty="0">
                <a:latin typeface="Arial Narrow" pitchFamily="34" charset="0"/>
              </a:rPr>
              <a:t>Who were the victims of Nazi persecution?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A2E4-50AA-4EE4-95CE-733E515D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6715E-4C92-4E7F-8E39-83F7803B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</a:pPr>
            <a:r>
              <a:rPr lang="en-GB" sz="3200" dirty="0"/>
              <a:t>During the period of Nazi Germany (1933-1945), a number of minority groups were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persecuted</a:t>
            </a:r>
            <a:r>
              <a:rPr lang="en-GB" sz="3200" dirty="0"/>
              <a:t>. </a:t>
            </a:r>
          </a:p>
          <a:p>
            <a:pPr marL="0" indent="0">
              <a:spcAft>
                <a:spcPts val="0"/>
              </a:spcAft>
            </a:pPr>
            <a:endParaRPr lang="en-GB" sz="3200" dirty="0"/>
          </a:p>
          <a:p>
            <a:pPr marL="0" indent="0">
              <a:spcAft>
                <a:spcPts val="0"/>
              </a:spcAft>
            </a:pPr>
            <a:r>
              <a:rPr lang="en-GB" sz="3200" b="0" dirty="0"/>
              <a:t>1. What does ‘persecute’ mean?</a:t>
            </a:r>
          </a:p>
          <a:p>
            <a:pPr marL="0" indent="0">
              <a:spcAft>
                <a:spcPts val="0"/>
              </a:spcAft>
            </a:pPr>
            <a:endParaRPr lang="en-GB" sz="3200" b="0" dirty="0"/>
          </a:p>
          <a:p>
            <a:pPr marL="0" indent="0">
              <a:spcAft>
                <a:spcPts val="0"/>
              </a:spcAft>
            </a:pPr>
            <a:r>
              <a:rPr lang="en-GB" sz="3200" b="0" dirty="0"/>
              <a:t>2. Which groups do you know were persecuted during this time?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41B4EEE-857F-4B68-9427-49282741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429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76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454D10-88F8-418C-8467-7A19DCC87683}"/>
              </a:ext>
            </a:extLst>
          </p:cNvPr>
          <p:cNvSpPr/>
          <p:nvPr/>
        </p:nvSpPr>
        <p:spPr>
          <a:xfrm>
            <a:off x="974559" y="4725144"/>
            <a:ext cx="8428380" cy="1512168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9DEC4-68A7-4042-AD9F-C30C2AF0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‘persecute’ means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105E8-DC93-4003-9AAF-FEC0D35B1AD3}"/>
              </a:ext>
            </a:extLst>
          </p:cNvPr>
          <p:cNvSpPr txBox="1"/>
          <p:nvPr/>
        </p:nvSpPr>
        <p:spPr>
          <a:xfrm>
            <a:off x="2432720" y="5004174"/>
            <a:ext cx="6776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Narrow" panose="020B0606020202030204" pitchFamily="34" charset="0"/>
              </a:rPr>
              <a:t>Who was persecuted during the Nazi period? Was everyone treated in the same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89FB-8FBC-4DFD-AC48-ADB41B987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559" y="1785281"/>
            <a:ext cx="8436142" cy="2664297"/>
          </a:xfrm>
        </p:spPr>
        <p:txBody>
          <a:bodyPr/>
          <a:lstStyle/>
          <a:p>
            <a:pPr marL="0" indent="0">
              <a:spcAft>
                <a:spcPts val="0"/>
              </a:spcAft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Persecute</a:t>
            </a:r>
            <a:r>
              <a:rPr lang="en-GB" sz="3200" dirty="0"/>
              <a:t> </a:t>
            </a:r>
            <a:r>
              <a:rPr lang="en-GB" sz="3200" b="0" dirty="0"/>
              <a:t>means to treat someone badly over a period of time because of their religion, political beliefs or ethnic background. </a:t>
            </a:r>
          </a:p>
          <a:p>
            <a:pPr marL="0" indent="0">
              <a:spcAft>
                <a:spcPts val="0"/>
              </a:spcAft>
            </a:pPr>
            <a:endParaRPr lang="en-GB" sz="3200" b="0" dirty="0"/>
          </a:p>
          <a:p>
            <a:pPr marL="0" indent="0">
              <a:spcAft>
                <a:spcPts val="0"/>
              </a:spcAft>
            </a:pPr>
            <a:r>
              <a:rPr lang="en-GB" sz="3200" b="0" dirty="0"/>
              <a:t>People can be persecuted in different ways. </a:t>
            </a:r>
          </a:p>
          <a:p>
            <a:pPr marL="0" indent="0">
              <a:spcAft>
                <a:spcPts val="0"/>
              </a:spcAft>
            </a:pPr>
            <a:endParaRPr lang="en-GB" sz="3200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0E5EA1F9-12C3-4F76-BD2B-2B1CE648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5146857"/>
            <a:ext cx="897320" cy="73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1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4A23-3BB5-441F-8026-28E8870C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26D7-6D20-4C61-B356-5B98D17F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559" y="2060848"/>
            <a:ext cx="4482497" cy="4093914"/>
          </a:xfrm>
        </p:spPr>
        <p:txBody>
          <a:bodyPr/>
          <a:lstStyle/>
          <a:p>
            <a:pPr marL="0" indent="0">
              <a:spcAft>
                <a:spcPts val="0"/>
              </a:spcAft>
            </a:pPr>
            <a:r>
              <a:rPr lang="en-GB" b="0" dirty="0"/>
              <a:t>You have a collection of stories of people who were persecuted during the period of Nazi Germany. </a:t>
            </a:r>
          </a:p>
          <a:p>
            <a:pPr marL="0" indent="0">
              <a:spcAft>
                <a:spcPts val="0"/>
              </a:spcAft>
            </a:pPr>
            <a:endParaRPr lang="en-GB" b="0" dirty="0"/>
          </a:p>
          <a:p>
            <a:pPr marL="0" indent="0">
              <a:spcAft>
                <a:spcPts val="0"/>
              </a:spcAft>
            </a:pPr>
            <a:r>
              <a:rPr lang="en-GB" b="0" dirty="0"/>
              <a:t>Each story tells us more about how different groups were treated. </a:t>
            </a:r>
          </a:p>
          <a:p>
            <a:pPr marL="0" indent="0">
              <a:spcAft>
                <a:spcPts val="0"/>
              </a:spcAft>
            </a:pPr>
            <a:endParaRPr lang="en-GB" b="0" dirty="0"/>
          </a:p>
          <a:p>
            <a:pPr marL="0" indent="0">
              <a:spcAft>
                <a:spcPts val="0"/>
              </a:spcAft>
            </a:pPr>
            <a:r>
              <a:rPr lang="en-GB" b="0" dirty="0"/>
              <a:t>Read each story. Use the Key Terms guide to help you. Record essential information on your grids. </a:t>
            </a:r>
          </a:p>
        </p:txBody>
      </p:sp>
      <p:pic>
        <p:nvPicPr>
          <p:cNvPr id="5" name="Picture 4" descr="Book Reading">
            <a:extLst>
              <a:ext uri="{FF2B5EF4-FFF2-40B4-BE49-F238E27FC236}">
                <a16:creationId xmlns:a16="http://schemas.microsoft.com/office/drawing/2014/main" id="{FE12767D-1614-46CD-BDA1-17246F42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537891"/>
            <a:ext cx="6619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F1D4A56-C92C-4C08-B757-65316A07D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67" y="531541"/>
            <a:ext cx="577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0A9696F-3348-4111-A6F1-FC8A08F2C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66" y="531541"/>
            <a:ext cx="5905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1">
            <a:extLst>
              <a:ext uri="{FF2B5EF4-FFF2-40B4-BE49-F238E27FC236}">
                <a16:creationId xmlns:a16="http://schemas.microsoft.com/office/drawing/2014/main" id="{80B7A06E-FEC9-45BE-8736-ADA716D7F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056" y="2492896"/>
            <a:ext cx="3905831" cy="27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D2E57A-C263-49FC-9B44-421C8058A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02886"/>
              </p:ext>
            </p:extLst>
          </p:nvPr>
        </p:nvGraphicFramePr>
        <p:xfrm>
          <a:off x="272480" y="260648"/>
          <a:ext cx="9361040" cy="63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020936887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1593092968"/>
                    </a:ext>
                  </a:extLst>
                </a:gridCol>
              </a:tblGrid>
              <a:tr h="106117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How were they persecuted?</a:t>
                      </a:r>
                    </a:p>
                    <a:p>
                      <a:pPr algn="just"/>
                      <a:endParaRPr lang="en-GB" sz="1400" dirty="0"/>
                    </a:p>
                    <a:p>
                      <a:pPr algn="just"/>
                      <a:r>
                        <a:rPr lang="en-GB" sz="1400" b="0" dirty="0"/>
                        <a:t>(e.g. ‘arrested for ___’, ‘sent to a concentration camp’, ‘lost their job’, ‘killed in 1941 by ___’)</a:t>
                      </a:r>
                      <a:endParaRPr lang="en-GB" sz="14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06324"/>
                  </a:ext>
                </a:extLst>
              </a:tr>
              <a:tr h="13188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14078"/>
                  </a:ext>
                </a:extLst>
              </a:tr>
              <a:tr h="13188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366714"/>
                  </a:ext>
                </a:extLst>
              </a:tr>
              <a:tr h="13188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99391"/>
                  </a:ext>
                </a:extLst>
              </a:tr>
              <a:tr h="13188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47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40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11D54B-0A69-4F71-BC8F-3E64C834CA5A}"/>
              </a:ext>
            </a:extLst>
          </p:cNvPr>
          <p:cNvSpPr txBox="1"/>
          <p:nvPr/>
        </p:nvSpPr>
        <p:spPr>
          <a:xfrm>
            <a:off x="2288704" y="2979558"/>
            <a:ext cx="734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 Narrow" panose="020B0606020202030204" pitchFamily="34" charset="0"/>
              </a:rPr>
              <a:t>Who was persecuted during the Nazi period? Was everyone treated in the same way?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D19CB221-ADDE-4B1E-9DA4-C099F7E54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2" y="3047532"/>
            <a:ext cx="1251169" cy="10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37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CA093540-9369-49B6-B3A2-3A0F18B0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8640"/>
            <a:ext cx="1513241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5">
            <a:extLst>
              <a:ext uri="{FF2B5EF4-FFF2-40B4-BE49-F238E27FC236}">
                <a16:creationId xmlns:a16="http://schemas.microsoft.com/office/drawing/2014/main" id="{251F315D-2885-4CD1-B34E-1534087C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65114"/>
            <a:ext cx="1547472" cy="19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6">
            <a:extLst>
              <a:ext uri="{FF2B5EF4-FFF2-40B4-BE49-F238E27FC236}">
                <a16:creationId xmlns:a16="http://schemas.microsoft.com/office/drawing/2014/main" id="{6EBA6743-94D0-4BAD-8CA7-FCDF0F94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64" y="4796350"/>
            <a:ext cx="26373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id="{60B9973D-5EA1-44BB-97A9-EF324817BDF5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77" y="333458"/>
            <a:ext cx="1547203" cy="197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9">
            <a:extLst>
              <a:ext uri="{FF2B5EF4-FFF2-40B4-BE49-F238E27FC236}">
                <a16:creationId xmlns:a16="http://schemas.microsoft.com/office/drawing/2014/main" id="{8BBF8393-9580-49BD-B28B-6C95B364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96" y="2227773"/>
            <a:ext cx="1616348" cy="20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>
            <a:extLst>
              <a:ext uri="{FF2B5EF4-FFF2-40B4-BE49-F238E27FC236}">
                <a16:creationId xmlns:a16="http://schemas.microsoft.com/office/drawing/2014/main" id="{6376254E-5E5C-46EF-ACDC-BFF29A03FADB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9" y="4662541"/>
            <a:ext cx="1442900" cy="18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0">
            <a:extLst>
              <a:ext uri="{FF2B5EF4-FFF2-40B4-BE49-F238E27FC236}">
                <a16:creationId xmlns:a16="http://schemas.microsoft.com/office/drawing/2014/main" id="{970D1CA1-B046-4A6D-A7EC-CC83EC30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02" y="2656729"/>
            <a:ext cx="1730416" cy="20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>
            <a:extLst>
              <a:ext uri="{FF2B5EF4-FFF2-40B4-BE49-F238E27FC236}">
                <a16:creationId xmlns:a16="http://schemas.microsoft.com/office/drawing/2014/main" id="{E29EFAE0-5845-4E53-8F38-F2BADB77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56" y="2684662"/>
            <a:ext cx="2637358" cy="16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" descr="Prof. Leopold Silberstein">
            <a:extLst>
              <a:ext uri="{FF2B5EF4-FFF2-40B4-BE49-F238E27FC236}">
                <a16:creationId xmlns:a16="http://schemas.microsoft.com/office/drawing/2014/main" id="{2B79DC38-56F3-4A7E-B1B2-B2D686B1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05" y="210130"/>
            <a:ext cx="1340496" cy="23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E29E463E-0111-4C6A-897D-15E550D0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42" y="4591097"/>
            <a:ext cx="1367226" cy="1912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0">
            <a:extLst>
              <a:ext uri="{FF2B5EF4-FFF2-40B4-BE49-F238E27FC236}">
                <a16:creationId xmlns:a16="http://schemas.microsoft.com/office/drawing/2014/main" id="{6759DEC3-2AE9-447D-B1FB-EC53B0F48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2466130"/>
            <a:ext cx="1987486" cy="199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">
            <a:extLst>
              <a:ext uri="{FF2B5EF4-FFF2-40B4-BE49-F238E27FC236}">
                <a16:creationId xmlns:a16="http://schemas.microsoft.com/office/drawing/2014/main" id="{7B75F596-E7EC-4E4B-AA21-A3EE6537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99" y="333458"/>
            <a:ext cx="2498452" cy="15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87E4A6-84C1-4C51-AB4E-89EBBA9A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6336F-2380-4447-9EE0-EB90093F0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2862" r="16562" b="12524"/>
          <a:stretch/>
        </p:blipFill>
        <p:spPr>
          <a:xfrm>
            <a:off x="11520" y="0"/>
            <a:ext cx="987551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618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H template">
      <a:dk1>
        <a:srgbClr val="262321"/>
      </a:dk1>
      <a:lt1>
        <a:sysClr val="window" lastClr="FFFFFF"/>
      </a:lt1>
      <a:dk2>
        <a:srgbClr val="262321"/>
      </a:dk2>
      <a:lt2>
        <a:srgbClr val="FFFFFF"/>
      </a:lt2>
      <a:accent1>
        <a:srgbClr val="43838E"/>
      </a:accent1>
      <a:accent2>
        <a:srgbClr val="E1C500"/>
      </a:accent2>
      <a:accent3>
        <a:srgbClr val="5F4560"/>
      </a:accent3>
      <a:accent4>
        <a:srgbClr val="AE6C6E"/>
      </a:accent4>
      <a:accent5>
        <a:srgbClr val="605954"/>
      </a:accent5>
      <a:accent6>
        <a:srgbClr val="84BBC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A4 Paper (210x297 mm)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Verdana</vt:lpstr>
      <vt:lpstr>Wingdings</vt:lpstr>
      <vt:lpstr>Office Theme</vt:lpstr>
      <vt:lpstr>PowerPoint Presentation</vt:lpstr>
      <vt:lpstr>Starter</vt:lpstr>
      <vt:lpstr>What ‘persecute’ means</vt:lpstr>
      <vt:lpstr>Personal stories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Cloned Ltd</dc:creator>
  <cp:lastModifiedBy>Pearce, Andy</cp:lastModifiedBy>
  <cp:revision>440</cp:revision>
  <dcterms:created xsi:type="dcterms:W3CDTF">2014-01-06T16:57:49Z</dcterms:created>
  <dcterms:modified xsi:type="dcterms:W3CDTF">2021-10-21T10:09:43Z</dcterms:modified>
</cp:coreProperties>
</file>