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45" r:id="rId3"/>
    <p:sldId id="348" r:id="rId4"/>
    <p:sldId id="346" r:id="rId5"/>
  </p:sldIdLst>
  <p:sldSz cx="9906000" cy="6858000" type="A4"/>
  <p:notesSz cx="6858000" cy="9144000"/>
  <p:defaultTextStyle>
    <a:defPPr>
      <a:defRPr lang="en-US"/>
    </a:defPPr>
    <a:lvl1pPr marL="0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906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812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6718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5623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4530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3437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2341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31249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3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1842">
          <p15:clr>
            <a:srgbClr val="A4A3A4"/>
          </p15:clr>
        </p15:guide>
        <p15:guide id="5" orient="horz" pos="2115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pos="489">
          <p15:clr>
            <a:srgbClr val="A4A3A4"/>
          </p15:clr>
        </p15:guide>
        <p15:guide id="8" pos="5751">
          <p15:clr>
            <a:srgbClr val="A4A3A4"/>
          </p15:clr>
        </p15:guide>
        <p15:guide id="9" pos="2017">
          <p15:clr>
            <a:srgbClr val="A4A3A4"/>
          </p15:clr>
        </p15:guide>
        <p15:guide id="10" pos="6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E6C6E"/>
    <a:srgbClr val="3D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1921" autoAdjust="0"/>
  </p:normalViewPr>
  <p:slideViewPr>
    <p:cSldViewPr showGuides="1">
      <p:cViewPr varScale="1">
        <p:scale>
          <a:sx n="62" d="100"/>
          <a:sy n="62" d="100"/>
        </p:scale>
        <p:origin x="1244" y="52"/>
      </p:cViewPr>
      <p:guideLst>
        <p:guide orient="horz" pos="2423"/>
        <p:guide orient="horz" pos="482"/>
        <p:guide orient="horz" pos="391"/>
        <p:guide orient="horz" pos="1842"/>
        <p:guide orient="horz" pos="2115"/>
        <p:guide orient="horz" pos="4020"/>
        <p:guide pos="489"/>
        <p:guide pos="5751"/>
        <p:guide pos="2017"/>
        <p:guide pos="6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2044"/>
    </p:cViewPr>
  </p:sorterViewPr>
  <p:notesViewPr>
    <p:cSldViewPr showGuides="1">
      <p:cViewPr varScale="1">
        <p:scale>
          <a:sx n="51" d="100"/>
          <a:sy n="51" d="100"/>
        </p:scale>
        <p:origin x="2692" y="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1EAAA-08CB-4D47-B3C3-78BB95335AB9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88E4-0B92-4B92-B598-D524367D8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4E41-411D-481F-BB22-BC7276C6FF39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2039-E786-482D-BE56-EE1B726CBE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2039-E786-482D-BE56-EE1B726CBE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1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0878" y="2938592"/>
            <a:ext cx="5460607" cy="1354504"/>
          </a:xfrm>
        </p:spPr>
        <p:txBody>
          <a:bodyPr lIns="0" rIns="0">
            <a:noAutofit/>
          </a:bodyPr>
          <a:lstStyle>
            <a:lvl1pPr algn="l">
              <a:lnSpc>
                <a:spcPct val="90000"/>
              </a:lnSpc>
              <a:defRPr sz="3600"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7392" y="4114229"/>
            <a:ext cx="5418154" cy="1258987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026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8"/>
          <p:cNvGrpSpPr/>
          <p:nvPr userDrawn="1"/>
        </p:nvGrpSpPr>
        <p:grpSpPr>
          <a:xfrm>
            <a:off x="1003745" y="2564904"/>
            <a:ext cx="8395750" cy="2258169"/>
            <a:chOff x="926533" y="2132856"/>
            <a:chExt cx="8119120" cy="2258169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926533" y="2132856"/>
              <a:ext cx="811912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26533" y="4391025"/>
              <a:ext cx="811912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pic>
        <p:nvPicPr>
          <p:cNvPr id="22" name="Picture 21" descr="CforH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4022" y="1851383"/>
            <a:ext cx="2028000" cy="398595"/>
          </a:xfrm>
          <a:prstGeom prst="rect">
            <a:avLst/>
          </a:prstGeom>
        </p:spPr>
      </p:pic>
      <p:pic>
        <p:nvPicPr>
          <p:cNvPr id="12" name="Graphic 1">
            <a:extLst>
              <a:ext uri="{FF2B5EF4-FFF2-40B4-BE49-F238E27FC236}">
                <a16:creationId xmlns:a16="http://schemas.microsoft.com/office/drawing/2014/main" id="{68058ABF-56ED-42EC-895E-7F70C787F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45" y="2779955"/>
            <a:ext cx="2751702" cy="1905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59" y="274639"/>
            <a:ext cx="8436142" cy="1143000"/>
          </a:xfrm>
        </p:spPr>
        <p:txBody>
          <a:bodyPr>
            <a:noAutofit/>
          </a:bodyPr>
          <a:lstStyle>
            <a:lvl1pPr algn="l">
              <a:defRPr sz="3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559" y="1639342"/>
            <a:ext cx="8436142" cy="4525963"/>
          </a:xfrm>
        </p:spPr>
        <p:txBody>
          <a:bodyPr vert="horz" lIns="95781" tIns="47890" rIns="95781" bIns="47890" rtlCol="0">
            <a:noAutofit/>
          </a:bodyPr>
          <a:lstStyle>
            <a:lvl1pPr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Tx/>
              <a:buNone/>
              <a:defRPr lang="en-US" sz="2400" b="1" kern="1200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42552" indent="-327585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Wingdings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57061" indent="-271048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Verdana" pitchFamily="34" charset="0"/>
              <a:buChar char="−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43075" indent="-286014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29088" indent="-286014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defRPr lang="en-GB" sz="24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02692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1" tIns="47890" rIns="95781" bIns="47890"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021746" y="1516062"/>
            <a:ext cx="83957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00" y="413792"/>
            <a:ext cx="83952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5781" tIns="47890" rIns="95781" bIns="47890" rtlCol="0" anchor="ctr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en-GB" sz="4000" b="1" kern="1200" dirty="0" smtClean="0">
                <a:solidFill>
                  <a:schemeClr val="accent5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359179" lvl="0" indent="-359179" algn="ctr" defTabSz="957812" rtl="0" eaLnBrk="1" latinLnBrk="0" hangingPunct="1">
              <a:spcBef>
                <a:spcPct val="0"/>
              </a:spcBef>
              <a:spcAft>
                <a:spcPts val="628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6F43-A609-4997-A4F4-B2A60C3FF64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755125" y="1516062"/>
            <a:ext cx="839575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6F43-A609-4997-A4F4-B2A60C3FF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 userDrawn="1"/>
        </p:nvGrpSpPr>
        <p:grpSpPr>
          <a:xfrm>
            <a:off x="-7566" y="1916832"/>
            <a:ext cx="9913566" cy="3168353"/>
            <a:chOff x="-6984" y="1340768"/>
            <a:chExt cx="9150984" cy="37444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1" y="1340768"/>
              <a:ext cx="9144001" cy="37444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GB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6984" y="1340769"/>
              <a:ext cx="464024" cy="37444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446" y="3049733"/>
            <a:ext cx="5474693" cy="902551"/>
          </a:xfr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defRPr sz="3200"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D856F43-A609-4997-A4F4-B2A60C3FF64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27" name="Picture 26" descr="CforH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445" y="5381494"/>
            <a:ext cx="2028000" cy="398595"/>
          </a:xfrm>
          <a:prstGeom prst="rect">
            <a:avLst/>
          </a:prstGeom>
        </p:spPr>
      </p:pic>
      <p:pic>
        <p:nvPicPr>
          <p:cNvPr id="28" name="Picture 4" descr="IOE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05" y="872425"/>
            <a:ext cx="1520998" cy="540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282799" y="5828142"/>
            <a:ext cx="54502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Institute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 of Education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, University of London, 20 Bedford Way, London, WC1H 0AL,  </a:t>
            </a:r>
            <a:endParaRPr lang="en-GB" sz="12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2799" y="6041540"/>
            <a:ext cx="74005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chemeClr val="tx2"/>
                </a:solidFill>
                <a:latin typeface="Arial Narrow" pitchFamily="34" charset="0"/>
              </a:rPr>
              <a:t>tel</a:t>
            </a:r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: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 +44(0)20 7612 6437    </a:t>
            </a:r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fax: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 +44(0)20 7612 6126    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email: 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holocaust@ioe.ac.uk    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web:  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www.ioe.ac.uk/holocaust</a:t>
            </a:r>
            <a:endParaRPr lang="en-GB" sz="12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72480" y="6351420"/>
            <a:ext cx="79568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accent1"/>
                </a:solidFill>
                <a:latin typeface="+mj-lt"/>
                <a:cs typeface="+mn-cs"/>
              </a:rPr>
              <a:t>The IOE’s Centre for Holocaust Education is jointly funded by Pears Foundation and the Department for Education.</a:t>
            </a:r>
          </a:p>
        </p:txBody>
      </p:sp>
      <p:pic>
        <p:nvPicPr>
          <p:cNvPr id="19" name="Picture 18" descr="Final Edit Timeline PowerPoint CL3.png"/>
          <p:cNvPicPr>
            <a:picLocks noChangeAspect="1"/>
          </p:cNvPicPr>
          <p:nvPr userDrawn="1"/>
        </p:nvPicPr>
        <p:blipFill>
          <a:blip r:embed="rId4" cstate="print"/>
          <a:srcRect l="5895" t="3795" r="5108" b="13246"/>
          <a:stretch>
            <a:fillRect/>
          </a:stretch>
        </p:blipFill>
        <p:spPr>
          <a:xfrm>
            <a:off x="6881654" y="2713750"/>
            <a:ext cx="2439831" cy="157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13440" y="6356350"/>
            <a:ext cx="360040" cy="365126"/>
          </a:xfrm>
        </p:spPr>
        <p:txBody>
          <a:bodyPr/>
          <a:lstStyle>
            <a:lvl1pPr algn="ctr">
              <a:defRPr sz="1000" b="1">
                <a:solidFill>
                  <a:schemeClr val="accent5"/>
                </a:solidFill>
                <a:latin typeface="Arial Narrow" pitchFamily="34" charset="0"/>
              </a:defRPr>
            </a:lvl1pPr>
          </a:lstStyle>
          <a:p>
            <a:r>
              <a:rPr lang="en-GB" b="0" dirty="0"/>
              <a:t>B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559" y="274639"/>
            <a:ext cx="8436142" cy="1143000"/>
          </a:xfrm>
          <a:prstGeom prst="rect">
            <a:avLst/>
          </a:prstGeom>
        </p:spPr>
        <p:txBody>
          <a:bodyPr vert="horz" lIns="95781" tIns="47890" rIns="95781" bIns="4789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559" y="1600201"/>
            <a:ext cx="8436142" cy="4525963"/>
          </a:xfrm>
          <a:prstGeom prst="rect">
            <a:avLst/>
          </a:prstGeom>
        </p:spPr>
        <p:txBody>
          <a:bodyPr vert="horz" lIns="95781" tIns="47890" rIns="95781" bIns="478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2" y="6356350"/>
            <a:ext cx="23114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E51F-4BBC-4E39-B99A-77F19259E865}" type="datetimeFigureOut">
              <a:rPr lang="en-GB" smtClean="0"/>
              <a:pPr/>
              <a:t>21/10/2021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0"/>
            <a:ext cx="31369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0"/>
            <a:ext cx="23114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D856F43-A609-4997-A4F4-B2A60C3FF642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74" r:id="rId3"/>
    <p:sldLayoutId id="2147483654" r:id="rId4"/>
    <p:sldLayoutId id="2147483655" r:id="rId5"/>
    <p:sldLayoutId id="2147483672" r:id="rId6"/>
  </p:sldLayoutIdLst>
  <p:txStyles>
    <p:titleStyle>
      <a:lvl1pPr algn="l" defTabSz="957812" rtl="0" eaLnBrk="1" latinLnBrk="0" hangingPunct="1">
        <a:spcBef>
          <a:spcPct val="0"/>
        </a:spcBef>
        <a:buNone/>
        <a:defRPr lang="en-GB" sz="3800" b="1" kern="1200" dirty="0" smtClean="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59179" indent="-359179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None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86014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Wingdings" pitchFamily="2" charset="2"/>
        <a:buChar char="§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57061" indent="-271048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–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43075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•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29088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»"/>
        <a:defRPr lang="en-GB" sz="21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633983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89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95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01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6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2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18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23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0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37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41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49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40832" y="980728"/>
            <a:ext cx="5695017" cy="1514599"/>
          </a:xfrm>
          <a:prstGeom prst="rect">
            <a:avLst/>
          </a:prstGeom>
        </p:spPr>
        <p:txBody>
          <a:bodyPr vert="horz" lIns="0" tIns="47890" rIns="0" bIns="47890" rtlCol="0" anchor="ctr">
            <a:noAutofit/>
          </a:bodyPr>
          <a:lstStyle/>
          <a:p>
            <a:pPr marL="0" marR="0" lvl="0" indent="0" algn="l" defTabSz="9578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8904" y="2848075"/>
            <a:ext cx="5695016" cy="1514599"/>
          </a:xfrm>
          <a:prstGeom prst="rect">
            <a:avLst/>
          </a:prstGeom>
        </p:spPr>
        <p:txBody>
          <a:bodyPr vert="horz" lIns="0" tIns="47890" rIns="0" bIns="4789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600" b="1" dirty="0">
                <a:latin typeface="Arial Narrow" pitchFamily="34" charset="0"/>
              </a:rPr>
              <a:t>Key terms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98043BD-170C-409C-BB46-A797F59B9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9985"/>
              </p:ext>
            </p:extLst>
          </p:nvPr>
        </p:nvGraphicFramePr>
        <p:xfrm>
          <a:off x="128464" y="116632"/>
          <a:ext cx="9649072" cy="64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577773008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3628275902"/>
                    </a:ext>
                  </a:extLst>
                </a:gridCol>
              </a:tblGrid>
              <a:tr h="579126">
                <a:tc>
                  <a:txBody>
                    <a:bodyPr/>
                    <a:lstStyle/>
                    <a:p>
                      <a:r>
                        <a:rPr lang="en-GB" sz="16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84840"/>
                  </a:ext>
                </a:extLst>
              </a:tr>
              <a:tr h="579126">
                <a:tc>
                  <a:txBody>
                    <a:bodyPr/>
                    <a:lstStyle/>
                    <a:p>
                      <a:r>
                        <a:rPr lang="en-GB" sz="1600" dirty="0"/>
                        <a:t>Synagogue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place of worship and study for people who believe in Judaism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659975"/>
                  </a:ext>
                </a:extLst>
              </a:tr>
              <a:tr h="579126">
                <a:tc>
                  <a:txBody>
                    <a:bodyPr/>
                    <a:lstStyle/>
                    <a:p>
                      <a:r>
                        <a:rPr lang="en-GB" sz="1600" dirty="0"/>
                        <a:t>Deported/deportation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Forcibly removing someone from one country or place to another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63334"/>
                  </a:ext>
                </a:extLst>
              </a:tr>
              <a:tr h="648525">
                <a:tc>
                  <a:txBody>
                    <a:bodyPr/>
                    <a:lstStyle/>
                    <a:p>
                      <a:r>
                        <a:rPr lang="en-GB" sz="1600" dirty="0"/>
                        <a:t>Typhus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disease which is spread by fleas, lice or mites. It can be very serious if left untreated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4678"/>
                  </a:ext>
                </a:extLst>
              </a:tr>
              <a:tr h="648525">
                <a:tc>
                  <a:txBody>
                    <a:bodyPr/>
                    <a:lstStyle/>
                    <a:p>
                      <a:r>
                        <a:rPr lang="en-GB" sz="1600" dirty="0"/>
                        <a:t>Inheritance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Something which is passed on from one person to another – commonly a parent to their offspring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32410"/>
                  </a:ext>
                </a:extLst>
              </a:tr>
              <a:tr h="921589">
                <a:tc>
                  <a:txBody>
                    <a:bodyPr/>
                    <a:lstStyle/>
                    <a:p>
                      <a:r>
                        <a:rPr lang="en-GB" sz="1600" dirty="0"/>
                        <a:t>Stormtroopers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Common name for the SA (Sturmabteilung) – a group within the Nazi Party. They wore military uniforms and were violent towards opponents of the Nazis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01160"/>
                  </a:ext>
                </a:extLst>
              </a:tr>
              <a:tr h="579126">
                <a:tc>
                  <a:txBody>
                    <a:bodyPr/>
                    <a:lstStyle/>
                    <a:p>
                      <a:r>
                        <a:rPr lang="en-GB" sz="1600" dirty="0"/>
                        <a:t>Prisoners of 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Soldiers who have been captured by the enemy they are fighting against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56433"/>
                  </a:ext>
                </a:extLst>
              </a:tr>
              <a:tr h="648525">
                <a:tc>
                  <a:txBody>
                    <a:bodyPr/>
                    <a:lstStyle/>
                    <a:p>
                      <a:r>
                        <a:rPr lang="en-GB" sz="1600" dirty="0"/>
                        <a:t>Ghetto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Areas in villages, towns or cities where Jews were separated from non-Jews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53270"/>
                  </a:ext>
                </a:extLst>
              </a:tr>
              <a:tr h="648525">
                <a:tc>
                  <a:txBody>
                    <a:bodyPr/>
                    <a:lstStyle/>
                    <a:p>
                      <a:r>
                        <a:rPr lang="en-GB" sz="1600" dirty="0"/>
                        <a:t>Jehovah’s witness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Christians who worship Jehovah – the God of the bible. Jehovah’s witnesses have certain beliefs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45802"/>
                  </a:ext>
                </a:extLst>
              </a:tr>
              <a:tr h="648525">
                <a:tc>
                  <a:txBody>
                    <a:bodyPr/>
                    <a:lstStyle/>
                    <a:p>
                      <a:r>
                        <a:rPr lang="en-GB" sz="1600" dirty="0"/>
                        <a:t>Schizophrenic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person with schizophrenia – a mental condition which impacts how people understand 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28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04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531C1922-365A-4EBE-927A-18DFE1F95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93732"/>
              </p:ext>
            </p:extLst>
          </p:nvPr>
        </p:nvGraphicFramePr>
        <p:xfrm>
          <a:off x="128464" y="188640"/>
          <a:ext cx="9649072" cy="641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577773008"/>
                    </a:ext>
                  </a:extLst>
                </a:gridCol>
                <a:gridCol w="7776864">
                  <a:extLst>
                    <a:ext uri="{9D8B030D-6E8A-4147-A177-3AD203B41FA5}">
                      <a16:colId xmlns:a16="http://schemas.microsoft.com/office/drawing/2014/main" val="3628275902"/>
                    </a:ext>
                  </a:extLst>
                </a:gridCol>
              </a:tblGrid>
              <a:tr h="533596">
                <a:tc>
                  <a:txBody>
                    <a:bodyPr/>
                    <a:lstStyle/>
                    <a:p>
                      <a:r>
                        <a:rPr lang="en-GB" sz="16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84840"/>
                  </a:ext>
                </a:extLst>
              </a:tr>
              <a:tr h="597539">
                <a:tc>
                  <a:txBody>
                    <a:bodyPr/>
                    <a:lstStyle/>
                    <a:p>
                      <a:r>
                        <a:rPr lang="en-GB" sz="1600" dirty="0"/>
                        <a:t>Psychiatric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Relating to mental health and the treatment of mental illnesses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659975"/>
                  </a:ext>
                </a:extLst>
              </a:tr>
              <a:tr h="533596">
                <a:tc>
                  <a:txBody>
                    <a:bodyPr/>
                    <a:lstStyle/>
                    <a:p>
                      <a:r>
                        <a:rPr lang="en-GB" sz="1600" dirty="0"/>
                        <a:t>Imprisoned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Holding someone or something captive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63334"/>
                  </a:ext>
                </a:extLst>
              </a:tr>
              <a:tr h="597539">
                <a:tc>
                  <a:txBody>
                    <a:bodyPr/>
                    <a:lstStyle/>
                    <a:p>
                      <a:r>
                        <a:rPr lang="en-GB" sz="1600" dirty="0"/>
                        <a:t>Concentration 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Places where large numbers of people were kept as prisoners under armed guard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4678"/>
                  </a:ext>
                </a:extLst>
              </a:tr>
              <a:tr h="474034">
                <a:tc>
                  <a:txBody>
                    <a:bodyPr/>
                    <a:lstStyle/>
                    <a:p>
                      <a:r>
                        <a:rPr lang="en-GB" sz="1600" dirty="0"/>
                        <a:t>Communist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person who supports or believes in Communism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122114"/>
                  </a:ext>
                </a:extLst>
              </a:tr>
              <a:tr h="884607">
                <a:tc>
                  <a:txBody>
                    <a:bodyPr/>
                    <a:lstStyle/>
                    <a:p>
                      <a:r>
                        <a:rPr lang="en-GB" sz="1600" dirty="0"/>
                        <a:t>Liquidation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term used by the Nazis to refer to emptying a ghetto or camp of the people held there. Usually this would either mean killing people where they were or transporting them to a death camp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324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1600" dirty="0"/>
                        <a:t>Death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forced march of people from one place to another, under armed guard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01160"/>
                  </a:ext>
                </a:extLst>
              </a:tr>
              <a:tr h="533596">
                <a:tc>
                  <a:txBody>
                    <a:bodyPr/>
                    <a:lstStyle/>
                    <a:p>
                      <a:r>
                        <a:rPr lang="en-GB" sz="1600" dirty="0"/>
                        <a:t>Einsatzgruppen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Special units who targeted particular opponents and enemies first in Poland and then in the Soviet Union. Those targeted would commonly be killed in mass shootings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56433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r>
                        <a:rPr lang="en-GB" sz="1600" dirty="0"/>
                        <a:t>Collaborator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person or group that helped the Nazis to persecute and/or murder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53270"/>
                  </a:ext>
                </a:extLst>
              </a:tr>
              <a:tr h="533596">
                <a:tc>
                  <a:txBody>
                    <a:bodyPr/>
                    <a:lstStyle/>
                    <a:p>
                      <a:r>
                        <a:rPr lang="en-GB" sz="1600" dirty="0"/>
                        <a:t>Sterilized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medical operation which prevents someone from being able to have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45802"/>
                  </a:ext>
                </a:extLst>
              </a:tr>
              <a:tr h="533596">
                <a:tc>
                  <a:txBody>
                    <a:bodyPr/>
                    <a:lstStyle/>
                    <a:p>
                      <a:r>
                        <a:rPr lang="en-GB" sz="1600" dirty="0"/>
                        <a:t>Gestapo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Secret police in Nazi Germany and German-occupied Europe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28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2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531C1922-365A-4EBE-927A-18DFE1F95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97252"/>
              </p:ext>
            </p:extLst>
          </p:nvPr>
        </p:nvGraphicFramePr>
        <p:xfrm>
          <a:off x="128464" y="188640"/>
          <a:ext cx="9649072" cy="6480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084">
                  <a:extLst>
                    <a:ext uri="{9D8B030D-6E8A-4147-A177-3AD203B41FA5}">
                      <a16:colId xmlns:a16="http://schemas.microsoft.com/office/drawing/2014/main" val="1577773008"/>
                    </a:ext>
                  </a:extLst>
                </a:gridCol>
                <a:gridCol w="7158988">
                  <a:extLst>
                    <a:ext uri="{9D8B030D-6E8A-4147-A177-3AD203B41FA5}">
                      <a16:colId xmlns:a16="http://schemas.microsoft.com/office/drawing/2014/main" val="3628275902"/>
                    </a:ext>
                  </a:extLst>
                </a:gridCol>
              </a:tblGrid>
              <a:tr h="553724">
                <a:tc>
                  <a:txBody>
                    <a:bodyPr/>
                    <a:lstStyle/>
                    <a:p>
                      <a:r>
                        <a:rPr lang="en-GB" sz="16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84840"/>
                  </a:ext>
                </a:extLst>
              </a:tr>
              <a:tr h="733328">
                <a:tc>
                  <a:txBody>
                    <a:bodyPr/>
                    <a:lstStyle/>
                    <a:p>
                      <a:r>
                        <a:rPr lang="en-GB" sz="1600" dirty="0"/>
                        <a:t>Internment camp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camp for people imprisoned for political or military reasons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659975"/>
                  </a:ext>
                </a:extLst>
              </a:tr>
              <a:tr h="733328">
                <a:tc>
                  <a:txBody>
                    <a:bodyPr/>
                    <a:lstStyle/>
                    <a:p>
                      <a:r>
                        <a:rPr lang="en-GB" sz="1600" dirty="0"/>
                        <a:t>Labour 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camp where people are forced to do unpaid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63334"/>
                  </a:ext>
                </a:extLst>
              </a:tr>
              <a:tr h="753451">
                <a:tc>
                  <a:txBody>
                    <a:bodyPr/>
                    <a:lstStyle/>
                    <a:p>
                      <a:r>
                        <a:rPr lang="en-GB" sz="1600" dirty="0"/>
                        <a:t>Conscripted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Commonly used to refer to making it compulsory for someone to serve in the military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4678"/>
                  </a:ext>
                </a:extLst>
              </a:tr>
              <a:tr h="753451">
                <a:tc>
                  <a:txBody>
                    <a:bodyPr/>
                    <a:lstStyle/>
                    <a:p>
                      <a:r>
                        <a:rPr lang="en-GB" sz="1600" dirty="0"/>
                        <a:t>Persecution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Treating someone badly because of their religion, political beliefs, or ‘race’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122114"/>
                  </a:ext>
                </a:extLst>
              </a:tr>
              <a:tr h="753451">
                <a:tc>
                  <a:txBody>
                    <a:bodyPr/>
                    <a:lstStyle/>
                    <a:p>
                      <a:r>
                        <a:rPr lang="en-GB" sz="1600" dirty="0"/>
                        <a:t>Genocide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The deliberate attempt to destroy a national, ethnic, racial or religious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32410"/>
                  </a:ext>
                </a:extLst>
              </a:tr>
              <a:tr h="733328">
                <a:tc>
                  <a:txBody>
                    <a:bodyPr/>
                    <a:lstStyle/>
                    <a:p>
                      <a:r>
                        <a:rPr lang="en-GB" sz="1600" dirty="0"/>
                        <a:t>Discrimination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Treating an individual or group differently to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01160"/>
                  </a:ext>
                </a:extLst>
              </a:tr>
              <a:tr h="733328">
                <a:tc>
                  <a:txBody>
                    <a:bodyPr/>
                    <a:lstStyle/>
                    <a:p>
                      <a:r>
                        <a:rPr lang="en-GB" sz="1600" dirty="0"/>
                        <a:t>Prejudice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An unfair opinion, judgement or feeling towards someone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56433"/>
                  </a:ext>
                </a:extLst>
              </a:tr>
              <a:tr h="733328">
                <a:tc>
                  <a:txBody>
                    <a:bodyPr/>
                    <a:lstStyle/>
                    <a:p>
                      <a:r>
                        <a:rPr lang="en-GB" sz="1600" dirty="0"/>
                        <a:t>Racism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Prejudice against someone because of their ethnicity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5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H template">
      <a:dk1>
        <a:srgbClr val="262321"/>
      </a:dk1>
      <a:lt1>
        <a:sysClr val="window" lastClr="FFFFFF"/>
      </a:lt1>
      <a:dk2>
        <a:srgbClr val="262321"/>
      </a:dk2>
      <a:lt2>
        <a:srgbClr val="FFFFFF"/>
      </a:lt2>
      <a:accent1>
        <a:srgbClr val="43838E"/>
      </a:accent1>
      <a:accent2>
        <a:srgbClr val="E1C500"/>
      </a:accent2>
      <a:accent3>
        <a:srgbClr val="5F4560"/>
      </a:accent3>
      <a:accent4>
        <a:srgbClr val="AE6C6E"/>
      </a:accent4>
      <a:accent5>
        <a:srgbClr val="605954"/>
      </a:accent5>
      <a:accent6>
        <a:srgbClr val="84BBC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A4 Paper (210x297 mm)</PresentationFormat>
  <Paragraphs>62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Cloned Ltd</dc:creator>
  <cp:lastModifiedBy>Pearce, Andy</cp:lastModifiedBy>
  <cp:revision>429</cp:revision>
  <dcterms:created xsi:type="dcterms:W3CDTF">2014-01-06T16:57:49Z</dcterms:created>
  <dcterms:modified xsi:type="dcterms:W3CDTF">2021-10-21T18:56:57Z</dcterms:modified>
</cp:coreProperties>
</file>