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8" r:id="rId2"/>
    <p:sldId id="309" r:id="rId3"/>
    <p:sldId id="315" r:id="rId4"/>
    <p:sldId id="316" r:id="rId5"/>
    <p:sldId id="312" r:id="rId6"/>
    <p:sldId id="313" r:id="rId7"/>
    <p:sldId id="314" r:id="rId8"/>
    <p:sldId id="318" r:id="rId9"/>
    <p:sldId id="310" r:id="rId10"/>
    <p:sldId id="319" r:id="rId11"/>
    <p:sldId id="320" r:id="rId12"/>
    <p:sldId id="321" r:id="rId13"/>
    <p:sldId id="322" r:id="rId14"/>
    <p:sldId id="324" r:id="rId15"/>
    <p:sldId id="323" r:id="rId16"/>
    <p:sldId id="326" r:id="rId17"/>
    <p:sldId id="327" r:id="rId18"/>
    <p:sldId id="331" r:id="rId19"/>
    <p:sldId id="332" r:id="rId20"/>
    <p:sldId id="333"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641">
          <p15:clr>
            <a:srgbClr val="A4A3A4"/>
          </p15:clr>
        </p15:guide>
        <p15:guide id="2" orient="horz" pos="459">
          <p15:clr>
            <a:srgbClr val="A4A3A4"/>
          </p15:clr>
        </p15:guide>
        <p15:guide id="3" orient="horz" pos="955">
          <p15:clr>
            <a:srgbClr val="A4A3A4"/>
          </p15:clr>
        </p15:guide>
        <p15:guide id="4" pos="5465">
          <p15:clr>
            <a:srgbClr val="A4A3A4"/>
          </p15:clr>
        </p15:guide>
        <p15:guide id="5" pos="4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E91093-796C-E806-08D9-5153F134F9A2}" name="Alanna Ivin" initials="AI" userId="8acbb8285f62e97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321"/>
    <a:srgbClr val="4383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70175" autoAdjust="0"/>
  </p:normalViewPr>
  <p:slideViewPr>
    <p:cSldViewPr>
      <p:cViewPr varScale="1">
        <p:scale>
          <a:sx n="47" d="100"/>
          <a:sy n="47" d="100"/>
        </p:scale>
        <p:origin x="1772" y="24"/>
      </p:cViewPr>
      <p:guideLst>
        <p:guide orient="horz" pos="3641"/>
        <p:guide orient="horz" pos="459"/>
        <p:guide orient="horz" pos="955"/>
        <p:guide pos="5465"/>
        <p:guide pos="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9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3E999-1B71-4E63-8252-826E1CF6BD7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CE3E3972-FFF9-4643-9C6D-3C2990D06645}"/>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67585AC-4FEA-43D6-9787-53C027A1A29B}" type="datetimeFigureOut">
              <a:rPr lang="en-GB"/>
              <a:pPr>
                <a:defRPr/>
              </a:pPr>
              <a:t>26/11/2022</a:t>
            </a:fld>
            <a:endParaRPr lang="en-GB"/>
          </a:p>
        </p:txBody>
      </p:sp>
      <p:sp>
        <p:nvSpPr>
          <p:cNvPr id="4" name="Footer Placeholder 3">
            <a:extLst>
              <a:ext uri="{FF2B5EF4-FFF2-40B4-BE49-F238E27FC236}">
                <a16:creationId xmlns:a16="http://schemas.microsoft.com/office/drawing/2014/main" id="{043A2176-A4EA-493A-8F09-A21BAE27A80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6CFB5F09-E51D-4381-B7B9-145B5C9A729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EC6157D-72FE-4CDF-A513-4EB094AF4A62}"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7CD3DA-39D4-49B1-A7F6-370BB4CF4B6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3A9ED43A-0566-43F4-9C97-ADC27AC1565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B691933-14CA-46D0-88E7-4C7D8C678CA1}" type="datetimeFigureOut">
              <a:rPr lang="en-GB"/>
              <a:pPr>
                <a:defRPr/>
              </a:pPr>
              <a:t>26/11/2022</a:t>
            </a:fld>
            <a:endParaRPr lang="en-GB"/>
          </a:p>
        </p:txBody>
      </p:sp>
      <p:sp>
        <p:nvSpPr>
          <p:cNvPr id="4" name="Slide Image Placeholder 3">
            <a:extLst>
              <a:ext uri="{FF2B5EF4-FFF2-40B4-BE49-F238E27FC236}">
                <a16:creationId xmlns:a16="http://schemas.microsoft.com/office/drawing/2014/main" id="{4E2CCE34-1B95-4639-9806-9E42F27E955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7FC7C3D9-B0D3-49A4-9214-F4C41641CB4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5BB5BBB-7BF4-4D2B-8642-9699E05B119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CB111379-B2BB-4281-B2C9-E978969B5F8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5208AE8-7225-4398-9530-53FE2556B3F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t1jbyf4kqZ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cyclopedia.ushmm.org/narrative/5908/en"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collections1.yadvashem.org/arch_srika/1501-2000/1803-1869/1869_243.jpg" TargetMode="External"/><Relationship Id="rId4" Type="http://schemas.openxmlformats.org/officeDocument/2006/relationships/hyperlink" Target="http://www.bilddatenbank-juedische-geschichte.de/archivbilder/21-01555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5F63965-0279-42EF-99D1-117F52CF2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667B8BB-D833-4AD4-ABDF-97B4AB78F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br>
              <a:rPr lang="en-GB" b="0" i="0" dirty="0">
                <a:solidFill>
                  <a:srgbClr val="202122"/>
                </a:solidFill>
                <a:effectLst/>
                <a:highlight>
                  <a:srgbClr val="FFFF00"/>
                </a:highlight>
                <a:latin typeface="Arial" panose="020B0604020202020204" pitchFamily="34" charset="0"/>
              </a:rPr>
            </a:br>
            <a:endParaRPr lang="en-GB" altLang="en-US" b="0" dirty="0">
              <a:highlight>
                <a:srgbClr val="FFFF00"/>
              </a:highlight>
            </a:endParaRPr>
          </a:p>
        </p:txBody>
      </p:sp>
      <p:sp>
        <p:nvSpPr>
          <p:cNvPr id="9220" name="Slide Number Placeholder 3">
            <a:extLst>
              <a:ext uri="{FF2B5EF4-FFF2-40B4-BE49-F238E27FC236}">
                <a16:creationId xmlns:a16="http://schemas.microsoft.com/office/drawing/2014/main" id="{56F7037E-CB00-463A-B1CE-23B82D00DF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A81921-9F6A-43A6-86D1-939064454302}" type="slidenum">
              <a:rPr lang="en-GB" altLang="en-US" smtClean="0"/>
              <a:pPr>
                <a:spcBef>
                  <a:spcPct val="0"/>
                </a:spcBef>
              </a:pPr>
              <a:t>1</a:t>
            </a:fld>
            <a:endParaRPr lang="en-GB" altLang="en-US"/>
          </a:p>
        </p:txBody>
      </p:sp>
    </p:spTree>
    <p:extLst>
      <p:ext uri="{BB962C8B-B14F-4D97-AF65-F5344CB8AC3E}">
        <p14:creationId xmlns:p14="http://schemas.microsoft.com/office/powerpoint/2010/main" val="1965451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US" i="1" dirty="0"/>
              <a:t>(top three from previous slide, credits in teacher notes).</a:t>
            </a:r>
          </a:p>
          <a:p>
            <a:r>
              <a:rPr lang="en-US" dirty="0"/>
              <a:t>(bottom): </a:t>
            </a:r>
            <a:r>
              <a:rPr lang="en-GB" sz="1200" b="1" dirty="0"/>
              <a:t>A German Jewish family from Hamburg.</a:t>
            </a:r>
          </a:p>
          <a:p>
            <a:r>
              <a:rPr lang="en-GB" sz="1200" dirty="0">
                <a:solidFill>
                  <a:srgbClr val="333333"/>
                </a:solidFill>
              </a:rPr>
              <a:t>From left to right are Wilhelm </a:t>
            </a:r>
            <a:r>
              <a:rPr lang="en-GB" sz="1200" dirty="0" err="1">
                <a:solidFill>
                  <a:srgbClr val="333333"/>
                </a:solidFill>
              </a:rPr>
              <a:t>Jotkowitz</a:t>
            </a:r>
            <a:r>
              <a:rPr lang="en-GB" sz="1200" dirty="0">
                <a:solidFill>
                  <a:srgbClr val="333333"/>
                </a:solidFill>
              </a:rPr>
              <a:t>, Renate, Edith, Karen, Werner and Marion </a:t>
            </a:r>
            <a:r>
              <a:rPr lang="en-GB" sz="1200" dirty="0" err="1">
                <a:solidFill>
                  <a:srgbClr val="333333"/>
                </a:solidFill>
              </a:rPr>
              <a:t>Gumprecht</a:t>
            </a:r>
            <a:r>
              <a:rPr lang="en-GB" sz="1200" dirty="0">
                <a:solidFill>
                  <a:srgbClr val="333333"/>
                </a:solidFill>
              </a:rPr>
              <a:t>. Wilhelm </a:t>
            </a:r>
            <a:r>
              <a:rPr lang="en-GB" sz="1200" dirty="0" err="1">
                <a:solidFill>
                  <a:srgbClr val="333333"/>
                </a:solidFill>
              </a:rPr>
              <a:t>Jotkowitz</a:t>
            </a:r>
            <a:r>
              <a:rPr lang="en-GB" sz="1200" dirty="0">
                <a:solidFill>
                  <a:srgbClr val="333333"/>
                </a:solidFill>
              </a:rPr>
              <a:t>, Edith's father, was unable to leave with the others and later perished in the </a:t>
            </a:r>
            <a:r>
              <a:rPr lang="en-GB" sz="1200" dirty="0" err="1">
                <a:solidFill>
                  <a:srgbClr val="333333"/>
                </a:solidFill>
              </a:rPr>
              <a:t>Mintz</a:t>
            </a:r>
            <a:r>
              <a:rPr lang="en-GB" sz="1200" dirty="0">
                <a:solidFill>
                  <a:srgbClr val="333333"/>
                </a:solidFill>
              </a:rPr>
              <a:t> ghetto.</a:t>
            </a:r>
            <a:r>
              <a:rPr lang="en-GB" sz="1200" b="1" dirty="0"/>
              <a:t> </a:t>
            </a:r>
            <a:r>
              <a:rPr lang="en-GB" sz="1050" b="1" dirty="0"/>
              <a:t>USHMM collection.</a:t>
            </a:r>
          </a:p>
          <a:p>
            <a:endParaRPr lang="en-US"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14</a:t>
            </a:fld>
            <a:endParaRPr lang="en-GB" altLang="en-US"/>
          </a:p>
        </p:txBody>
      </p:sp>
    </p:spTree>
    <p:extLst>
      <p:ext uri="{BB962C8B-B14F-4D97-AF65-F5344CB8AC3E}">
        <p14:creationId xmlns:p14="http://schemas.microsoft.com/office/powerpoint/2010/main" val="2966111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text/information is complete for all Key Stages. However, a reduced version will exist in the KS3 presentation/resources. </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15</a:t>
            </a:fld>
            <a:endParaRPr lang="en-GB" altLang="en-US"/>
          </a:p>
        </p:txBody>
      </p:sp>
    </p:spTree>
    <p:extLst>
      <p:ext uri="{BB962C8B-B14F-4D97-AF65-F5344CB8AC3E}">
        <p14:creationId xmlns:p14="http://schemas.microsoft.com/office/powerpoint/2010/main" val="3091904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Tutors may like to use the ‘A Window on How Life Changed for German Jews’ resource sheet to collect summative answers.</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16</a:t>
            </a:fld>
            <a:endParaRPr lang="en-GB" altLang="en-US"/>
          </a:p>
        </p:txBody>
      </p:sp>
    </p:spTree>
    <p:extLst>
      <p:ext uri="{BB962C8B-B14F-4D97-AF65-F5344CB8AC3E}">
        <p14:creationId xmlns:p14="http://schemas.microsoft.com/office/powerpoint/2010/main" val="314844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18</a:t>
            </a:fld>
            <a:endParaRPr lang="en-GB" altLang="en-US"/>
          </a:p>
        </p:txBody>
      </p:sp>
    </p:spTree>
    <p:extLst>
      <p:ext uri="{BB962C8B-B14F-4D97-AF65-F5344CB8AC3E}">
        <p14:creationId xmlns:p14="http://schemas.microsoft.com/office/powerpoint/2010/main" val="4080244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5F63965-0279-42EF-99D1-117F52CF27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667B8BB-D833-4AD4-ABDF-97B4AB78F5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endParaRPr lang="en-GB" altLang="en-US" b="0" dirty="0">
              <a:highlight>
                <a:srgbClr val="FFFF00"/>
              </a:highlight>
            </a:endParaRPr>
          </a:p>
        </p:txBody>
      </p:sp>
      <p:sp>
        <p:nvSpPr>
          <p:cNvPr id="9220" name="Slide Number Placeholder 3">
            <a:extLst>
              <a:ext uri="{FF2B5EF4-FFF2-40B4-BE49-F238E27FC236}">
                <a16:creationId xmlns:a16="http://schemas.microsoft.com/office/drawing/2014/main" id="{56F7037E-CB00-463A-B1CE-23B82D00DF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A81921-9F6A-43A6-86D1-939064454302}" type="slidenum">
              <a:rPr lang="en-GB" altLang="en-US" smtClean="0"/>
              <a:pPr>
                <a:spcBef>
                  <a:spcPct val="0"/>
                </a:spcBef>
              </a:pPr>
              <a:t>20</a:t>
            </a:fld>
            <a:endParaRPr lang="en-GB" altLang="en-US"/>
          </a:p>
        </p:txBody>
      </p:sp>
    </p:spTree>
    <p:extLst>
      <p:ext uri="{BB962C8B-B14F-4D97-AF65-F5344CB8AC3E}">
        <p14:creationId xmlns:p14="http://schemas.microsoft.com/office/powerpoint/2010/main" val="123348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Tutors may like to extend this activity in a number of ways. They may like to encourage tutees to draw the view from their classroom window, or perhaps draw the view from a window in their house from memory. This may also inspire drawings of reflections of themselves as ‘ordinary people’ in their window, or perhaps observational drawings of ‘ordinary people’ outside, going about their ‘ordinary lives’. </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3</a:t>
            </a:fld>
            <a:endParaRPr lang="en-GB" altLang="en-US"/>
          </a:p>
        </p:txBody>
      </p:sp>
    </p:spTree>
    <p:extLst>
      <p:ext uri="{BB962C8B-B14F-4D97-AF65-F5344CB8AC3E}">
        <p14:creationId xmlns:p14="http://schemas.microsoft.com/office/powerpoint/2010/main" val="2113540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is to stimulate discussion about the lady in the image. Students can be encouraged to make comment about what the lady is wearing, what surrounds her, including what can be seen in the background. Further discussions could stimulate inferences that could be made about how old the lady might be, what her social status is based on how she is presented/what she is wearing and what occupation she holds. </a:t>
            </a:r>
          </a:p>
          <a:p>
            <a:r>
              <a:rPr lang="en-US" dirty="0"/>
              <a:t>Focus on her gaze may illicit inferred responses on what she may be looking at, or towards. Her gaze is being held by someone or something – is she interested in something or someone she has seen? Is she waiting for something? You may like to stimulate a discussion on her facial expression to support emotional literacy – does she look interested? Pleased? Annoyed? Shocked? One of her shoulders is stooped lower that the other. Is she surprised by something? Recoiling? Or is she weighed down by something she is holding?</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4</a:t>
            </a:fld>
            <a:endParaRPr lang="en-GB" altLang="en-US"/>
          </a:p>
        </p:txBody>
      </p:sp>
    </p:spTree>
    <p:extLst>
      <p:ext uri="{BB962C8B-B14F-4D97-AF65-F5344CB8AC3E}">
        <p14:creationId xmlns:p14="http://schemas.microsoft.com/office/powerpoint/2010/main" val="174670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see more of the lady, how much of what we had inferred has changed? Tutors may like to further the discussion about the details regarding what the lady is wearing, what she is carrying and her stance. We can see that she is carrying an umbrella and a briefcase/satchel – does this tell us more about her social status? Her occupation? Students may like to make a comment here on her choice of clothing and make links to the weather. She is wearing thick, knee-high boots, a thick coat and a hat &amp; scarf. If we look closely, the man behind her shoulder to the left of the image has his coat collar turned up. What can be said about the climate? Can we make an inference about the time of year that this photograph may have been taken?</a:t>
            </a:r>
          </a:p>
          <a:p>
            <a:r>
              <a:rPr lang="en-US" dirty="0"/>
              <a:t>Her gaze can now be followed to something or someone on the right hand side of the image. </a:t>
            </a:r>
          </a:p>
          <a:p>
            <a:r>
              <a:rPr lang="en-US" dirty="0"/>
              <a:t>A partial view of a window can be seen – we can see a large window to the right, with a thick window frame. </a:t>
            </a:r>
          </a:p>
          <a:p>
            <a:r>
              <a:rPr lang="en-US" dirty="0"/>
              <a:t>Questions which stimulate discussion around where the lady is in relation to her location – the large stone brick construction may help students infer that this is a street? A town? The window and window frame may provide further information – can students make inferences about the building in which this window is placed? </a:t>
            </a:r>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5</a:t>
            </a:fld>
            <a:endParaRPr lang="en-GB" altLang="en-US"/>
          </a:p>
        </p:txBody>
      </p:sp>
    </p:spTree>
    <p:extLst>
      <p:ext uri="{BB962C8B-B14F-4D97-AF65-F5344CB8AC3E}">
        <p14:creationId xmlns:p14="http://schemas.microsoft.com/office/powerpoint/2010/main" val="214507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can follow the gaze of the lady further, discussions can be </a:t>
            </a:r>
            <a:r>
              <a:rPr lang="en-US" dirty="0" err="1"/>
              <a:t>centred</a:t>
            </a:r>
            <a:r>
              <a:rPr lang="en-US" dirty="0"/>
              <a:t> on what the lady is looking at. Students may like to make comment on what can now be seen. At this point, students may begin to make observations about the man in uniform and what he is doing. Further focus could draw student attention to the pieces of paper that have been/are being applied to the window. We can now see the size of the window and if we look closely, we can begin to see in, although our view is obscured by the man in uniform and the pieces of paper. These observations may illicit student inferences about what type of building this is and what the partially obstructed item might be. </a:t>
            </a:r>
          </a:p>
          <a:p>
            <a:r>
              <a:rPr lang="en-US" dirty="0"/>
              <a:t>Tutors may like to draw attention to the word that can be seen in full on the large sign – ‘</a:t>
            </a:r>
            <a:r>
              <a:rPr lang="en-US" dirty="0" err="1"/>
              <a:t>kauft</a:t>
            </a:r>
            <a:r>
              <a:rPr lang="en-US" dirty="0"/>
              <a:t>’. Here, tutors could encourage students to find out what this word means. This is a German word, so directing students towards a German dictionary or selecting ‘German’ in Google Translate will allow students to find out that this word means ‘buy’. </a:t>
            </a:r>
            <a:r>
              <a:rPr lang="en-US" i="1" dirty="0"/>
              <a:t>‘</a:t>
            </a:r>
            <a:r>
              <a:rPr lang="en-US" i="1" dirty="0" err="1"/>
              <a:t>Kaufen</a:t>
            </a:r>
            <a:r>
              <a:rPr lang="en-US" i="1" dirty="0"/>
              <a:t>’ is the verb ‘to buy’ in the German language. </a:t>
            </a:r>
            <a:r>
              <a:rPr lang="en-US" i="0" dirty="0"/>
              <a:t>Once students have translated the word, what can now be inferred about the type of building and possible contents?</a:t>
            </a:r>
          </a:p>
          <a:p>
            <a:r>
              <a:rPr lang="en-US" i="0" dirty="0"/>
              <a:t>Questions can be asked here to the students about what the man in uniform is doing. He is applying smaller pieces of paper to the window. They obscure the view in to the window, but also encourage the person looking in to read the sign/poster he is applying. This is what the lady appears to be looking at.</a:t>
            </a:r>
            <a:endParaRPr lang="en-US"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6</a:t>
            </a:fld>
            <a:endParaRPr lang="en-GB" altLang="en-US"/>
          </a:p>
        </p:txBody>
      </p:sp>
    </p:spTree>
    <p:extLst>
      <p:ext uri="{BB962C8B-B14F-4D97-AF65-F5344CB8AC3E}">
        <p14:creationId xmlns:p14="http://schemas.microsoft.com/office/powerpoint/2010/main" val="411353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Now the image has been revealed in full, students can further their discussions on what can be seen now. They will be able to see clearly what the lady is looking at – the two men in uniform, outside a shop that is selling clothing. They will also be able to see the sign in full. Further opportunities for students to translate the German language could be offered here – the German reads </a:t>
            </a:r>
            <a:r>
              <a:rPr lang="en-US" i="1" dirty="0"/>
              <a:t>Deutsche! </a:t>
            </a:r>
            <a:r>
              <a:rPr lang="en-US" i="1" dirty="0" err="1"/>
              <a:t>Wehrt</a:t>
            </a:r>
            <a:r>
              <a:rPr lang="en-US" i="1" dirty="0"/>
              <a:t> </a:t>
            </a:r>
            <a:r>
              <a:rPr lang="en-US" i="1" dirty="0" err="1"/>
              <a:t>Euch</a:t>
            </a:r>
            <a:r>
              <a:rPr lang="en-US" i="1" dirty="0"/>
              <a:t>! </a:t>
            </a:r>
            <a:r>
              <a:rPr lang="en-US" i="1" dirty="0" err="1"/>
              <a:t>Kauft</a:t>
            </a:r>
            <a:r>
              <a:rPr lang="en-US" i="1" dirty="0"/>
              <a:t> </a:t>
            </a:r>
            <a:r>
              <a:rPr lang="en-US" i="1" dirty="0" err="1"/>
              <a:t>nicht</a:t>
            </a:r>
            <a:r>
              <a:rPr lang="en-US" i="1" dirty="0"/>
              <a:t> </a:t>
            </a:r>
            <a:r>
              <a:rPr lang="en-US" i="1" dirty="0" err="1"/>
              <a:t>bei</a:t>
            </a:r>
            <a:r>
              <a:rPr lang="en-US" i="1" dirty="0"/>
              <a:t> </a:t>
            </a:r>
            <a:r>
              <a:rPr lang="en-US" i="1" dirty="0" err="1"/>
              <a:t>Juden</a:t>
            </a:r>
            <a:r>
              <a:rPr lang="en-US" i="1" dirty="0"/>
              <a:t>! This is translated as ‘Germans! Defend yourselves! Don’t buy from Jews!</a:t>
            </a:r>
          </a:p>
          <a:p>
            <a:r>
              <a:rPr lang="en-US" i="0" dirty="0"/>
              <a:t>Some students will now be able to </a:t>
            </a:r>
            <a:r>
              <a:rPr lang="en-US" i="0" dirty="0" err="1"/>
              <a:t>contextualise</a:t>
            </a:r>
            <a:r>
              <a:rPr lang="en-US" i="0" dirty="0"/>
              <a:t> the image, having observed one of the men in uniform wearing an armband with a swastika on it and may be able to link the words in the sign to the men outside the shop. </a:t>
            </a:r>
          </a:p>
          <a:p>
            <a:r>
              <a:rPr lang="en-US" i="0" dirty="0"/>
              <a:t>Questions could be asked to the students about what is happening here? What are these men doing? They are obscuring the view in to the shop – what do students think their intention is?</a:t>
            </a:r>
          </a:p>
          <a:p>
            <a:r>
              <a:rPr lang="en-US" i="0" dirty="0"/>
              <a:t>In terms of emotional literacy, you may like to draw student’s attention back to the lady – what does her facial expression and stance seem to suggest about how she feels about what she is looking at? Is there anything that can be said about the expressions and stance of the men in uniform?</a:t>
            </a:r>
          </a:p>
          <a:p>
            <a:r>
              <a:rPr lang="en-US" i="0" dirty="0"/>
              <a:t>You may like to use the ‘Guided Questions’ resource here, to allow students the time to reflect on their findings and generate summative answers. </a:t>
            </a:r>
          </a:p>
          <a:p>
            <a:endParaRPr lang="en-US" i="0" dirty="0"/>
          </a:p>
          <a:p>
            <a:r>
              <a:rPr lang="en-US" sz="1200" dirty="0">
                <a:latin typeface="Arial Narrow" panose="020B0604020202020204" pitchFamily="34" charset="0"/>
                <a:cs typeface="Arial Narrow" panose="020B0604020202020204" pitchFamily="34" charset="0"/>
              </a:rPr>
              <a:t>This is a photograph that was taken in </a:t>
            </a:r>
            <a:r>
              <a:rPr lang="en-US" sz="1200" b="1" dirty="0">
                <a:latin typeface="Arial Narrow" panose="020B0604020202020204" pitchFamily="34" charset="0"/>
                <a:cs typeface="Arial Narrow" panose="020B0604020202020204" pitchFamily="34" charset="0"/>
              </a:rPr>
              <a:t>Germany</a:t>
            </a:r>
            <a:r>
              <a:rPr lang="en-US" sz="1200" dirty="0">
                <a:latin typeface="Arial Narrow" panose="020B0604020202020204" pitchFamily="34" charset="0"/>
                <a:cs typeface="Arial Narrow" panose="020B0604020202020204" pitchFamily="34" charset="0"/>
              </a:rPr>
              <a:t> on the </a:t>
            </a:r>
            <a:r>
              <a:rPr lang="en-US" sz="1200" b="1" dirty="0">
                <a:latin typeface="Arial Narrow" panose="020B0604020202020204" pitchFamily="34" charset="0"/>
                <a:cs typeface="Arial Narrow" panose="020B0604020202020204" pitchFamily="34" charset="0"/>
              </a:rPr>
              <a:t>1</a:t>
            </a:r>
            <a:r>
              <a:rPr lang="en-US" sz="1200" b="1" baseline="30000" dirty="0">
                <a:latin typeface="Arial Narrow" panose="020B0604020202020204" pitchFamily="34" charset="0"/>
                <a:cs typeface="Arial Narrow" panose="020B0604020202020204" pitchFamily="34" charset="0"/>
              </a:rPr>
              <a:t>st</a:t>
            </a:r>
            <a:r>
              <a:rPr lang="en-US" sz="1200" b="1" dirty="0">
                <a:latin typeface="Arial Narrow" panose="020B0604020202020204" pitchFamily="34" charset="0"/>
                <a:cs typeface="Arial Narrow" panose="020B0604020202020204" pitchFamily="34" charset="0"/>
              </a:rPr>
              <a:t> April 1933</a:t>
            </a:r>
            <a:r>
              <a:rPr lang="en-US" sz="1200" dirty="0">
                <a:latin typeface="Arial Narrow" panose="020B0604020202020204" pitchFamily="34" charset="0"/>
                <a:cs typeface="Arial Narrow" panose="020B0604020202020204" pitchFamily="34" charset="0"/>
              </a:rPr>
              <a:t>. </a:t>
            </a:r>
          </a:p>
          <a:p>
            <a:endParaRPr lang="en-US" sz="1200" dirty="0">
              <a:latin typeface="Arial Narrow" panose="020B0604020202020204" pitchFamily="34" charset="0"/>
              <a:cs typeface="Arial Narrow"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Narrow" panose="020B0604020202020204" pitchFamily="34" charset="0"/>
                <a:cs typeface="Arial Narrow" panose="020B0604020202020204" pitchFamily="34" charset="0"/>
              </a:rPr>
              <a:t>The two men in uniform are </a:t>
            </a:r>
            <a:r>
              <a:rPr lang="en-US" sz="1200" b="1" dirty="0">
                <a:latin typeface="Arial Narrow" panose="020B0604020202020204" pitchFamily="34" charset="0"/>
                <a:cs typeface="Arial Narrow" panose="020B0604020202020204" pitchFamily="34" charset="0"/>
              </a:rPr>
              <a:t>Nazi soldiers. </a:t>
            </a:r>
            <a:r>
              <a:rPr lang="en-US" sz="1200" b="0" dirty="0">
                <a:latin typeface="Arial Narrow" panose="020B0604020202020204" pitchFamily="34" charset="0"/>
                <a:cs typeface="Arial Narrow" panose="020B0604020202020204" pitchFamily="34" charset="0"/>
              </a:rPr>
              <a:t>(</a:t>
            </a:r>
            <a:r>
              <a:rPr lang="en-GB" b="0" i="0" dirty="0">
                <a:solidFill>
                  <a:srgbClr val="FFFFFF"/>
                </a:solidFill>
                <a:effectLst/>
                <a:latin typeface="Museo Sans 500"/>
              </a:rPr>
              <a:t>The </a:t>
            </a:r>
            <a:r>
              <a:rPr lang="en-GB" b="0" i="1" dirty="0">
                <a:solidFill>
                  <a:srgbClr val="FFFFFF"/>
                </a:solidFill>
                <a:effectLst/>
                <a:latin typeface="Museo Sans 500"/>
              </a:rPr>
              <a:t>Sturmabteilung</a:t>
            </a:r>
            <a:r>
              <a:rPr lang="en-GB" b="0" i="0" dirty="0">
                <a:solidFill>
                  <a:srgbClr val="FFFFFF"/>
                </a:solidFill>
                <a:effectLst/>
                <a:latin typeface="Museo Sans 500"/>
              </a:rPr>
              <a:t>, or </a:t>
            </a:r>
            <a:r>
              <a:rPr lang="en-GB" b="1" i="0" dirty="0">
                <a:solidFill>
                  <a:srgbClr val="FFFFFF"/>
                </a:solidFill>
                <a:effectLst/>
                <a:latin typeface="Museo Sans 500"/>
              </a:rPr>
              <a:t>SA</a:t>
            </a:r>
            <a:r>
              <a:rPr lang="en-GB" b="0" i="0" dirty="0">
                <a:solidFill>
                  <a:srgbClr val="FFFFFF"/>
                </a:solidFill>
                <a:effectLst/>
                <a:latin typeface="Museo Sans 500"/>
              </a:rPr>
              <a:t>, was a paramilitary organisation associated with the Nazi Party and its rise to power)</a:t>
            </a:r>
            <a:endParaRPr lang="en-US" sz="1200" b="1" dirty="0">
              <a:latin typeface="Arial Narrow" panose="020B0604020202020204" pitchFamily="34" charset="0"/>
              <a:cs typeface="Arial Narrow" panose="020B0604020202020204" pitchFamily="34" charset="0"/>
            </a:endParaRP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One soldier is </a:t>
            </a:r>
            <a:r>
              <a:rPr lang="en-US" sz="1200" b="1" dirty="0">
                <a:latin typeface="Arial Narrow" panose="020B0604020202020204" pitchFamily="34" charset="0"/>
                <a:cs typeface="Arial Narrow" panose="020B0604020202020204" pitchFamily="34" charset="0"/>
              </a:rPr>
              <a:t>applying a sign to the window </a:t>
            </a:r>
            <a:r>
              <a:rPr lang="en-US" sz="1200" dirty="0">
                <a:latin typeface="Arial Narrow" panose="020B0604020202020204" pitchFamily="34" charset="0"/>
                <a:cs typeface="Arial Narrow" panose="020B0604020202020204" pitchFamily="34" charset="0"/>
              </a:rPr>
              <a:t>of a clothing shop. </a:t>
            </a:r>
          </a:p>
          <a:p>
            <a:endParaRPr lang="en-US" sz="1200" dirty="0">
              <a:latin typeface="Arial Narrow" panose="020B0604020202020204" pitchFamily="34" charset="0"/>
              <a:cs typeface="Arial Narrow" panose="020B0604020202020204" pitchFamily="34" charset="0"/>
            </a:endParaRPr>
          </a:p>
          <a:p>
            <a:r>
              <a:rPr lang="en-US" sz="1200" dirty="0">
                <a:latin typeface="Arial Narrow" panose="020B0604020202020204" pitchFamily="34" charset="0"/>
                <a:cs typeface="Arial Narrow" panose="020B0604020202020204" pitchFamily="34" charset="0"/>
              </a:rPr>
              <a:t>This shop is owned by </a:t>
            </a:r>
            <a:r>
              <a:rPr lang="en-US" sz="1200" b="1" dirty="0">
                <a:latin typeface="Arial Narrow" panose="020B0604020202020204" pitchFamily="34" charset="0"/>
                <a:cs typeface="Arial Narrow" panose="020B0604020202020204" pitchFamily="34" charset="0"/>
              </a:rPr>
              <a:t>Jewish people.</a:t>
            </a:r>
          </a:p>
          <a:p>
            <a:endParaRPr lang="en-US" i="0"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7</a:t>
            </a:fld>
            <a:endParaRPr lang="en-GB" altLang="en-US"/>
          </a:p>
        </p:txBody>
      </p:sp>
    </p:spTree>
    <p:extLst>
      <p:ext uri="{BB962C8B-B14F-4D97-AF65-F5344CB8AC3E}">
        <p14:creationId xmlns:p14="http://schemas.microsoft.com/office/powerpoint/2010/main" val="351479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333333"/>
                </a:solidFill>
                <a:effectLst/>
                <a:latin typeface="Museo Sans 500"/>
              </a:rPr>
              <a:t>A </a:t>
            </a:r>
            <a:r>
              <a:rPr lang="en-GB" b="0" i="0" dirty="0">
                <a:effectLst/>
                <a:latin typeface="Museo Sans 500"/>
              </a:rPr>
              <a:t>boycott</a:t>
            </a:r>
            <a:r>
              <a:rPr lang="en-GB" b="0" i="0" dirty="0">
                <a:solidFill>
                  <a:srgbClr val="269ED2"/>
                </a:solidFill>
                <a:effectLst/>
                <a:latin typeface="Museo Sans 500"/>
              </a:rPr>
              <a:t> </a:t>
            </a:r>
            <a:r>
              <a:rPr lang="en-GB" b="0" i="0" dirty="0">
                <a:solidFill>
                  <a:srgbClr val="333333"/>
                </a:solidFill>
                <a:effectLst/>
                <a:latin typeface="Museo Sans 500"/>
              </a:rPr>
              <a:t>sign posted on the display window of a Jewish-owned business reads: "Germans defend yourselves against Jewish atrocity propaganda. Buy only at German shops!" Berlin, Germany, April 1, 1933.</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10</a:t>
            </a:fld>
            <a:endParaRPr lang="en-GB" altLang="en-US"/>
          </a:p>
        </p:txBody>
      </p:sp>
    </p:spTree>
    <p:extLst>
      <p:ext uri="{BB962C8B-B14F-4D97-AF65-F5344CB8AC3E}">
        <p14:creationId xmlns:p14="http://schemas.microsoft.com/office/powerpoint/2010/main" val="1224404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https://www.youtube.com/watch?v=t1jbyf4kqZk</a:t>
            </a:r>
            <a:r>
              <a:rPr lang="en-GB" dirty="0"/>
              <a:t> </a:t>
            </a:r>
            <a:r>
              <a:rPr lang="en-GB" sz="1200" dirty="0"/>
              <a:t>(1.17mins)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Tutors may like to use the ‘A Window on </a:t>
            </a:r>
            <a:r>
              <a:rPr lang="en-GB" sz="1200" dirty="0" err="1"/>
              <a:t>Zvi</a:t>
            </a:r>
            <a:r>
              <a:rPr lang="en-GB" sz="1200" dirty="0"/>
              <a:t> Aviram’ response sheet to gather summative answers to the questions. </a:t>
            </a:r>
          </a:p>
          <a:p>
            <a:endParaRPr lang="en-GB"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11</a:t>
            </a:fld>
            <a:endParaRPr lang="en-GB" altLang="en-US"/>
          </a:p>
        </p:txBody>
      </p:sp>
    </p:spTree>
    <p:extLst>
      <p:ext uri="{BB962C8B-B14F-4D97-AF65-F5344CB8AC3E}">
        <p14:creationId xmlns:p14="http://schemas.microsoft.com/office/powerpoint/2010/main" val="3020609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Image Sources L-R</a:t>
            </a:r>
          </a:p>
          <a:p>
            <a:r>
              <a:rPr lang="en-GB" b="0" i="0" dirty="0">
                <a:solidFill>
                  <a:srgbClr val="FFFFFF"/>
                </a:solidFill>
                <a:effectLst/>
                <a:latin typeface="Museo Sans 500"/>
              </a:rPr>
              <a:t>Girls in a sewing class at the </a:t>
            </a:r>
            <a:r>
              <a:rPr lang="en-GB" b="0" i="0" dirty="0" err="1">
                <a:solidFill>
                  <a:srgbClr val="FFFFFF"/>
                </a:solidFill>
                <a:effectLst/>
                <a:latin typeface="Museo Sans 500"/>
              </a:rPr>
              <a:t>Adas</a:t>
            </a:r>
            <a:r>
              <a:rPr lang="en-GB" b="0" i="0" dirty="0">
                <a:solidFill>
                  <a:srgbClr val="FFFFFF"/>
                </a:solidFill>
                <a:effectLst/>
                <a:latin typeface="Museo Sans 500"/>
              </a:rPr>
              <a:t> Israel school, maintained by the German Jewish community. </a:t>
            </a:r>
            <a:r>
              <a:rPr lang="en-GB" b="0" i="0" u="none" strike="noStrike" dirty="0">
                <a:solidFill>
                  <a:srgbClr val="269ED2"/>
                </a:solidFill>
                <a:effectLst/>
                <a:latin typeface="Museo Sans 500"/>
                <a:hlinkClick r:id="rId3"/>
              </a:rPr>
              <a:t>Berlin</a:t>
            </a:r>
            <a:r>
              <a:rPr lang="en-GB" b="0" i="0" dirty="0">
                <a:solidFill>
                  <a:srgbClr val="FFFFFF"/>
                </a:solidFill>
                <a:effectLst/>
                <a:latin typeface="Museo Sans 500"/>
              </a:rPr>
              <a:t>, Germany, 1930s, USHMM</a:t>
            </a:r>
          </a:p>
          <a:p>
            <a:r>
              <a:rPr lang="en-GB" b="0" i="0" dirty="0">
                <a:solidFill>
                  <a:srgbClr val="333333"/>
                </a:solidFill>
                <a:effectLst/>
                <a:latin typeface="Roboto Condensed" panose="02000000000000000000" pitchFamily="2" charset="0"/>
              </a:rPr>
              <a:t>Pupils of the technical college for tailors in </a:t>
            </a:r>
            <a:r>
              <a:rPr lang="en-GB" b="0" i="0" dirty="0" err="1">
                <a:solidFill>
                  <a:srgbClr val="333333"/>
                </a:solidFill>
                <a:effectLst/>
                <a:latin typeface="Roboto Condensed" panose="02000000000000000000" pitchFamily="2" charset="0"/>
              </a:rPr>
              <a:t>Johnsallee</a:t>
            </a:r>
            <a:r>
              <a:rPr lang="en-GB" b="0" i="0" dirty="0">
                <a:solidFill>
                  <a:srgbClr val="333333"/>
                </a:solidFill>
                <a:effectLst/>
                <a:latin typeface="Roboto Condensed" panose="02000000000000000000" pitchFamily="2" charset="0"/>
              </a:rPr>
              <a:t>, Hamburg, March 1937, 7 x 5 cm</a:t>
            </a:r>
            <a:br>
              <a:rPr lang="en-GB" dirty="0"/>
            </a:br>
            <a:r>
              <a:rPr lang="en-GB" b="0" i="0" dirty="0">
                <a:solidFill>
                  <a:srgbClr val="333333"/>
                </a:solidFill>
                <a:effectLst/>
                <a:latin typeface="Roboto Condensed" panose="02000000000000000000" pitchFamily="2" charset="0"/>
              </a:rPr>
              <a:t>Source: </a:t>
            </a:r>
            <a:r>
              <a:rPr lang="en-GB" b="0" i="0" u="none" strike="noStrike" dirty="0">
                <a:solidFill>
                  <a:srgbClr val="8E8E8E"/>
                </a:solidFill>
                <a:effectLst/>
                <a:latin typeface="Roboto Condensed" panose="02000000000000000000" pitchFamily="2" charset="0"/>
                <a:hlinkClick r:id="rId4"/>
              </a:rPr>
              <a:t>Picture Database</a:t>
            </a:r>
            <a:r>
              <a:rPr lang="en-GB" b="0" i="0" dirty="0">
                <a:solidFill>
                  <a:srgbClr val="333333"/>
                </a:solidFill>
                <a:effectLst/>
                <a:latin typeface="Roboto Condensed" panose="02000000000000000000" pitchFamily="2" charset="0"/>
              </a:rPr>
              <a:t> of the Institute for the History of the German Jews, 21-015/550, collection Ursula </a:t>
            </a:r>
            <a:r>
              <a:rPr lang="en-GB" b="0" i="0" dirty="0" err="1">
                <a:solidFill>
                  <a:srgbClr val="333333"/>
                </a:solidFill>
                <a:effectLst/>
                <a:latin typeface="Roboto Condensed" panose="02000000000000000000" pitchFamily="2" charset="0"/>
              </a:rPr>
              <a:t>Randt</a:t>
            </a:r>
            <a:r>
              <a:rPr lang="en-GB" b="0" i="0" dirty="0">
                <a:solidFill>
                  <a:srgbClr val="333333"/>
                </a:solidFill>
                <a:effectLst/>
                <a:latin typeface="Roboto Condensed" panose="02000000000000000000" pitchFamily="2" charset="0"/>
              </a:rPr>
              <a:t>.</a:t>
            </a:r>
            <a:endParaRPr lang="en-GB" b="0" i="0" dirty="0">
              <a:solidFill>
                <a:srgbClr val="FFFFFF"/>
              </a:solidFill>
              <a:effectLst/>
              <a:latin typeface="Museo Sans 500"/>
            </a:endParaRPr>
          </a:p>
          <a:p>
            <a:r>
              <a:rPr lang="en-GB" b="0" i="0" dirty="0">
                <a:solidFill>
                  <a:srgbClr val="333333"/>
                </a:solidFill>
                <a:effectLst/>
                <a:latin typeface="Roboto Condensed" panose="02000000000000000000" pitchFamily="2" charset="0"/>
              </a:rPr>
              <a:t>Group portrait showing the Carlebach family, mother Lotte Carlebach with nine children, before the war</a:t>
            </a:r>
            <a:br>
              <a:rPr lang="en-GB" dirty="0"/>
            </a:br>
            <a:r>
              <a:rPr lang="en-GB" b="0" i="0" dirty="0">
                <a:solidFill>
                  <a:srgbClr val="333333"/>
                </a:solidFill>
                <a:effectLst/>
                <a:latin typeface="Roboto Condensed" panose="02000000000000000000" pitchFamily="2" charset="0"/>
              </a:rPr>
              <a:t>Source: Yad Vashem, </a:t>
            </a:r>
            <a:r>
              <a:rPr lang="en-GB" b="0" i="0" u="none" strike="noStrike" dirty="0">
                <a:solidFill>
                  <a:srgbClr val="8E8E8E"/>
                </a:solidFill>
                <a:effectLst/>
                <a:latin typeface="Roboto Condensed" panose="02000000000000000000" pitchFamily="2" charset="0"/>
                <a:hlinkClick r:id="rId5"/>
              </a:rPr>
              <a:t>Photo Archive 1869/243</a:t>
            </a:r>
            <a:r>
              <a:rPr lang="en-GB" b="0" i="0" dirty="0">
                <a:solidFill>
                  <a:srgbClr val="333333"/>
                </a:solidFill>
                <a:effectLst/>
                <a:latin typeface="Roboto Condensed" panose="02000000000000000000" pitchFamily="2" charset="0"/>
              </a:rPr>
              <a:t>,</a:t>
            </a:r>
            <a:endParaRPr lang="en-GB" b="0" i="0" dirty="0">
              <a:solidFill>
                <a:srgbClr val="FFFFFF"/>
              </a:solidFill>
              <a:effectLst/>
              <a:latin typeface="Museo Sans 500"/>
            </a:endParaRPr>
          </a:p>
          <a:p>
            <a:r>
              <a:rPr lang="en-GB" b="0" i="0" dirty="0">
                <a:solidFill>
                  <a:srgbClr val="666666"/>
                </a:solidFill>
                <a:effectLst/>
                <a:latin typeface="Helvetica" pitchFamily="2" charset="0"/>
              </a:rPr>
              <a:t>Feeding small children at the Jewish Children‘s Relief Organization, photograph by Herbert Sonnenfeld, Berlin, 1933</a:t>
            </a:r>
          </a:p>
          <a:p>
            <a:r>
              <a:rPr lang="en-GB" b="0" i="1" dirty="0">
                <a:solidFill>
                  <a:srgbClr val="333333"/>
                </a:solidFill>
                <a:effectLst/>
                <a:latin typeface="Museo Sans 500"/>
              </a:rPr>
              <a:t>A</a:t>
            </a:r>
            <a:r>
              <a:rPr lang="en-GB" b="0" i="0" dirty="0">
                <a:solidFill>
                  <a:srgbClr val="333333"/>
                </a:solidFill>
                <a:effectLst/>
                <a:latin typeface="Museo Sans 500"/>
              </a:rPr>
              <a:t> first-grade class at a Jewish school. Cologne, Germany, 1929-1930, USHMM</a:t>
            </a:r>
          </a:p>
          <a:p>
            <a:r>
              <a:rPr lang="en-GB" b="0" i="0" dirty="0">
                <a:solidFill>
                  <a:srgbClr val="121C1F"/>
                </a:solidFill>
                <a:effectLst/>
                <a:latin typeface="hk_groteskregular"/>
              </a:rPr>
              <a:t>Herrmann Family – Jewish textile merchants from </a:t>
            </a:r>
            <a:r>
              <a:rPr lang="en-GB" b="0" i="0" dirty="0" err="1">
                <a:solidFill>
                  <a:srgbClr val="121C1F"/>
                </a:solidFill>
                <a:effectLst/>
                <a:latin typeface="hk_groteskregular"/>
              </a:rPr>
              <a:t>Königsberg</a:t>
            </a:r>
            <a:r>
              <a:rPr lang="en-GB" b="0" i="0" dirty="0">
                <a:solidFill>
                  <a:srgbClr val="333333"/>
                </a:solidFill>
                <a:effectLst/>
                <a:latin typeface="Museo Sans 500"/>
              </a:rPr>
              <a:t>, </a:t>
            </a:r>
            <a:r>
              <a:rPr lang="en-GB" b="0" i="0" dirty="0" err="1">
                <a:solidFill>
                  <a:srgbClr val="333333"/>
                </a:solidFill>
                <a:effectLst/>
                <a:latin typeface="Museo Sans 500"/>
              </a:rPr>
              <a:t>Swinemunde</a:t>
            </a:r>
            <a:r>
              <a:rPr lang="en-GB" b="0" i="0" dirty="0">
                <a:solidFill>
                  <a:srgbClr val="333333"/>
                </a:solidFill>
                <a:effectLst/>
                <a:latin typeface="Museo Sans 500"/>
              </a:rPr>
              <a:t>, National Holocaust Centre &amp; Museum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000000"/>
                </a:solidFill>
                <a:effectLst/>
                <a:latin typeface="Gotham A"/>
              </a:rPr>
              <a:t>Bar Mitzvah at </a:t>
            </a:r>
            <a:r>
              <a:rPr lang="en-GB" b="0" i="0" dirty="0" err="1">
                <a:solidFill>
                  <a:srgbClr val="000000"/>
                </a:solidFill>
                <a:effectLst/>
                <a:latin typeface="Gotham A"/>
              </a:rPr>
              <a:t>Zerrennerstrasse</a:t>
            </a:r>
            <a:r>
              <a:rPr lang="en-GB" b="0" i="0" dirty="0">
                <a:solidFill>
                  <a:srgbClr val="000000"/>
                </a:solidFill>
                <a:effectLst/>
                <a:latin typeface="Gotham A"/>
              </a:rPr>
              <a:t> Synagogue, </a:t>
            </a:r>
            <a:r>
              <a:rPr lang="en-GB" b="0" i="0" dirty="0">
                <a:solidFill>
                  <a:srgbClr val="000000"/>
                </a:solidFill>
                <a:effectLst/>
                <a:latin typeface="Open Sans" panose="020F0502020204030204" pitchFamily="34" charset="0"/>
              </a:rPr>
              <a:t>Pforzheim, Germany, Facing History/USHMM/</a:t>
            </a:r>
            <a:r>
              <a:rPr lang="en-GB" b="0" i="0" dirty="0" err="1">
                <a:solidFill>
                  <a:srgbClr val="000000"/>
                </a:solidFill>
                <a:effectLst/>
                <a:latin typeface="Open Sans" panose="020B0606030504020204" pitchFamily="34" charset="0"/>
              </a:rPr>
              <a:t>Stadtarchiv</a:t>
            </a:r>
            <a:r>
              <a:rPr lang="en-GB" b="0" i="0" dirty="0">
                <a:solidFill>
                  <a:srgbClr val="000000"/>
                </a:solidFill>
                <a:effectLst/>
                <a:latin typeface="Open Sans" panose="020B0606030504020204" pitchFamily="34" charset="0"/>
              </a:rPr>
              <a:t> Pforzheim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000000"/>
                </a:solidFill>
                <a:effectLst/>
                <a:latin typeface="Open Sans" panose="020B0606030504020204" pitchFamily="34" charset="0"/>
              </a:rPr>
              <a:t>Jewish migrants, Berlin </a:t>
            </a:r>
            <a:r>
              <a:rPr lang="en-GB" b="0" i="0" dirty="0" err="1">
                <a:solidFill>
                  <a:srgbClr val="000000"/>
                </a:solidFill>
                <a:effectLst/>
                <a:latin typeface="Open Sans" panose="020B0606030504020204" pitchFamily="34" charset="0"/>
              </a:rPr>
              <a:t>Scheunenviertel</a:t>
            </a:r>
            <a:r>
              <a:rPr lang="en-GB" b="0" i="0" dirty="0">
                <a:solidFill>
                  <a:srgbClr val="000000"/>
                </a:solidFill>
                <a:effectLst/>
                <a:latin typeface="Open Sans" panose="020B0606030504020204" pitchFamily="34" charset="0"/>
              </a:rPr>
              <a:t>, </a:t>
            </a:r>
            <a:r>
              <a:rPr lang="en-GB" b="0" i="0" dirty="0" err="1">
                <a:solidFill>
                  <a:srgbClr val="121C1F"/>
                </a:solidFill>
                <a:effectLst/>
                <a:latin typeface="hk_groteskregular"/>
              </a:rPr>
              <a:t>Bundesarchiv</a:t>
            </a:r>
            <a:r>
              <a:rPr lang="en-GB" b="0" i="0" dirty="0">
                <a:solidFill>
                  <a:srgbClr val="121C1F"/>
                </a:solidFill>
                <a:effectLst/>
                <a:latin typeface="hk_groteskregular"/>
              </a:rPr>
              <a:t>, Bild 183-1987-0413-505 / P. Buch / CC-BY-SA 3.0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999999"/>
                </a:solidFill>
                <a:effectLst/>
                <a:latin typeface="Helvetica" pitchFamily="2" charset="0"/>
              </a:rPr>
              <a:t>Jewish business owners David and </a:t>
            </a:r>
            <a:r>
              <a:rPr lang="en-GB" b="0" i="0" dirty="0" err="1">
                <a:solidFill>
                  <a:srgbClr val="999999"/>
                </a:solidFill>
                <a:effectLst/>
                <a:latin typeface="Helvetica" pitchFamily="2" charset="0"/>
              </a:rPr>
              <a:t>Janka</a:t>
            </a:r>
            <a:r>
              <a:rPr lang="en-GB" b="0" i="0" dirty="0">
                <a:solidFill>
                  <a:srgbClr val="999999"/>
                </a:solidFill>
                <a:effectLst/>
                <a:latin typeface="Helvetica" pitchFamily="2" charset="0"/>
              </a:rPr>
              <a:t> Penner in their dry goods store</a:t>
            </a:r>
            <a:r>
              <a:rPr lang="en-GB" b="0" i="1" dirty="0">
                <a:solidFill>
                  <a:srgbClr val="121C1F"/>
                </a:solidFill>
                <a:effectLst/>
                <a:latin typeface="hk_groteskregular"/>
              </a:rPr>
              <a:t>, </a:t>
            </a:r>
            <a:r>
              <a:rPr lang="en-GB" b="0" i="0" dirty="0">
                <a:solidFill>
                  <a:srgbClr val="121C1F"/>
                </a:solidFill>
                <a:effectLst/>
                <a:latin typeface="hk_groteskregular"/>
              </a:rPr>
              <a:t>Berlin, USHMM</a:t>
            </a:r>
            <a:endParaRPr lang="en-GB" b="0" i="0" dirty="0">
              <a:solidFill>
                <a:srgbClr val="000000"/>
              </a:solidFill>
              <a:effectLst/>
              <a:latin typeface="Gotham A"/>
            </a:endParaRPr>
          </a:p>
          <a:p>
            <a:endParaRPr lang="en-US" i="0" dirty="0"/>
          </a:p>
        </p:txBody>
      </p:sp>
      <p:sp>
        <p:nvSpPr>
          <p:cNvPr id="4" name="Slide Number Placeholder 3"/>
          <p:cNvSpPr>
            <a:spLocks noGrp="1"/>
          </p:cNvSpPr>
          <p:nvPr>
            <p:ph type="sldNum" sz="quarter" idx="5"/>
          </p:nvPr>
        </p:nvSpPr>
        <p:spPr/>
        <p:txBody>
          <a:bodyPr/>
          <a:lstStyle/>
          <a:p>
            <a:pPr>
              <a:defRPr/>
            </a:pPr>
            <a:fld id="{B5208AE8-7225-4398-9530-53FE2556B3F8}" type="slidenum">
              <a:rPr lang="en-GB" altLang="en-US" smtClean="0"/>
              <a:pPr>
                <a:defRPr/>
              </a:pPr>
              <a:t>13</a:t>
            </a:fld>
            <a:endParaRPr lang="en-GB" altLang="en-US"/>
          </a:p>
        </p:txBody>
      </p:sp>
    </p:spTree>
    <p:extLst>
      <p:ext uri="{BB962C8B-B14F-4D97-AF65-F5344CB8AC3E}">
        <p14:creationId xmlns:p14="http://schemas.microsoft.com/office/powerpoint/2010/main" val="2865745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o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A6FB6-FAE8-4FF1-B0FD-B2846EA34937}"/>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5" name="Group 18">
            <a:extLst>
              <a:ext uri="{FF2B5EF4-FFF2-40B4-BE49-F238E27FC236}">
                <a16:creationId xmlns:a16="http://schemas.microsoft.com/office/drawing/2014/main" id="{ECF64865-7E80-4B61-8DE7-A342D7BBEB99}"/>
              </a:ext>
            </a:extLst>
          </p:cNvPr>
          <p:cNvGrpSpPr>
            <a:grpSpLocks/>
          </p:cNvGrpSpPr>
          <p:nvPr userDrawn="1"/>
        </p:nvGrpSpPr>
        <p:grpSpPr bwMode="auto">
          <a:xfrm>
            <a:off x="927100" y="2565400"/>
            <a:ext cx="7748588" cy="2257425"/>
            <a:chOff x="926533" y="2132856"/>
            <a:chExt cx="8119120" cy="2258169"/>
          </a:xfrm>
        </p:grpSpPr>
        <p:cxnSp>
          <p:nvCxnSpPr>
            <p:cNvPr id="6" name="Straight Connector 5">
              <a:extLst>
                <a:ext uri="{FF2B5EF4-FFF2-40B4-BE49-F238E27FC236}">
                  <a16:creationId xmlns:a16="http://schemas.microsoft.com/office/drawing/2014/main" id="{B5A19A79-2530-4940-9E95-5C5E0878BFBB}"/>
                </a:ext>
              </a:extLst>
            </p:cNvPr>
            <p:cNvCxnSpPr/>
            <p:nvPr userDrawn="1"/>
          </p:nvCxnSpPr>
          <p:spPr>
            <a:xfrm flipH="1">
              <a:off x="926533" y="2132856"/>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D392A7-BF98-44F9-AC7E-3E35E5B3CD77}"/>
                </a:ext>
              </a:extLst>
            </p:cNvPr>
            <p:cNvCxnSpPr/>
            <p:nvPr userDrawn="1"/>
          </p:nvCxnSpPr>
          <p:spPr>
            <a:xfrm flipH="1">
              <a:off x="926533" y="4391025"/>
              <a:ext cx="811912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8" name="Picture 12" descr="CforHE_logo.png">
            <a:extLst>
              <a:ext uri="{FF2B5EF4-FFF2-40B4-BE49-F238E27FC236}">
                <a16:creationId xmlns:a16="http://schemas.microsoft.com/office/drawing/2014/main" id="{E63B75CE-FEC0-4423-84FE-354CB54877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625" y="18510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47509" y="2692841"/>
            <a:ext cx="5256939" cy="1514599"/>
          </a:xfrm>
        </p:spPr>
        <p:txBody>
          <a:bodyPr lIns="0" rIns="0">
            <a:noAutofit/>
          </a:bodyPr>
          <a:lstStyle>
            <a:lvl1pPr algn="l">
              <a:lnSpc>
                <a:spcPct val="90000"/>
              </a:lnSpc>
              <a:defRPr sz="36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382896" y="3965424"/>
            <a:ext cx="5216070" cy="1407792"/>
          </a:xfrm>
        </p:spPr>
        <p:txBody>
          <a:bodyPr lIns="0" rIns="0">
            <a:noAutofit/>
          </a:bodyPr>
          <a:lstStyle>
            <a:lvl1pPr marL="0" indent="0" algn="l">
              <a:buNone/>
              <a:defRPr sz="160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Footer Placeholder 4">
            <a:extLst>
              <a:ext uri="{FF2B5EF4-FFF2-40B4-BE49-F238E27FC236}">
                <a16:creationId xmlns:a16="http://schemas.microsoft.com/office/drawing/2014/main" id="{9B6228DE-05A7-460A-993D-8744B77E23F9}"/>
              </a:ext>
            </a:extLst>
          </p:cNvPr>
          <p:cNvSpPr>
            <a:spLocks noGrp="1"/>
          </p:cNvSpPr>
          <p:nvPr>
            <p:ph type="ftr" sz="quarter" idx="10"/>
          </p:nvPr>
        </p:nvSpPr>
        <p:spPr/>
        <p:txBody>
          <a:bodyPr/>
          <a:lstStyle>
            <a:lvl1pPr algn="ctr">
              <a:defRPr sz="1000"/>
            </a:lvl1pPr>
          </a:lstStyle>
          <a:p>
            <a:pPr>
              <a:defRPr/>
            </a:pPr>
            <a:endParaRPr lang="en-GB"/>
          </a:p>
        </p:txBody>
      </p:sp>
      <p:sp>
        <p:nvSpPr>
          <p:cNvPr id="10" name="Date Placeholder 3">
            <a:extLst>
              <a:ext uri="{FF2B5EF4-FFF2-40B4-BE49-F238E27FC236}">
                <a16:creationId xmlns:a16="http://schemas.microsoft.com/office/drawing/2014/main" id="{9FD80ABA-FCD4-4DE4-ACDD-34AB3F77A422}"/>
              </a:ext>
            </a:extLst>
          </p:cNvPr>
          <p:cNvSpPr>
            <a:spLocks noGrp="1"/>
          </p:cNvSpPr>
          <p:nvPr>
            <p:ph type="dt" sz="half" idx="11"/>
          </p:nvPr>
        </p:nvSpPr>
        <p:spPr/>
        <p:txBody>
          <a:bodyPr/>
          <a:lstStyle>
            <a:lvl1pPr algn="ctr">
              <a:defRPr sz="1000"/>
            </a:lvl1pPr>
          </a:lstStyle>
          <a:p>
            <a:pPr>
              <a:defRPr/>
            </a:pPr>
            <a:fld id="{D496AA66-259D-4056-9BA5-A5918130AA66}" type="datetimeFigureOut">
              <a:rPr lang="en-GB"/>
              <a:pPr>
                <a:defRPr/>
              </a:pPr>
              <a:t>26/11/2022</a:t>
            </a:fld>
            <a:endParaRPr lang="en-GB"/>
          </a:p>
        </p:txBody>
      </p:sp>
      <p:sp>
        <p:nvSpPr>
          <p:cNvPr id="11" name="Slide Number Placeholder 5">
            <a:extLst>
              <a:ext uri="{FF2B5EF4-FFF2-40B4-BE49-F238E27FC236}">
                <a16:creationId xmlns:a16="http://schemas.microsoft.com/office/drawing/2014/main" id="{86C4B827-A7AC-497C-8D1F-0B55F6489A77}"/>
              </a:ext>
            </a:extLst>
          </p:cNvPr>
          <p:cNvSpPr>
            <a:spLocks noGrp="1"/>
          </p:cNvSpPr>
          <p:nvPr>
            <p:ph type="sldNum" sz="quarter" idx="12"/>
          </p:nvPr>
        </p:nvSpPr>
        <p:spPr/>
        <p:txBody>
          <a:bodyPr/>
          <a:lstStyle>
            <a:lvl1pPr>
              <a:defRPr/>
            </a:lvl1pPr>
          </a:lstStyle>
          <a:p>
            <a:pPr>
              <a:defRPr/>
            </a:pPr>
            <a:fld id="{CFF9C378-84AE-40F6-A031-98A6605F3E39}" type="slidenum">
              <a:rPr lang="en-GB" altLang="en-US"/>
              <a:pPr>
                <a:defRPr/>
              </a:pPr>
              <a:t>‹#›</a:t>
            </a:fld>
            <a:endParaRPr lang="en-GB" altLang="en-US"/>
          </a:p>
        </p:txBody>
      </p:sp>
    </p:spTree>
    <p:extLst>
      <p:ext uri="{BB962C8B-B14F-4D97-AF65-F5344CB8AC3E}">
        <p14:creationId xmlns:p14="http://schemas.microsoft.com/office/powerpoint/2010/main" val="120806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A55F9E-461F-4924-AAD7-1E920096F988}"/>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a:buFontTx/>
              <a:buNone/>
              <a:defRPr sz="2000"/>
            </a:lvl1pPr>
            <a:lvl2pPr marL="327025" indent="-312738">
              <a:buClr>
                <a:schemeClr val="accent1"/>
              </a:buClr>
              <a:buFont typeface="Wingdings" pitchFamily="2" charset="2"/>
              <a:buChar char="§"/>
              <a:defRPr sz="2000"/>
            </a:lvl2pPr>
            <a:lvl3pPr marL="531813" indent="-258763">
              <a:buClr>
                <a:schemeClr val="accent1"/>
              </a:buClr>
              <a:buFont typeface="Verdana" pitchFamily="34" charset="0"/>
              <a:buChar char="−"/>
              <a:defRPr sz="2000"/>
            </a:lvl3pPr>
            <a:lvl4pPr marL="804863" indent="-273050">
              <a:buClr>
                <a:schemeClr val="accent1"/>
              </a:buClr>
              <a:buFont typeface="Arial" pitchFamily="34" charset="0"/>
              <a:buChar char="•"/>
              <a:defRPr sz="2000"/>
            </a:lvl4pPr>
            <a:lvl5pPr marL="1077913" indent="-273050">
              <a:buClr>
                <a:schemeClr val="accent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a:extLst>
              <a:ext uri="{FF2B5EF4-FFF2-40B4-BE49-F238E27FC236}">
                <a16:creationId xmlns:a16="http://schemas.microsoft.com/office/drawing/2014/main" id="{D6EF37C6-5EDF-4B81-9037-DDCB0FDC7231}"/>
              </a:ext>
            </a:extLst>
          </p:cNvPr>
          <p:cNvSpPr>
            <a:spLocks noGrp="1"/>
          </p:cNvSpPr>
          <p:nvPr>
            <p:ph type="dt" sz="half" idx="10"/>
          </p:nvPr>
        </p:nvSpPr>
        <p:spPr/>
        <p:txBody>
          <a:bodyPr/>
          <a:lstStyle>
            <a:lvl1pPr>
              <a:defRPr/>
            </a:lvl1pPr>
          </a:lstStyle>
          <a:p>
            <a:pPr>
              <a:defRPr/>
            </a:pPr>
            <a:fld id="{DDA80703-39A8-40BD-B8D8-372CFFF7421B}" type="datetimeFigureOut">
              <a:rPr lang="en-GB"/>
              <a:pPr>
                <a:defRPr/>
              </a:pPr>
              <a:t>26/11/2022</a:t>
            </a:fld>
            <a:endParaRPr lang="en-GB"/>
          </a:p>
        </p:txBody>
      </p:sp>
      <p:sp>
        <p:nvSpPr>
          <p:cNvPr id="6" name="Footer Placeholder 4">
            <a:extLst>
              <a:ext uri="{FF2B5EF4-FFF2-40B4-BE49-F238E27FC236}">
                <a16:creationId xmlns:a16="http://schemas.microsoft.com/office/drawing/2014/main" id="{6153146C-AD0F-4173-95F1-D0054DF7637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5D08D11-456D-413A-915E-A5E0487B3336}"/>
              </a:ext>
            </a:extLst>
          </p:cNvPr>
          <p:cNvSpPr>
            <a:spLocks noGrp="1"/>
          </p:cNvSpPr>
          <p:nvPr>
            <p:ph type="sldNum" sz="quarter" idx="12"/>
          </p:nvPr>
        </p:nvSpPr>
        <p:spPr/>
        <p:txBody>
          <a:bodyPr/>
          <a:lstStyle>
            <a:lvl1pPr>
              <a:defRPr/>
            </a:lvl1pPr>
          </a:lstStyle>
          <a:p>
            <a:pPr>
              <a:defRPr/>
            </a:pPr>
            <a:fld id="{D33442EC-6502-4AE7-8483-7C92400E41F0}" type="slidenum">
              <a:rPr lang="en-GB" altLang="en-US"/>
              <a:pPr>
                <a:defRPr/>
              </a:pPr>
              <a:t>‹#›</a:t>
            </a:fld>
            <a:endParaRPr lang="en-GB" altLang="en-US"/>
          </a:p>
        </p:txBody>
      </p:sp>
    </p:spTree>
    <p:extLst>
      <p:ext uri="{BB962C8B-B14F-4D97-AF65-F5344CB8AC3E}">
        <p14:creationId xmlns:p14="http://schemas.microsoft.com/office/powerpoint/2010/main" val="225225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D70ACC-9799-43FE-81D9-79CEA9ABE08D}"/>
              </a:ext>
            </a:extLst>
          </p:cNvPr>
          <p:cNvSpPr/>
          <p:nvPr userDrawn="1"/>
        </p:nvSpPr>
        <p:spPr bwMode="auto">
          <a:xfrm>
            <a:off x="2124075" y="3213100"/>
            <a:ext cx="1439863" cy="1511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Rectangle 6">
            <a:extLst>
              <a:ext uri="{FF2B5EF4-FFF2-40B4-BE49-F238E27FC236}">
                <a16:creationId xmlns:a16="http://schemas.microsoft.com/office/drawing/2014/main" id="{DDF1DBD3-3923-4DEF-9A6B-AEA9F7D6F72D}"/>
              </a:ext>
            </a:extLst>
          </p:cNvPr>
          <p:cNvSpPr/>
          <p:nvPr userDrawn="1"/>
        </p:nvSpPr>
        <p:spPr>
          <a:xfrm>
            <a:off x="0" y="0"/>
            <a:ext cx="4635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a:extLst>
              <a:ext uri="{FF2B5EF4-FFF2-40B4-BE49-F238E27FC236}">
                <a16:creationId xmlns:a16="http://schemas.microsoft.com/office/drawing/2014/main" id="{554BAE1F-8596-4349-845F-543DCFBFBD62}"/>
              </a:ext>
            </a:extLst>
          </p:cNvPr>
          <p:cNvSpPr>
            <a:spLocks noGrp="1"/>
          </p:cNvSpPr>
          <p:nvPr>
            <p:ph type="dt" sz="half" idx="15"/>
          </p:nvPr>
        </p:nvSpPr>
        <p:spPr/>
        <p:txBody>
          <a:bodyPr/>
          <a:lstStyle>
            <a:lvl1pPr>
              <a:defRPr/>
            </a:lvl1pPr>
          </a:lstStyle>
          <a:p>
            <a:pPr>
              <a:defRPr/>
            </a:pPr>
            <a:fld id="{E54A3619-B609-485B-872A-8A931DD34535}" type="datetimeFigureOut">
              <a:rPr lang="en-GB"/>
              <a:pPr>
                <a:defRPr/>
              </a:pPr>
              <a:t>26/11/2022</a:t>
            </a:fld>
            <a:endParaRPr lang="en-GB"/>
          </a:p>
        </p:txBody>
      </p:sp>
      <p:sp>
        <p:nvSpPr>
          <p:cNvPr id="11" name="Footer Placeholder 4">
            <a:extLst>
              <a:ext uri="{FF2B5EF4-FFF2-40B4-BE49-F238E27FC236}">
                <a16:creationId xmlns:a16="http://schemas.microsoft.com/office/drawing/2014/main" id="{A32E4748-4F81-4DB6-B5B3-F84B8C9E72E0}"/>
              </a:ext>
            </a:extLst>
          </p:cNvPr>
          <p:cNvSpPr>
            <a:spLocks noGrp="1"/>
          </p:cNvSpPr>
          <p:nvPr>
            <p:ph type="ftr" sz="quarter" idx="16"/>
          </p:nvPr>
        </p:nvSpPr>
        <p:spPr/>
        <p:txBody>
          <a:bodyPr/>
          <a:lstStyle>
            <a:lvl1pPr>
              <a:defRPr/>
            </a:lvl1pPr>
          </a:lstStyle>
          <a:p>
            <a:pPr>
              <a:defRPr/>
            </a:pPr>
            <a:endParaRPr lang="en-GB"/>
          </a:p>
        </p:txBody>
      </p:sp>
      <p:sp>
        <p:nvSpPr>
          <p:cNvPr id="12" name="Slide Number Placeholder 5">
            <a:extLst>
              <a:ext uri="{FF2B5EF4-FFF2-40B4-BE49-F238E27FC236}">
                <a16:creationId xmlns:a16="http://schemas.microsoft.com/office/drawing/2014/main" id="{C9140C40-78FC-401D-8E69-8DEFC108D5B2}"/>
              </a:ext>
            </a:extLst>
          </p:cNvPr>
          <p:cNvSpPr>
            <a:spLocks noGrp="1"/>
          </p:cNvSpPr>
          <p:nvPr>
            <p:ph type="sldNum" sz="quarter" idx="17"/>
          </p:nvPr>
        </p:nvSpPr>
        <p:spPr/>
        <p:txBody>
          <a:bodyPr/>
          <a:lstStyle>
            <a:lvl1pPr>
              <a:defRPr/>
            </a:lvl1pPr>
          </a:lstStyle>
          <a:p>
            <a:pPr>
              <a:defRPr/>
            </a:pPr>
            <a:fld id="{D90DDA7C-2A5C-46D6-B7E8-11D25BE7DB0A}" type="slidenum">
              <a:rPr lang="en-GB" altLang="en-US"/>
              <a:pPr>
                <a:defRPr/>
              </a:pPr>
              <a:t>‹#›</a:t>
            </a:fld>
            <a:endParaRPr lang="en-GB" altLang="en-US"/>
          </a:p>
        </p:txBody>
      </p:sp>
    </p:spTree>
    <p:extLst>
      <p:ext uri="{BB962C8B-B14F-4D97-AF65-F5344CB8AC3E}">
        <p14:creationId xmlns:p14="http://schemas.microsoft.com/office/powerpoint/2010/main" val="93690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End Slide - CoH">
    <p:spTree>
      <p:nvGrpSpPr>
        <p:cNvPr id="1" name=""/>
        <p:cNvGrpSpPr/>
        <p:nvPr/>
      </p:nvGrpSpPr>
      <p:grpSpPr>
        <a:xfrm>
          <a:off x="0" y="0"/>
          <a:ext cx="0" cy="0"/>
          <a:chOff x="0" y="0"/>
          <a:chExt cx="0" cy="0"/>
        </a:xfrm>
      </p:grpSpPr>
      <p:grpSp>
        <p:nvGrpSpPr>
          <p:cNvPr id="4" name="Group 15">
            <a:extLst>
              <a:ext uri="{FF2B5EF4-FFF2-40B4-BE49-F238E27FC236}">
                <a16:creationId xmlns:a16="http://schemas.microsoft.com/office/drawing/2014/main" id="{E0B7CDF9-F189-4F01-B893-B97DF96DD73C}"/>
              </a:ext>
            </a:extLst>
          </p:cNvPr>
          <p:cNvGrpSpPr>
            <a:grpSpLocks/>
          </p:cNvGrpSpPr>
          <p:nvPr userDrawn="1"/>
        </p:nvGrpSpPr>
        <p:grpSpPr bwMode="auto">
          <a:xfrm>
            <a:off x="-6350" y="1916113"/>
            <a:ext cx="9150350" cy="3168650"/>
            <a:chOff x="-6984" y="1340768"/>
            <a:chExt cx="9150984" cy="3744417"/>
          </a:xfrm>
        </p:grpSpPr>
        <p:sp>
          <p:nvSpPr>
            <p:cNvPr id="5" name="Rectangle 4">
              <a:extLst>
                <a:ext uri="{FF2B5EF4-FFF2-40B4-BE49-F238E27FC236}">
                  <a16:creationId xmlns:a16="http://schemas.microsoft.com/office/drawing/2014/main" id="{843E9119-6E2B-406F-A023-B19ABA32FCAC}"/>
                </a:ext>
              </a:extLst>
            </p:cNvPr>
            <p:cNvSpPr/>
            <p:nvPr userDrawn="1"/>
          </p:nvSpPr>
          <p:spPr>
            <a:xfrm>
              <a:off x="-634" y="1340768"/>
              <a:ext cx="9144634" cy="37444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1200"/>
                </a:spcAft>
                <a:defRPr/>
              </a:pPr>
              <a:endParaRPr lang="en-GB" dirty="0"/>
            </a:p>
          </p:txBody>
        </p:sp>
        <p:sp>
          <p:nvSpPr>
            <p:cNvPr id="6" name="Rectangle 5">
              <a:extLst>
                <a:ext uri="{FF2B5EF4-FFF2-40B4-BE49-F238E27FC236}">
                  <a16:creationId xmlns:a16="http://schemas.microsoft.com/office/drawing/2014/main" id="{798FC468-66B5-4A3D-96B4-4FAB0E6FDB4F}"/>
                </a:ext>
              </a:extLst>
            </p:cNvPr>
            <p:cNvSpPr/>
            <p:nvPr userDrawn="1"/>
          </p:nvSpPr>
          <p:spPr>
            <a:xfrm>
              <a:off x="-6984" y="1340768"/>
              <a:ext cx="463582" cy="37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7" name="Rectangle 6">
            <a:extLst>
              <a:ext uri="{FF2B5EF4-FFF2-40B4-BE49-F238E27FC236}">
                <a16:creationId xmlns:a16="http://schemas.microsoft.com/office/drawing/2014/main" id="{81B91F18-2C27-4E04-8402-DAB450AC7228}"/>
              </a:ext>
            </a:extLst>
          </p:cNvPr>
          <p:cNvSpPr/>
          <p:nvPr userDrawn="1"/>
        </p:nvSpPr>
        <p:spPr>
          <a:xfrm>
            <a:off x="260350" y="5827713"/>
            <a:ext cx="503237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b="1" dirty="0">
                <a:solidFill>
                  <a:schemeClr val="tx2"/>
                </a:solidFill>
                <a:latin typeface="Arial Narrow" pitchFamily="34" charset="0"/>
              </a:rPr>
              <a:t>Institute of Education</a:t>
            </a:r>
            <a:r>
              <a:rPr lang="en-GB" sz="1200" dirty="0">
                <a:solidFill>
                  <a:schemeClr val="tx2"/>
                </a:solidFill>
                <a:latin typeface="Arial Narrow" pitchFamily="34" charset="0"/>
              </a:rPr>
              <a:t>, University of London, 20  Bedford Way, London, WC1H 0AL,  </a:t>
            </a:r>
          </a:p>
        </p:txBody>
      </p:sp>
      <p:sp>
        <p:nvSpPr>
          <p:cNvPr id="8" name="Rectangle 7">
            <a:extLst>
              <a:ext uri="{FF2B5EF4-FFF2-40B4-BE49-F238E27FC236}">
                <a16:creationId xmlns:a16="http://schemas.microsoft.com/office/drawing/2014/main" id="{18DFBDCE-D005-4B51-AF28-D442EFB1C77F}"/>
              </a:ext>
            </a:extLst>
          </p:cNvPr>
          <p:cNvSpPr/>
          <p:nvPr userDrawn="1"/>
        </p:nvSpPr>
        <p:spPr>
          <a:xfrm>
            <a:off x="260350" y="6042025"/>
            <a:ext cx="68326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b="1" dirty="0" err="1">
                <a:solidFill>
                  <a:schemeClr val="tx2"/>
                </a:solidFill>
                <a:latin typeface="Arial Narrow" pitchFamily="34" charset="0"/>
              </a:rPr>
              <a:t>tel</a:t>
            </a:r>
            <a:r>
              <a:rPr lang="en-GB" sz="1200" b="1" dirty="0">
                <a:solidFill>
                  <a:schemeClr val="tx2"/>
                </a:solidFill>
                <a:latin typeface="Arial Narrow" pitchFamily="34" charset="0"/>
              </a:rPr>
              <a:t>:</a:t>
            </a:r>
            <a:r>
              <a:rPr lang="en-GB" sz="1200" dirty="0">
                <a:solidFill>
                  <a:schemeClr val="tx2"/>
                </a:solidFill>
                <a:latin typeface="Arial Narrow" pitchFamily="34" charset="0"/>
              </a:rPr>
              <a:t>, +44(0)20 7612 6437    </a:t>
            </a:r>
            <a:r>
              <a:rPr lang="en-GB" sz="1200" b="1" dirty="0">
                <a:solidFill>
                  <a:schemeClr val="tx2"/>
                </a:solidFill>
                <a:latin typeface="Arial Narrow" pitchFamily="34" charset="0"/>
              </a:rPr>
              <a:t>fax:</a:t>
            </a:r>
            <a:r>
              <a:rPr lang="en-GB" sz="1200" dirty="0">
                <a:solidFill>
                  <a:schemeClr val="tx2"/>
                </a:solidFill>
                <a:latin typeface="Arial Narrow" pitchFamily="34" charset="0"/>
              </a:rPr>
              <a:t>, +44(0)20 7612 6126    </a:t>
            </a:r>
            <a:r>
              <a:rPr lang="en-GB" sz="1200" b="1" dirty="0">
                <a:solidFill>
                  <a:schemeClr val="tx2"/>
                </a:solidFill>
                <a:latin typeface="Arial Narrow" pitchFamily="34" charset="0"/>
              </a:rPr>
              <a:t>email: </a:t>
            </a:r>
            <a:r>
              <a:rPr lang="en-GB" sz="1200" dirty="0">
                <a:solidFill>
                  <a:schemeClr val="tx2"/>
                </a:solidFill>
                <a:latin typeface="Arial Narrow" pitchFamily="34" charset="0"/>
              </a:rPr>
              <a:t>holocaust@ioe.ac.uk    web:  www.ioe.ac.uk/holocaust</a:t>
            </a:r>
          </a:p>
        </p:txBody>
      </p:sp>
      <p:sp>
        <p:nvSpPr>
          <p:cNvPr id="9" name="Rectangle 8">
            <a:extLst>
              <a:ext uri="{FF2B5EF4-FFF2-40B4-BE49-F238E27FC236}">
                <a16:creationId xmlns:a16="http://schemas.microsoft.com/office/drawing/2014/main" id="{6E2E33F9-1D77-4D25-9BB5-89F7CCBDA544}"/>
              </a:ext>
            </a:extLst>
          </p:cNvPr>
          <p:cNvSpPr>
            <a:spLocks noChangeArrowheads="1"/>
          </p:cNvSpPr>
          <p:nvPr userDrawn="1"/>
        </p:nvSpPr>
        <p:spPr bwMode="auto">
          <a:xfrm>
            <a:off x="250825" y="6351588"/>
            <a:ext cx="7345363" cy="24606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a:solidFill>
                  <a:schemeClr val="accent1"/>
                </a:solidFill>
              </a:rPr>
              <a:t>The IOE’s Centre for Holocaust Education is jointly funded by Pears Foundation and the Department for Education.</a:t>
            </a:r>
          </a:p>
        </p:txBody>
      </p:sp>
      <p:pic>
        <p:nvPicPr>
          <p:cNvPr id="10" name="Picture 4" descr="IOE Logo">
            <a:extLst>
              <a:ext uri="{FF2B5EF4-FFF2-40B4-BE49-F238E27FC236}">
                <a16:creationId xmlns:a16="http://schemas.microsoft.com/office/drawing/2014/main" id="{D925C338-C2C6-4B54-8CFD-3082E527534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2363" y="873125"/>
            <a:ext cx="12763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CforHE_logo.png">
            <a:extLst>
              <a:ext uri="{FF2B5EF4-FFF2-40B4-BE49-F238E27FC236}">
                <a16:creationId xmlns:a16="http://schemas.microsoft.com/office/drawing/2014/main" id="{CE71D5A9-9A91-4AF4-B177-50D3084BE2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425" y="5381625"/>
            <a:ext cx="18716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ttp://upload.wikimedia.org/wikipedia/commons/5/5d/JudenMitHut.jpg">
            <a:extLst>
              <a:ext uri="{FF2B5EF4-FFF2-40B4-BE49-F238E27FC236}">
                <a16:creationId xmlns:a16="http://schemas.microsoft.com/office/drawing/2014/main" id="{B789C0F7-6E29-45A5-BBD1-A534A0624E74}"/>
              </a:ext>
            </a:extLst>
          </p:cNvPr>
          <p:cNvPicPr/>
          <p:nvPr userDrawn="1"/>
        </p:nvPicPr>
        <p:blipFill>
          <a:blip r:embed="rId4"/>
          <a:srcRect l="13166" t="5708" b="48524"/>
          <a:stretch>
            <a:fillRect/>
          </a:stretch>
        </p:blipFill>
        <p:spPr bwMode="auto">
          <a:xfrm>
            <a:off x="6156325" y="2565400"/>
            <a:ext cx="2303463" cy="201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ctrTitle"/>
          </p:nvPr>
        </p:nvSpPr>
        <p:spPr>
          <a:xfrm>
            <a:off x="670565" y="2780928"/>
            <a:ext cx="4551969" cy="902551"/>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676195" y="3662276"/>
            <a:ext cx="4471869" cy="288032"/>
          </a:xfrm>
        </p:spPr>
        <p:txBody>
          <a:bodyPr lIns="0" tIns="0" rIns="0" bIns="0">
            <a:noAutofit/>
          </a:bodyPr>
          <a:lstStyle>
            <a:lvl1pPr marL="0" indent="0" algn="l">
              <a:buNone/>
              <a:defRPr sz="1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3" name="Slide Number Placeholder 5">
            <a:extLst>
              <a:ext uri="{FF2B5EF4-FFF2-40B4-BE49-F238E27FC236}">
                <a16:creationId xmlns:a16="http://schemas.microsoft.com/office/drawing/2014/main" id="{EAC2FCD8-0F76-4581-871B-9A3A48480CAB}"/>
              </a:ext>
            </a:extLst>
          </p:cNvPr>
          <p:cNvSpPr>
            <a:spLocks noGrp="1"/>
          </p:cNvSpPr>
          <p:nvPr>
            <p:ph type="sldNum" sz="quarter" idx="10"/>
          </p:nvPr>
        </p:nvSpPr>
        <p:spPr/>
        <p:txBody>
          <a:bodyPr/>
          <a:lstStyle>
            <a:lvl1pPr>
              <a:defRPr/>
            </a:lvl1pPr>
          </a:lstStyle>
          <a:p>
            <a:pPr>
              <a:defRPr/>
            </a:pPr>
            <a:fld id="{8F7F52D1-44F8-4318-984A-69C6D7C6BE15}" type="slidenum">
              <a:rPr lang="en-GB" altLang="en-US"/>
              <a:pPr>
                <a:defRPr/>
              </a:pPr>
              <a:t>‹#›</a:t>
            </a:fld>
            <a:endParaRPr lang="en-GB" altLang="en-US"/>
          </a:p>
        </p:txBody>
      </p:sp>
    </p:spTree>
    <p:extLst>
      <p:ext uri="{BB962C8B-B14F-4D97-AF65-F5344CB8AC3E}">
        <p14:creationId xmlns:p14="http://schemas.microsoft.com/office/powerpoint/2010/main" val="1422607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99724C1-B16B-48B4-A4D9-BB53309262D3}"/>
              </a:ext>
            </a:extLst>
          </p:cNvPr>
          <p:cNvSpPr>
            <a:spLocks noGrp="1"/>
          </p:cNvSpPr>
          <p:nvPr>
            <p:ph type="title"/>
          </p:nvPr>
        </p:nvSpPr>
        <p:spPr bwMode="auto">
          <a:xfrm>
            <a:off x="900113" y="274638"/>
            <a:ext cx="7786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1BA15CB-F30E-47D1-B1FB-731E7227B13C}"/>
              </a:ext>
            </a:extLst>
          </p:cNvPr>
          <p:cNvSpPr>
            <a:spLocks noGrp="1"/>
          </p:cNvSpPr>
          <p:nvPr>
            <p:ph type="body" idx="1"/>
          </p:nvPr>
        </p:nvSpPr>
        <p:spPr bwMode="auto">
          <a:xfrm>
            <a:off x="900113" y="1600200"/>
            <a:ext cx="77866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D6D0533-B9E0-4BC3-8D56-50E00E1E285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fld id="{E6296658-DB13-4A73-B788-A32354ABA868}" type="datetimeFigureOut">
              <a:rPr lang="en-GB"/>
              <a:pPr>
                <a:defRPr/>
              </a:pPr>
              <a:t>26/11/2022</a:t>
            </a:fld>
            <a:endParaRPr lang="en-GB" dirty="0"/>
          </a:p>
        </p:txBody>
      </p:sp>
      <p:sp>
        <p:nvSpPr>
          <p:cNvPr id="5" name="Footer Placeholder 4">
            <a:extLst>
              <a:ext uri="{FF2B5EF4-FFF2-40B4-BE49-F238E27FC236}">
                <a16:creationId xmlns:a16="http://schemas.microsoft.com/office/drawing/2014/main" id="{0633716C-5046-4EFF-9923-4F049ABA138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6DDC0D0F-7236-45FF-9CD4-4654E3A3AB5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defRPr>
            </a:lvl1pPr>
          </a:lstStyle>
          <a:p>
            <a:pPr>
              <a:defRPr/>
            </a:pPr>
            <a:fld id="{ADD6BCDD-8F1A-4E36-B4F6-1A617BE8BA1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panose="020B0604020202020204" pitchFamily="34" charset="0"/>
        <a:defRPr lang="en-US" sz="2000" kern="1200" dirty="0">
          <a:solidFill>
            <a:schemeClr val="tx1"/>
          </a:solidFill>
          <a:latin typeface="+mn-lt"/>
          <a:ea typeface="+mn-ea"/>
          <a:cs typeface="+mn-cs"/>
        </a:defRPr>
      </a:lvl1pPr>
      <a:lvl2pPr marL="273050" indent="-273050" algn="l" rtl="0" eaLnBrk="0" fontAlgn="base" hangingPunct="0">
        <a:spcBef>
          <a:spcPct val="0"/>
        </a:spcBef>
        <a:spcAft>
          <a:spcPts val="600"/>
        </a:spcAft>
        <a:buClr>
          <a:schemeClr val="accent1"/>
        </a:buClr>
        <a:buFont typeface="Wingdings" panose="05000000000000000000" pitchFamily="2" charset="2"/>
        <a:buChar char="§"/>
        <a:defRPr lang="en-US" sz="2000" kern="1200" dirty="0">
          <a:solidFill>
            <a:schemeClr val="tx1"/>
          </a:solidFill>
          <a:latin typeface="+mn-lt"/>
          <a:ea typeface="+mn-ea"/>
          <a:cs typeface="+mn-cs"/>
        </a:defRPr>
      </a:lvl2pPr>
      <a:lvl3pPr marL="531813" indent="-258763"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3pPr>
      <a:lvl4pPr marL="804863" indent="-273050" algn="l" rtl="0" eaLnBrk="0" fontAlgn="base" hangingPunct="0">
        <a:spcBef>
          <a:spcPct val="0"/>
        </a:spcBef>
        <a:spcAft>
          <a:spcPts val="600"/>
        </a:spcAft>
        <a:buClr>
          <a:schemeClr val="accent1"/>
        </a:buClr>
        <a:buFont typeface="Arial" panose="020B0604020202020204" pitchFamily="34" charset="0"/>
        <a:buChar char="•"/>
        <a:defRPr lang="en-US" sz="2000" kern="1200" dirty="0">
          <a:solidFill>
            <a:schemeClr val="tx1"/>
          </a:solidFill>
          <a:latin typeface="+mn-lt"/>
          <a:ea typeface="+mn-ea"/>
          <a:cs typeface="+mn-cs"/>
        </a:defRPr>
      </a:lvl4pPr>
      <a:lvl5pPr marL="1077913" indent="-273050" algn="l" rtl="0" eaLnBrk="0" fontAlgn="base" hangingPunct="0">
        <a:spcBef>
          <a:spcPct val="0"/>
        </a:spcBef>
        <a:spcAft>
          <a:spcPts val="600"/>
        </a:spcAft>
        <a:buClr>
          <a:schemeClr val="accent1"/>
        </a:buClr>
        <a:buFont typeface="Arial" panose="020B0604020202020204" pitchFamily="34" charset="0"/>
        <a:buChar char="»"/>
        <a:defRPr lang="en-GB"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t1jbyf4kqZk?feature=oembed"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holocausteducation.org.uk/who-were-the-six-mill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12C9EAD-3517-4BF6-863D-89627B41017C}"/>
              </a:ext>
            </a:extLst>
          </p:cNvPr>
          <p:cNvSpPr>
            <a:spLocks noGrp="1"/>
          </p:cNvSpPr>
          <p:nvPr>
            <p:ph type="ctrTitle"/>
          </p:nvPr>
        </p:nvSpPr>
        <p:spPr>
          <a:xfrm>
            <a:off x="3779912" y="2924944"/>
            <a:ext cx="4896545" cy="1841759"/>
          </a:xfrm>
        </p:spPr>
        <p:txBody>
          <a:bodyPr/>
          <a:lstStyle/>
          <a:p>
            <a:pPr marL="457200" algn="r">
              <a:spcBef>
                <a:spcPts val="2400"/>
              </a:spcBef>
              <a:spcAft>
                <a:spcPts val="600"/>
              </a:spcAft>
            </a:pPr>
            <a:br>
              <a:rPr lang="en-GB" sz="2800" dirty="0">
                <a:solidFill>
                  <a:srgbClr val="43838E"/>
                </a:solidFill>
                <a:ea typeface="Calibri" panose="020F0502020204030204" pitchFamily="34" charset="0"/>
                <a:cs typeface="Times New Roman" panose="02020603050405020304" pitchFamily="18" charset="0"/>
              </a:rPr>
            </a:br>
            <a:r>
              <a:rPr lang="en-GB" sz="2800" dirty="0">
                <a:solidFill>
                  <a:srgbClr val="43838E"/>
                </a:solidFill>
                <a:ea typeface="Calibri" panose="020F0502020204030204" pitchFamily="34" charset="0"/>
                <a:cs typeface="Times New Roman" panose="02020603050405020304" pitchFamily="18" charset="0"/>
              </a:rPr>
              <a:t>Holocaust Memorial Day 2023: </a:t>
            </a:r>
            <a:br>
              <a:rPr lang="en-GB" sz="2800" dirty="0">
                <a:solidFill>
                  <a:srgbClr val="43838E"/>
                </a:solidFill>
                <a:ea typeface="Calibri" panose="020F0502020204030204" pitchFamily="34" charset="0"/>
                <a:cs typeface="Times New Roman" panose="02020603050405020304" pitchFamily="18" charset="0"/>
              </a:rPr>
            </a:br>
            <a:r>
              <a:rPr lang="en-GB" sz="2800" i="1" dirty="0">
                <a:solidFill>
                  <a:srgbClr val="43838E"/>
                </a:solidFill>
                <a:ea typeface="Calibri" panose="020F0502020204030204" pitchFamily="34" charset="0"/>
                <a:cs typeface="Times New Roman" panose="02020603050405020304" pitchFamily="18" charset="0"/>
              </a:rPr>
              <a:t>A Window on ‘Ordinary People’ </a:t>
            </a:r>
            <a:br>
              <a:rPr lang="en-GB" sz="2800" i="1" dirty="0">
                <a:solidFill>
                  <a:srgbClr val="43838E"/>
                </a:solidFill>
                <a:ea typeface="Calibri" panose="020F0502020204030204" pitchFamily="34" charset="0"/>
                <a:cs typeface="Times New Roman" panose="02020603050405020304" pitchFamily="18" charset="0"/>
              </a:rPr>
            </a:br>
            <a:r>
              <a:rPr lang="en-GB" sz="2400" b="0" dirty="0">
                <a:solidFill>
                  <a:srgbClr val="43838E"/>
                </a:solidFill>
                <a:ea typeface="Calibri" panose="020F0502020204030204" pitchFamily="34" charset="0"/>
                <a:cs typeface="Times New Roman" panose="02020603050405020304" pitchFamily="18" charset="0"/>
              </a:rPr>
              <a:t>KS4 Tutor Time Stimuli &amp; Suggestions</a:t>
            </a:r>
            <a:br>
              <a:rPr lang="en-GB" sz="2400" b="0" dirty="0">
                <a:solidFill>
                  <a:srgbClr val="43838E"/>
                </a:solidFill>
                <a:ea typeface="Calibri" panose="020F0502020204030204" pitchFamily="34" charset="0"/>
                <a:cs typeface="Times New Roman" panose="02020603050405020304" pitchFamily="18" charset="0"/>
              </a:rPr>
            </a:br>
            <a:br>
              <a:rPr lang="en-GB" sz="2400" b="0" dirty="0">
                <a:solidFill>
                  <a:srgbClr val="43838E"/>
                </a:solidFill>
                <a:ea typeface="Calibri" panose="020F0502020204030204" pitchFamily="34" charset="0"/>
                <a:cs typeface="Times New Roman" panose="02020603050405020304" pitchFamily="18" charset="0"/>
              </a:rPr>
            </a:br>
            <a:r>
              <a:rPr lang="en-GB" sz="2800" b="1" dirty="0">
                <a:solidFill>
                  <a:srgbClr val="43838E"/>
                </a:solidFill>
                <a:effectLst/>
                <a:ea typeface="Calibri" panose="020F0502020204030204" pitchFamily="34" charset="0"/>
                <a:cs typeface="Times New Roman" panose="02020603050405020304" pitchFamily="18" charset="0"/>
              </a:rPr>
              <a:t> </a:t>
            </a:r>
          </a:p>
        </p:txBody>
      </p:sp>
      <p:pic>
        <p:nvPicPr>
          <p:cNvPr id="3" name="Picture 2" descr="Leicester council urged to end 'anti-Semitic' boycott - BBC News">
            <a:extLst>
              <a:ext uri="{FF2B5EF4-FFF2-40B4-BE49-F238E27FC236}">
                <a16:creationId xmlns:a16="http://schemas.microsoft.com/office/drawing/2014/main" id="{54A1D3C5-E692-CA52-CA6F-9AA3FFD9CB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 t="22597" r="79035" b="47435"/>
          <a:stretch/>
        </p:blipFill>
        <p:spPr bwMode="auto">
          <a:xfrm>
            <a:off x="1397771" y="2708920"/>
            <a:ext cx="1817481" cy="197552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6" descr="Picture Windows - Replacement &amp; Installation | Save Energy Co">
            <a:extLst>
              <a:ext uri="{FF2B5EF4-FFF2-40B4-BE49-F238E27FC236}">
                <a16:creationId xmlns:a16="http://schemas.microsoft.com/office/drawing/2014/main" id="{95FCE056-A10A-5F5E-95A4-BE7A2127F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155" y="2634350"/>
            <a:ext cx="2202711" cy="21246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FF6122-2A15-3FDF-D884-1B1FD95BFE03}"/>
              </a:ext>
            </a:extLst>
          </p:cNvPr>
          <p:cNvSpPr txBox="1"/>
          <p:nvPr/>
        </p:nvSpPr>
        <p:spPr>
          <a:xfrm>
            <a:off x="6372200" y="4941168"/>
            <a:ext cx="2304257" cy="276999"/>
          </a:xfrm>
          <a:prstGeom prst="rect">
            <a:avLst/>
          </a:prstGeom>
          <a:noFill/>
        </p:spPr>
        <p:txBody>
          <a:bodyPr wrap="square" rtlCol="0">
            <a:spAutoFit/>
          </a:bodyPr>
          <a:lstStyle/>
          <a:p>
            <a:pPr algn="r"/>
            <a:r>
              <a:rPr lang="en-US" sz="1200" dirty="0">
                <a:latin typeface="Arial Narrow" panose="020B0604020202020204" pitchFamily="34" charset="0"/>
                <a:cs typeface="Arial Narrow" panose="020B0604020202020204" pitchFamily="34" charset="0"/>
              </a:rPr>
              <a:t>RA </a:t>
            </a:r>
            <a:r>
              <a:rPr lang="en-US" sz="1200" dirty="0" err="1">
                <a:latin typeface="Arial Narrow" panose="020B0604020202020204" pitchFamily="34" charset="0"/>
                <a:cs typeface="Arial Narrow" panose="020B0604020202020204" pitchFamily="34" charset="0"/>
              </a:rPr>
              <a:t>Lenga</a:t>
            </a:r>
            <a:r>
              <a:rPr lang="en-US" sz="1200" dirty="0">
                <a:latin typeface="Arial Narrow" panose="020B0604020202020204" pitchFamily="34" charset="0"/>
                <a:cs typeface="Arial Narrow" panose="020B0604020202020204" pitchFamily="34" charset="0"/>
              </a:rPr>
              <a:t> &amp; N Wetherall 2022</a:t>
            </a:r>
          </a:p>
        </p:txBody>
      </p:sp>
    </p:spTree>
    <p:extLst>
      <p:ext uri="{BB962C8B-B14F-4D97-AF65-F5344CB8AC3E}">
        <p14:creationId xmlns:p14="http://schemas.microsoft.com/office/powerpoint/2010/main" val="4181420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6AA9BD-1AC0-2965-7680-A622CEEAE692}"/>
              </a:ext>
            </a:extLst>
          </p:cNvPr>
          <p:cNvSpPr>
            <a:spLocks noGrp="1"/>
          </p:cNvSpPr>
          <p:nvPr>
            <p:ph type="title"/>
          </p:nvPr>
        </p:nvSpPr>
        <p:spPr>
          <a:xfrm>
            <a:off x="605481" y="148668"/>
            <a:ext cx="8386415" cy="688044"/>
          </a:xfrm>
        </p:spPr>
        <p:txBody>
          <a:bodyPr>
            <a:noAutofit/>
          </a:bodyPr>
          <a:lstStyle/>
          <a:p>
            <a:br>
              <a:rPr lang="en-GB" sz="2100" b="0" dirty="0">
                <a:solidFill>
                  <a:srgbClr val="333333"/>
                </a:solidFill>
                <a:latin typeface="Museo Sans 500"/>
              </a:rPr>
            </a:br>
            <a:br>
              <a:rPr lang="en-GB" sz="2800" dirty="0">
                <a:solidFill>
                  <a:srgbClr val="0F1419"/>
                </a:solidFill>
                <a:latin typeface="+mn-lt"/>
              </a:rPr>
            </a:br>
            <a:r>
              <a:rPr lang="en-GB" dirty="0">
                <a:solidFill>
                  <a:srgbClr val="0F1419"/>
                </a:solidFill>
              </a:rPr>
              <a:t>Thinking Deeper…</a:t>
            </a:r>
            <a:br>
              <a:rPr lang="en-GB" sz="3200" dirty="0">
                <a:solidFill>
                  <a:srgbClr val="0F1419"/>
                </a:solidFill>
              </a:rPr>
            </a:br>
            <a:br>
              <a:rPr lang="en-GB" sz="1600" b="0" dirty="0">
                <a:solidFill>
                  <a:srgbClr val="0F1419"/>
                </a:solidFill>
                <a:latin typeface="+mj-lt"/>
              </a:rPr>
            </a:br>
            <a:br>
              <a:rPr lang="en-GB" sz="2100" b="0" dirty="0">
                <a:solidFill>
                  <a:srgbClr val="333333"/>
                </a:solidFill>
                <a:latin typeface="Museo Sans 500"/>
              </a:rPr>
            </a:br>
            <a:endParaRPr lang="en-GB" sz="2100" dirty="0"/>
          </a:p>
        </p:txBody>
      </p:sp>
      <p:pic>
        <p:nvPicPr>
          <p:cNvPr id="4100" name="Picture 4" descr="Boycott poster. Berlin, Germany, April 1, 1933.">
            <a:extLst>
              <a:ext uri="{FF2B5EF4-FFF2-40B4-BE49-F238E27FC236}">
                <a16:creationId xmlns:a16="http://schemas.microsoft.com/office/drawing/2014/main" id="{C6B3361E-186E-7A3A-6E41-497C90A5A2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9713" y="2139818"/>
            <a:ext cx="4386261" cy="32896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54294C-B19C-CDF6-30F9-AF921044EBCE}"/>
              </a:ext>
            </a:extLst>
          </p:cNvPr>
          <p:cNvSpPr txBox="1"/>
          <p:nvPr/>
        </p:nvSpPr>
        <p:spPr>
          <a:xfrm>
            <a:off x="604218" y="5429514"/>
            <a:ext cx="3200400" cy="307777"/>
          </a:xfrm>
          <a:prstGeom prst="rect">
            <a:avLst/>
          </a:prstGeom>
          <a:noFill/>
        </p:spPr>
        <p:txBody>
          <a:bodyPr wrap="square" rtlCol="0">
            <a:spAutoFit/>
          </a:bodyPr>
          <a:lstStyle/>
          <a:p>
            <a:r>
              <a:rPr lang="en-GB" sz="1400" b="0" i="0" dirty="0">
                <a:effectLst/>
                <a:latin typeface="Museo Sans 500"/>
              </a:rPr>
              <a:t>Berlin, Germany, April 1, 1933. USHMM</a:t>
            </a:r>
            <a:endParaRPr lang="en-GB" sz="1400" dirty="0"/>
          </a:p>
        </p:txBody>
      </p:sp>
      <p:sp>
        <p:nvSpPr>
          <p:cNvPr id="6" name="TextBox 5">
            <a:extLst>
              <a:ext uri="{FF2B5EF4-FFF2-40B4-BE49-F238E27FC236}">
                <a16:creationId xmlns:a16="http://schemas.microsoft.com/office/drawing/2014/main" id="{712752C4-29E8-3089-A98D-E44FEDA80350}"/>
              </a:ext>
            </a:extLst>
          </p:cNvPr>
          <p:cNvSpPr txBox="1"/>
          <p:nvPr/>
        </p:nvSpPr>
        <p:spPr>
          <a:xfrm>
            <a:off x="5293521" y="2114282"/>
            <a:ext cx="3616997" cy="4524315"/>
          </a:xfrm>
          <a:prstGeom prst="rect">
            <a:avLst/>
          </a:prstGeom>
          <a:noFill/>
          <a:ln>
            <a:solidFill>
              <a:schemeClr val="tx1"/>
            </a:solidFill>
          </a:ln>
        </p:spPr>
        <p:txBody>
          <a:bodyPr wrap="square" rtlCol="0">
            <a:spAutoFit/>
          </a:bodyPr>
          <a:lstStyle/>
          <a:p>
            <a:pPr marL="257175" indent="-257175">
              <a:buFont typeface="+mj-lt"/>
              <a:buAutoNum type="arabicPeriod"/>
            </a:pPr>
            <a:r>
              <a:rPr lang="en-GB" i="1" dirty="0">
                <a:solidFill>
                  <a:srgbClr val="333333"/>
                </a:solidFill>
                <a:latin typeface="Museo Sans 500"/>
              </a:rPr>
              <a:t>Why do you think the sign was written in English as well as German? </a:t>
            </a:r>
          </a:p>
          <a:p>
            <a:pPr marL="257175" indent="-257175">
              <a:buFont typeface="+mj-lt"/>
              <a:buAutoNum type="arabicPeriod"/>
            </a:pPr>
            <a:endParaRPr lang="en-GB" i="1" dirty="0">
              <a:solidFill>
                <a:srgbClr val="333333"/>
              </a:solidFill>
              <a:latin typeface="Museo Sans 500"/>
            </a:endParaRPr>
          </a:p>
          <a:p>
            <a:pPr marL="257175" indent="-257175">
              <a:buFont typeface="+mj-lt"/>
              <a:buAutoNum type="arabicPeriod"/>
            </a:pPr>
            <a:r>
              <a:rPr lang="en-GB" i="1" dirty="0">
                <a:solidFill>
                  <a:srgbClr val="333333"/>
                </a:solidFill>
                <a:latin typeface="Museo Sans 500"/>
              </a:rPr>
              <a:t>What were the Nazis trying to do in saying ‘buy only at ‘German’ shops?’</a:t>
            </a:r>
          </a:p>
          <a:p>
            <a:pPr marL="257175" indent="-257175">
              <a:buFont typeface="+mj-lt"/>
              <a:buAutoNum type="arabicPeriod"/>
            </a:pPr>
            <a:endParaRPr lang="en-GB" i="1" dirty="0">
              <a:solidFill>
                <a:srgbClr val="333333"/>
              </a:solidFill>
              <a:latin typeface="Museo Sans 500"/>
            </a:endParaRPr>
          </a:p>
          <a:p>
            <a:pPr marL="257175" indent="-257175">
              <a:buFont typeface="+mj-lt"/>
              <a:buAutoNum type="arabicPeriod"/>
            </a:pPr>
            <a:r>
              <a:rPr lang="en-GB" i="1" dirty="0">
                <a:solidFill>
                  <a:srgbClr val="333333"/>
                </a:solidFill>
                <a:latin typeface="Museo Sans 500"/>
              </a:rPr>
              <a:t>How might the ordinary shopper, like the one seen in the widow’s reflection, have reacted to this? What choices did they have?</a:t>
            </a:r>
          </a:p>
          <a:p>
            <a:pPr marL="257175" indent="-257175">
              <a:buFont typeface="+mj-lt"/>
              <a:buAutoNum type="arabicPeriod"/>
            </a:pPr>
            <a:endParaRPr lang="en-GB" i="1" dirty="0">
              <a:solidFill>
                <a:srgbClr val="333333"/>
              </a:solidFill>
              <a:latin typeface="Museo Sans 500"/>
            </a:endParaRPr>
          </a:p>
          <a:p>
            <a:pPr marL="257175" indent="-257175">
              <a:buFont typeface="+mj-lt"/>
              <a:buAutoNum type="arabicPeriod"/>
            </a:pPr>
            <a:r>
              <a:rPr lang="en-GB" i="1" dirty="0">
                <a:solidFill>
                  <a:srgbClr val="333333"/>
                </a:solidFill>
                <a:latin typeface="Museo Sans 500"/>
              </a:rPr>
              <a:t>What impact do you think this would have had on the Jewish community?</a:t>
            </a:r>
          </a:p>
        </p:txBody>
      </p:sp>
      <p:sp>
        <p:nvSpPr>
          <p:cNvPr id="4" name="TextBox 3">
            <a:extLst>
              <a:ext uri="{FF2B5EF4-FFF2-40B4-BE49-F238E27FC236}">
                <a16:creationId xmlns:a16="http://schemas.microsoft.com/office/drawing/2014/main" id="{3C7F7CD3-A178-B74B-29A9-C1AEAB3C014E}"/>
              </a:ext>
            </a:extLst>
          </p:cNvPr>
          <p:cNvSpPr txBox="1"/>
          <p:nvPr/>
        </p:nvSpPr>
        <p:spPr>
          <a:xfrm>
            <a:off x="617660" y="836712"/>
            <a:ext cx="8374235" cy="1446550"/>
          </a:xfrm>
          <a:prstGeom prst="rect">
            <a:avLst/>
          </a:prstGeom>
          <a:noFill/>
        </p:spPr>
        <p:txBody>
          <a:bodyPr wrap="square">
            <a:spAutoFit/>
          </a:bodyPr>
          <a:lstStyle/>
          <a:p>
            <a:r>
              <a:rPr lang="en-GB" sz="1800" dirty="0">
                <a:solidFill>
                  <a:srgbClr val="333333"/>
                </a:solidFill>
                <a:effectLst/>
                <a:latin typeface="Arial Narrow" panose="020B0604020202020204" pitchFamily="34" charset="0"/>
                <a:cs typeface="Arial Narrow" panose="020B0604020202020204" pitchFamily="34" charset="0"/>
              </a:rPr>
              <a:t>On </a:t>
            </a:r>
            <a:r>
              <a:rPr lang="en-GB" sz="1800" b="1" dirty="0">
                <a:solidFill>
                  <a:srgbClr val="333333"/>
                </a:solidFill>
                <a:effectLst/>
                <a:latin typeface="Arial Narrow" panose="020B0604020202020204" pitchFamily="34" charset="0"/>
                <a:cs typeface="Arial Narrow" panose="020B0604020202020204" pitchFamily="34" charset="0"/>
              </a:rPr>
              <a:t>April 1</a:t>
            </a:r>
            <a:r>
              <a:rPr lang="en-GB" sz="1800" b="1" baseline="30000" dirty="0">
                <a:solidFill>
                  <a:srgbClr val="333333"/>
                </a:solidFill>
                <a:effectLst/>
                <a:latin typeface="Arial Narrow" panose="020B0604020202020204" pitchFamily="34" charset="0"/>
                <a:cs typeface="Arial Narrow" panose="020B0604020202020204" pitchFamily="34" charset="0"/>
              </a:rPr>
              <a:t>st</a:t>
            </a:r>
            <a:r>
              <a:rPr lang="en-GB" sz="1800" b="1" dirty="0">
                <a:solidFill>
                  <a:srgbClr val="333333"/>
                </a:solidFill>
                <a:effectLst/>
                <a:latin typeface="Arial Narrow" panose="020B0604020202020204" pitchFamily="34" charset="0"/>
                <a:cs typeface="Arial Narrow" panose="020B0604020202020204" pitchFamily="34" charset="0"/>
              </a:rPr>
              <a:t> 1933</a:t>
            </a:r>
            <a:r>
              <a:rPr lang="en-GB" sz="1800" dirty="0">
                <a:solidFill>
                  <a:srgbClr val="333333"/>
                </a:solidFill>
                <a:effectLst/>
                <a:latin typeface="Arial Narrow" panose="020B0604020202020204" pitchFamily="34" charset="0"/>
                <a:cs typeface="Arial Narrow" panose="020B0604020202020204" pitchFamily="34" charset="0"/>
              </a:rPr>
              <a:t>, the Nazis carried out the first </a:t>
            </a:r>
            <a:r>
              <a:rPr lang="en-GB" sz="1800" b="1" dirty="0">
                <a:solidFill>
                  <a:srgbClr val="333333"/>
                </a:solidFill>
                <a:effectLst/>
                <a:latin typeface="Arial Narrow" panose="020B0604020202020204" pitchFamily="34" charset="0"/>
                <a:cs typeface="Arial Narrow" panose="020B0604020202020204" pitchFamily="34" charset="0"/>
              </a:rPr>
              <a:t>nationwide, planned action against Jews</a:t>
            </a:r>
            <a:r>
              <a:rPr lang="en-GB" sz="1800" dirty="0">
                <a:solidFill>
                  <a:srgbClr val="333333"/>
                </a:solidFill>
                <a:effectLst/>
                <a:latin typeface="Arial Narrow" panose="020B0604020202020204" pitchFamily="34" charset="0"/>
                <a:cs typeface="Arial Narrow" panose="020B0604020202020204" pitchFamily="34" charset="0"/>
              </a:rPr>
              <a:t>: a </a:t>
            </a:r>
            <a:r>
              <a:rPr lang="en-GB" sz="1800" b="1" dirty="0">
                <a:solidFill>
                  <a:srgbClr val="333333"/>
                </a:solidFill>
                <a:effectLst/>
                <a:latin typeface="Arial Narrow" panose="020B0604020202020204" pitchFamily="34" charset="0"/>
                <a:cs typeface="Arial Narrow" panose="020B0604020202020204" pitchFamily="34" charset="0"/>
              </a:rPr>
              <a:t>boycott</a:t>
            </a:r>
            <a:r>
              <a:rPr lang="en-GB" sz="1800" dirty="0">
                <a:solidFill>
                  <a:srgbClr val="333333"/>
                </a:solidFill>
                <a:effectLst/>
                <a:latin typeface="Arial Narrow" panose="020B0604020202020204" pitchFamily="34" charset="0"/>
                <a:cs typeface="Arial Narrow" panose="020B0604020202020204" pitchFamily="34" charset="0"/>
              </a:rPr>
              <a:t> targeting Jewish businesses and professionals.</a:t>
            </a:r>
            <a:br>
              <a:rPr lang="en-GB" sz="1800" dirty="0">
                <a:solidFill>
                  <a:srgbClr val="333333"/>
                </a:solidFill>
                <a:effectLst/>
                <a:latin typeface="Arial Narrow" panose="020B0604020202020204" pitchFamily="34" charset="0"/>
                <a:cs typeface="Arial Narrow" panose="020B0604020202020204" pitchFamily="34" charset="0"/>
              </a:rPr>
            </a:br>
            <a:br>
              <a:rPr lang="en-GB" sz="1800" dirty="0">
                <a:solidFill>
                  <a:srgbClr val="333333"/>
                </a:solidFill>
                <a:effectLst/>
                <a:latin typeface="Arial Narrow" panose="020B0604020202020204" pitchFamily="34" charset="0"/>
                <a:cs typeface="Arial Narrow" panose="020B0604020202020204" pitchFamily="34" charset="0"/>
              </a:rPr>
            </a:br>
            <a:r>
              <a:rPr lang="en-GB" sz="1600" dirty="0">
                <a:solidFill>
                  <a:srgbClr val="333333"/>
                </a:solidFill>
                <a:latin typeface="Arial Narrow" panose="020B0604020202020204" pitchFamily="34" charset="0"/>
                <a:cs typeface="Arial Narrow" panose="020B0604020202020204" pitchFamily="34" charset="0"/>
              </a:rPr>
              <a:t>Here you can see one of the Jewish-owned shops with a Nazi sign posted on the display window. </a:t>
            </a:r>
            <a:br>
              <a:rPr lang="en-GB" sz="2100" dirty="0">
                <a:solidFill>
                  <a:srgbClr val="333333"/>
                </a:solidFill>
                <a:latin typeface="Arial Narrow" panose="020B0604020202020204" pitchFamily="34" charset="0"/>
                <a:cs typeface="Arial Narrow" panose="020B0604020202020204" pitchFamily="34" charset="0"/>
              </a:rPr>
            </a:br>
            <a:endParaRPr lang="en-US" dirty="0">
              <a:latin typeface="Arial Narrow" panose="020B0604020202020204" pitchFamily="34" charset="0"/>
              <a:cs typeface="Arial Narrow" panose="020B0604020202020204" pitchFamily="34" charset="0"/>
            </a:endParaRPr>
          </a:p>
        </p:txBody>
      </p:sp>
      <p:sp>
        <p:nvSpPr>
          <p:cNvPr id="7" name="Oval 6">
            <a:extLst>
              <a:ext uri="{FF2B5EF4-FFF2-40B4-BE49-F238E27FC236}">
                <a16:creationId xmlns:a16="http://schemas.microsoft.com/office/drawing/2014/main" id="{B471E4C4-934C-3B64-EF11-2D0E0C96E168}"/>
              </a:ext>
            </a:extLst>
          </p:cNvPr>
          <p:cNvSpPr/>
          <p:nvPr/>
        </p:nvSpPr>
        <p:spPr>
          <a:xfrm>
            <a:off x="8244408" y="148668"/>
            <a:ext cx="666110" cy="688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726D225-E771-4D95-C7AF-E05F06164949}"/>
              </a:ext>
            </a:extLst>
          </p:cNvPr>
          <p:cNvSpPr txBox="1"/>
          <p:nvPr/>
        </p:nvSpPr>
        <p:spPr>
          <a:xfrm>
            <a:off x="8325084" y="311496"/>
            <a:ext cx="585434" cy="369332"/>
          </a:xfrm>
          <a:prstGeom prst="rect">
            <a:avLst/>
          </a:prstGeom>
          <a:noFill/>
        </p:spPr>
        <p:txBody>
          <a:bodyPr wrap="square" rtlCol="0">
            <a:spAutoFit/>
          </a:bodyPr>
          <a:lstStyle/>
          <a:p>
            <a:r>
              <a:rPr lang="en-US" dirty="0">
                <a:solidFill>
                  <a:schemeClr val="bg1"/>
                </a:solidFill>
                <a:latin typeface="Arial Narrow" panose="020B0604020202020204" pitchFamily="34" charset="0"/>
                <a:cs typeface="Arial Narrow" panose="020B0604020202020204" pitchFamily="34" charset="0"/>
              </a:rPr>
              <a:t>KS4</a:t>
            </a:r>
          </a:p>
        </p:txBody>
      </p:sp>
      <p:sp>
        <p:nvSpPr>
          <p:cNvPr id="9" name="TextBox 8">
            <a:extLst>
              <a:ext uri="{FF2B5EF4-FFF2-40B4-BE49-F238E27FC236}">
                <a16:creationId xmlns:a16="http://schemas.microsoft.com/office/drawing/2014/main" id="{71ABB131-9049-2CD8-7FCD-52A4504EDB6C}"/>
              </a:ext>
            </a:extLst>
          </p:cNvPr>
          <p:cNvSpPr txBox="1"/>
          <p:nvPr/>
        </p:nvSpPr>
        <p:spPr>
          <a:xfrm>
            <a:off x="709713" y="5805264"/>
            <a:ext cx="4386261" cy="923330"/>
          </a:xfrm>
          <a:prstGeom prst="rect">
            <a:avLst/>
          </a:prstGeom>
          <a:solidFill>
            <a:schemeClr val="accent6">
              <a:lumMod val="20000"/>
              <a:lumOff val="80000"/>
            </a:schemeClr>
          </a:solidFill>
        </p:spPr>
        <p:txBody>
          <a:bodyPr wrap="square" rtlCol="0">
            <a:spAutoFit/>
          </a:bodyPr>
          <a:lstStyle/>
          <a:p>
            <a:r>
              <a:rPr lang="en-US" b="1" dirty="0">
                <a:latin typeface="Arial Narrow" panose="020B0604020202020204" pitchFamily="34" charset="0"/>
                <a:cs typeface="Arial Narrow" panose="020B0604020202020204" pitchFamily="34" charset="0"/>
              </a:rPr>
              <a:t>What can be inferred from this source about tactics used by the Nazis to discriminate against the Jewish people of Germany?</a:t>
            </a:r>
          </a:p>
        </p:txBody>
      </p:sp>
    </p:spTree>
    <p:extLst>
      <p:ext uri="{BB962C8B-B14F-4D97-AF65-F5344CB8AC3E}">
        <p14:creationId xmlns:p14="http://schemas.microsoft.com/office/powerpoint/2010/main" val="286361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0024-DFC6-35F6-1727-91E6FE724F23}"/>
              </a:ext>
            </a:extLst>
          </p:cNvPr>
          <p:cNvSpPr>
            <a:spLocks noGrp="1"/>
          </p:cNvSpPr>
          <p:nvPr>
            <p:ph type="title"/>
          </p:nvPr>
        </p:nvSpPr>
        <p:spPr>
          <a:xfrm>
            <a:off x="644312" y="0"/>
            <a:ext cx="8392183" cy="1143000"/>
          </a:xfrm>
        </p:spPr>
        <p:txBody>
          <a:bodyPr>
            <a:normAutofit fontScale="90000"/>
          </a:bodyPr>
          <a:lstStyle/>
          <a:p>
            <a:br>
              <a:rPr lang="en-GB" dirty="0"/>
            </a:br>
            <a:r>
              <a:rPr lang="en-GB" dirty="0"/>
              <a:t>What did the Boycott mean for ordinary Jewish families and business owners?</a:t>
            </a:r>
            <a:br>
              <a:rPr lang="en-GB" dirty="0"/>
            </a:br>
            <a:endParaRPr lang="en-GB" dirty="0"/>
          </a:p>
        </p:txBody>
      </p:sp>
      <p:sp>
        <p:nvSpPr>
          <p:cNvPr id="3" name="Content Placeholder 2">
            <a:extLst>
              <a:ext uri="{FF2B5EF4-FFF2-40B4-BE49-F238E27FC236}">
                <a16:creationId xmlns:a16="http://schemas.microsoft.com/office/drawing/2014/main" id="{7CF77C4F-B99B-9805-CDD5-2F464D6EEC49}"/>
              </a:ext>
            </a:extLst>
          </p:cNvPr>
          <p:cNvSpPr>
            <a:spLocks noGrp="1"/>
          </p:cNvSpPr>
          <p:nvPr>
            <p:ph idx="1"/>
          </p:nvPr>
        </p:nvSpPr>
        <p:spPr>
          <a:xfrm>
            <a:off x="611560" y="312480"/>
            <a:ext cx="8280919" cy="5420776"/>
          </a:xfrm>
        </p:spPr>
        <p:txBody>
          <a:bodyPr>
            <a:normAutofit fontScale="25000" lnSpcReduction="20000"/>
          </a:bodyPr>
          <a:lstStyle/>
          <a:p>
            <a:pPr marL="0" indent="0"/>
            <a:endParaRPr lang="en-GB" sz="7200" dirty="0"/>
          </a:p>
          <a:p>
            <a:pPr marL="0" indent="0"/>
            <a:endParaRPr lang="en-GB" sz="7200" dirty="0"/>
          </a:p>
          <a:p>
            <a:pPr marL="0" indent="0"/>
            <a:endParaRPr lang="en-GB" sz="7200" dirty="0"/>
          </a:p>
          <a:p>
            <a:pPr marL="0" indent="0"/>
            <a:endParaRPr lang="en-GB" sz="7200" dirty="0"/>
          </a:p>
          <a:p>
            <a:pPr marL="0" indent="0"/>
            <a:endParaRPr lang="en-GB" sz="7200" dirty="0"/>
          </a:p>
          <a:p>
            <a:pPr marL="0" indent="0"/>
            <a:endParaRPr lang="en-GB" sz="7200" dirty="0"/>
          </a:p>
          <a:p>
            <a:pPr marL="0" indent="0"/>
            <a:endParaRPr lang="en-GB" sz="7200" dirty="0"/>
          </a:p>
          <a:p>
            <a:pPr marL="0" indent="0"/>
            <a:endParaRPr lang="en-GB" sz="7200" dirty="0"/>
          </a:p>
          <a:p>
            <a:pPr marL="0" indent="0"/>
            <a:endParaRPr lang="en-GB" sz="7200" dirty="0"/>
          </a:p>
          <a:p>
            <a:pPr marL="0" indent="0"/>
            <a:endParaRPr lang="en-GB" sz="7200" dirty="0"/>
          </a:p>
          <a:p>
            <a:pPr marL="0" indent="0"/>
            <a:endParaRPr lang="en-GB" sz="7200" dirty="0"/>
          </a:p>
          <a:p>
            <a:pPr marL="0" indent="0"/>
            <a:endParaRPr lang="en-GB" sz="7200" dirty="0"/>
          </a:p>
          <a:p>
            <a:pPr marL="0" indent="0"/>
            <a:endParaRPr lang="en-GB" sz="7200" dirty="0"/>
          </a:p>
          <a:p>
            <a:pPr marL="0" indent="0"/>
            <a:endParaRPr lang="en-GB" sz="7200" dirty="0"/>
          </a:p>
          <a:p>
            <a:pPr marL="0" indent="0"/>
            <a:endParaRPr lang="en-GB" sz="6400" dirty="0"/>
          </a:p>
          <a:p>
            <a:pPr marL="0" indent="0"/>
            <a:r>
              <a:rPr lang="en-GB" sz="6400" dirty="0">
                <a:latin typeface="Arial Narrow" panose="020B0604020202020204" pitchFamily="34" charset="0"/>
                <a:cs typeface="Arial Narrow" panose="020B0604020202020204" pitchFamily="34" charset="0"/>
              </a:rPr>
              <a:t>Here </a:t>
            </a:r>
            <a:r>
              <a:rPr lang="en-GB" sz="6400" dirty="0">
                <a:solidFill>
                  <a:srgbClr val="0F0F0F"/>
                </a:solidFill>
                <a:latin typeface="Arial Narrow" panose="020B0604020202020204" pitchFamily="34" charset="0"/>
                <a:cs typeface="Arial Narrow" panose="020B0604020202020204" pitchFamily="34" charset="0"/>
              </a:rPr>
              <a:t>Holocaust survivor, </a:t>
            </a:r>
            <a:r>
              <a:rPr lang="en-GB" sz="6400" b="1" dirty="0" err="1">
                <a:solidFill>
                  <a:srgbClr val="0F0F0F"/>
                </a:solidFill>
                <a:latin typeface="Arial Narrow" panose="020B0604020202020204" pitchFamily="34" charset="0"/>
                <a:cs typeface="Arial Narrow" panose="020B0604020202020204" pitchFamily="34" charset="0"/>
              </a:rPr>
              <a:t>Zvi</a:t>
            </a:r>
            <a:r>
              <a:rPr lang="en-GB" sz="6400" b="1" dirty="0">
                <a:solidFill>
                  <a:srgbClr val="0F0F0F"/>
                </a:solidFill>
                <a:latin typeface="Arial Narrow" panose="020B0604020202020204" pitchFamily="34" charset="0"/>
                <a:cs typeface="Arial Narrow" panose="020B0604020202020204" pitchFamily="34" charset="0"/>
              </a:rPr>
              <a:t> Aviram</a:t>
            </a:r>
            <a:r>
              <a:rPr lang="en-GB" sz="6400" dirty="0">
                <a:solidFill>
                  <a:srgbClr val="0F0F0F"/>
                </a:solidFill>
                <a:latin typeface="Arial Narrow" panose="020B0604020202020204" pitchFamily="34" charset="0"/>
                <a:cs typeface="Arial Narrow" panose="020B0604020202020204" pitchFamily="34" charset="0"/>
              </a:rPr>
              <a:t>, describes the </a:t>
            </a:r>
            <a:r>
              <a:rPr lang="en-GB" sz="6400" b="1" dirty="0">
                <a:solidFill>
                  <a:srgbClr val="0F0F0F"/>
                </a:solidFill>
                <a:latin typeface="Arial Narrow" panose="020B0604020202020204" pitchFamily="34" charset="0"/>
                <a:cs typeface="Arial Narrow" panose="020B0604020202020204" pitchFamily="34" charset="0"/>
              </a:rPr>
              <a:t>'Boycott Day' </a:t>
            </a:r>
            <a:r>
              <a:rPr lang="en-GB" sz="6400" dirty="0">
                <a:solidFill>
                  <a:srgbClr val="0F0F0F"/>
                </a:solidFill>
                <a:latin typeface="Arial Narrow" panose="020B0604020202020204" pitchFamily="34" charset="0"/>
                <a:cs typeface="Arial Narrow" panose="020B0604020202020204" pitchFamily="34" charset="0"/>
              </a:rPr>
              <a:t>in Germany, which he witnessed as a child. </a:t>
            </a:r>
          </a:p>
          <a:p>
            <a:pPr marL="0" indent="0"/>
            <a:endParaRPr lang="en-GB" sz="7200" dirty="0">
              <a:solidFill>
                <a:srgbClr val="0F0F0F"/>
              </a:solidFill>
              <a:latin typeface="Arial Narrow" panose="020B0604020202020204" pitchFamily="34" charset="0"/>
              <a:cs typeface="Arial Narrow" panose="020B0604020202020204" pitchFamily="34" charset="0"/>
            </a:endParaRPr>
          </a:p>
          <a:p>
            <a:pPr marL="857250" indent="-857250">
              <a:buFont typeface="Arial" panose="020B0604020202020204" pitchFamily="34" charset="0"/>
              <a:buChar char="•"/>
            </a:pPr>
            <a:r>
              <a:rPr lang="en-GB" sz="7200" dirty="0">
                <a:solidFill>
                  <a:srgbClr val="0F0F0F"/>
                </a:solidFill>
                <a:latin typeface="Arial Narrow" panose="020B0604020202020204" pitchFamily="34" charset="0"/>
                <a:cs typeface="Arial Narrow" panose="020B0604020202020204" pitchFamily="34" charset="0"/>
              </a:rPr>
              <a:t>How does </a:t>
            </a:r>
            <a:r>
              <a:rPr lang="en-GB" sz="7200" dirty="0" err="1">
                <a:solidFill>
                  <a:srgbClr val="0F0F0F"/>
                </a:solidFill>
                <a:latin typeface="Arial Narrow" panose="020B0604020202020204" pitchFamily="34" charset="0"/>
                <a:cs typeface="Arial Narrow" panose="020B0604020202020204" pitchFamily="34" charset="0"/>
              </a:rPr>
              <a:t>Zvi’s</a:t>
            </a:r>
            <a:r>
              <a:rPr lang="en-GB" sz="7200" dirty="0">
                <a:solidFill>
                  <a:srgbClr val="0F0F0F"/>
                </a:solidFill>
                <a:latin typeface="Arial Narrow" panose="020B0604020202020204" pitchFamily="34" charset="0"/>
                <a:cs typeface="Arial Narrow" panose="020B0604020202020204" pitchFamily="34" charset="0"/>
              </a:rPr>
              <a:t> witness testimony and reflection help us understand the impact of the Boycott?</a:t>
            </a:r>
          </a:p>
          <a:p>
            <a:pPr marL="857250" indent="-857250">
              <a:buFont typeface="Arial" panose="020B0604020202020204" pitchFamily="34" charset="0"/>
              <a:buChar char="•"/>
            </a:pPr>
            <a:r>
              <a:rPr lang="en-GB" sz="7200" dirty="0">
                <a:solidFill>
                  <a:srgbClr val="0F0F0F"/>
                </a:solidFill>
                <a:latin typeface="Arial Narrow" panose="020B0604020202020204" pitchFamily="34" charset="0"/>
                <a:cs typeface="Arial Narrow" panose="020B0604020202020204" pitchFamily="34" charset="0"/>
              </a:rPr>
              <a:t>Why is a personal account like this useful to building our understanding of how life changed for German Jews in the early months and years of the Nazi’s coming to power?</a:t>
            </a:r>
          </a:p>
          <a:p>
            <a:pPr marL="0" indent="0"/>
            <a:endParaRPr lang="en-GB" sz="7200" b="1" dirty="0">
              <a:solidFill>
                <a:srgbClr val="0F0F0F"/>
              </a:solidFill>
            </a:endParaRPr>
          </a:p>
          <a:p>
            <a:pPr marL="0" indent="0"/>
            <a:endParaRPr lang="en-GB" sz="7200" b="1" dirty="0">
              <a:solidFill>
                <a:srgbClr val="0F0F0F"/>
              </a:solidFill>
            </a:endParaRPr>
          </a:p>
          <a:p>
            <a:pPr marL="0" indent="0"/>
            <a:endParaRPr lang="en-GB" sz="7200" b="1" dirty="0">
              <a:solidFill>
                <a:srgbClr val="0F0F0F"/>
              </a:solidFill>
            </a:endParaRPr>
          </a:p>
          <a:p>
            <a:pPr marL="0" indent="0"/>
            <a:endParaRPr lang="en-GB" sz="7200" b="1" dirty="0">
              <a:solidFill>
                <a:srgbClr val="0F0F0F"/>
              </a:solidFill>
            </a:endParaRPr>
          </a:p>
          <a:p>
            <a:pPr marL="0" indent="0"/>
            <a:endParaRPr lang="en-GB" sz="7200" b="1" dirty="0">
              <a:solidFill>
                <a:srgbClr val="0F0F0F"/>
              </a:solidFill>
            </a:endParaRPr>
          </a:p>
          <a:p>
            <a:pPr marL="0" indent="0"/>
            <a:endParaRPr lang="en-GB" sz="7200" b="1" dirty="0">
              <a:solidFill>
                <a:srgbClr val="0F0F0F"/>
              </a:solidFill>
            </a:endParaRPr>
          </a:p>
          <a:p>
            <a:pPr marL="0" indent="0"/>
            <a:endParaRPr lang="en-GB" sz="7200" b="1" dirty="0">
              <a:solidFill>
                <a:srgbClr val="0F0F0F"/>
              </a:solidFill>
            </a:endParaRPr>
          </a:p>
          <a:p>
            <a:pPr marL="0" indent="0"/>
            <a:endParaRPr lang="en-GB" sz="1725" b="1" dirty="0">
              <a:solidFill>
                <a:srgbClr val="0F0F0F"/>
              </a:solidFill>
            </a:endParaRPr>
          </a:p>
          <a:p>
            <a:pPr marL="0" indent="0"/>
            <a:r>
              <a:rPr lang="en-GB" sz="2800" dirty="0">
                <a:solidFill>
                  <a:srgbClr val="333333"/>
                </a:solidFill>
              </a:rPr>
              <a:t>Interestingly, </a:t>
            </a:r>
            <a:r>
              <a:rPr lang="en-GB" sz="2800" dirty="0">
                <a:solidFill>
                  <a:srgbClr val="0F1419"/>
                </a:solidFill>
              </a:rPr>
              <a:t>the boycott was ignored by a number of individual Germans who continued to shop in Jewish-owned stores, but it marked the beginning of a nationwide campaign against Jews which was to bring wider support from German society and intimidation and fear to German Jews </a:t>
            </a:r>
          </a:p>
          <a:p>
            <a:pPr marL="0" indent="0"/>
            <a:endParaRPr lang="en-GB" sz="2475" b="1" dirty="0">
              <a:solidFill>
                <a:srgbClr val="0F0F0F"/>
              </a:solidFill>
            </a:endParaRPr>
          </a:p>
          <a:p>
            <a:pPr marL="0" indent="0"/>
            <a:endParaRPr lang="en-GB" dirty="0"/>
          </a:p>
        </p:txBody>
      </p:sp>
      <p:pic>
        <p:nvPicPr>
          <p:cNvPr id="8" name="Online Media 7" title="Holocaust survivor Zvi Aviram describes the 'Boycott Day' in Germany">
            <a:hlinkClick r:id="" action="ppaction://media"/>
            <a:extLst>
              <a:ext uri="{FF2B5EF4-FFF2-40B4-BE49-F238E27FC236}">
                <a16:creationId xmlns:a16="http://schemas.microsoft.com/office/drawing/2014/main" id="{8F2723EC-51FB-FB19-CB7F-2B34DBE0932E}"/>
              </a:ext>
            </a:extLst>
          </p:cNvPr>
          <p:cNvPicPr>
            <a:picLocks noRot="1" noChangeAspect="1"/>
          </p:cNvPicPr>
          <p:nvPr>
            <a:videoFile r:link="rId1"/>
          </p:nvPr>
        </p:nvPicPr>
        <p:blipFill>
          <a:blip r:embed="rId4"/>
          <a:stretch>
            <a:fillRect/>
          </a:stretch>
        </p:blipFill>
        <p:spPr>
          <a:xfrm>
            <a:off x="1547664" y="1234391"/>
            <a:ext cx="6552728" cy="3202721"/>
          </a:xfrm>
          <a:prstGeom prst="rect">
            <a:avLst/>
          </a:prstGeom>
        </p:spPr>
      </p:pic>
      <p:sp>
        <p:nvSpPr>
          <p:cNvPr id="4" name="Oval 3">
            <a:extLst>
              <a:ext uri="{FF2B5EF4-FFF2-40B4-BE49-F238E27FC236}">
                <a16:creationId xmlns:a16="http://schemas.microsoft.com/office/drawing/2014/main" id="{34D7B578-FDEA-4169-BC32-8F0A3C5DBA17}"/>
              </a:ext>
            </a:extLst>
          </p:cNvPr>
          <p:cNvSpPr/>
          <p:nvPr/>
        </p:nvSpPr>
        <p:spPr>
          <a:xfrm>
            <a:off x="8368425" y="154382"/>
            <a:ext cx="666110" cy="688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029770E-8F3A-4326-00DA-E064B7354000}"/>
              </a:ext>
            </a:extLst>
          </p:cNvPr>
          <p:cNvSpPr txBox="1"/>
          <p:nvPr/>
        </p:nvSpPr>
        <p:spPr>
          <a:xfrm>
            <a:off x="8449101" y="317210"/>
            <a:ext cx="585434" cy="369332"/>
          </a:xfrm>
          <a:prstGeom prst="rect">
            <a:avLst/>
          </a:prstGeom>
          <a:noFill/>
        </p:spPr>
        <p:txBody>
          <a:bodyPr wrap="square" rtlCol="0">
            <a:spAutoFit/>
          </a:bodyPr>
          <a:lstStyle/>
          <a:p>
            <a:r>
              <a:rPr lang="en-US" dirty="0">
                <a:solidFill>
                  <a:schemeClr val="bg1"/>
                </a:solidFill>
                <a:latin typeface="Arial Narrow" panose="020B0604020202020204" pitchFamily="34" charset="0"/>
                <a:cs typeface="Arial Narrow" panose="020B0604020202020204" pitchFamily="34" charset="0"/>
              </a:rPr>
              <a:t>KS4</a:t>
            </a:r>
          </a:p>
        </p:txBody>
      </p:sp>
    </p:spTree>
    <p:extLst>
      <p:ext uri="{BB962C8B-B14F-4D97-AF65-F5344CB8AC3E}">
        <p14:creationId xmlns:p14="http://schemas.microsoft.com/office/powerpoint/2010/main" val="414403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17790F-04B8-C258-38BC-AFCFF10B6A90}"/>
              </a:ext>
            </a:extLst>
          </p:cNvPr>
          <p:cNvSpPr>
            <a:spLocks noGrp="1"/>
          </p:cNvSpPr>
          <p:nvPr>
            <p:ph type="title"/>
          </p:nvPr>
        </p:nvSpPr>
        <p:spPr>
          <a:xfrm>
            <a:off x="611560" y="88950"/>
            <a:ext cx="7787208" cy="770582"/>
          </a:xfrm>
        </p:spPr>
        <p:txBody>
          <a:bodyPr/>
          <a:lstStyle/>
          <a:p>
            <a:r>
              <a:rPr lang="en-US" sz="1600" dirty="0"/>
              <a:t>A Window on </a:t>
            </a:r>
            <a:r>
              <a:rPr lang="en-US" sz="1600" dirty="0" err="1"/>
              <a:t>Zvi</a:t>
            </a:r>
            <a:r>
              <a:rPr lang="en-US" sz="1600" dirty="0"/>
              <a:t> Aviram </a:t>
            </a:r>
            <a:br>
              <a:rPr lang="en-US" sz="1600" dirty="0"/>
            </a:br>
            <a:r>
              <a:rPr lang="en-US" sz="1600" b="0" dirty="0"/>
              <a:t>Guided Questions</a:t>
            </a:r>
            <a:endParaRPr lang="en-US" sz="1600" dirty="0"/>
          </a:p>
        </p:txBody>
      </p:sp>
      <p:pic>
        <p:nvPicPr>
          <p:cNvPr id="5" name="Picture 4">
            <a:extLst>
              <a:ext uri="{FF2B5EF4-FFF2-40B4-BE49-F238E27FC236}">
                <a16:creationId xmlns:a16="http://schemas.microsoft.com/office/drawing/2014/main" id="{006A315C-80D6-AE35-04C4-212E9994F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7" y="235781"/>
            <a:ext cx="1710309" cy="418076"/>
          </a:xfrm>
          <a:prstGeom prst="rect">
            <a:avLst/>
          </a:prstGeom>
        </p:spPr>
      </p:pic>
      <p:cxnSp>
        <p:nvCxnSpPr>
          <p:cNvPr id="6" name="Straight Connector 5">
            <a:extLst>
              <a:ext uri="{FF2B5EF4-FFF2-40B4-BE49-F238E27FC236}">
                <a16:creationId xmlns:a16="http://schemas.microsoft.com/office/drawing/2014/main" id="{06F6D917-D8E2-FE65-5AE3-D4EE40E1ABAD}"/>
              </a:ext>
            </a:extLst>
          </p:cNvPr>
          <p:cNvCxnSpPr/>
          <p:nvPr/>
        </p:nvCxnSpPr>
        <p:spPr>
          <a:xfrm>
            <a:off x="611560" y="859532"/>
            <a:ext cx="8263036"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777CCC6-7F88-7D49-C2AD-477AD266CE4F}"/>
              </a:ext>
            </a:extLst>
          </p:cNvPr>
          <p:cNvCxnSpPr>
            <a:cxnSpLocks/>
          </p:cNvCxnSpPr>
          <p:nvPr/>
        </p:nvCxnSpPr>
        <p:spPr>
          <a:xfrm flipV="1">
            <a:off x="4932040" y="1196752"/>
            <a:ext cx="0" cy="5297388"/>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D54B8CAB-6158-DBF8-4C9D-2D37B27D64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040" y="2636912"/>
            <a:ext cx="2032000" cy="1854200"/>
          </a:xfrm>
          <a:prstGeom prst="rect">
            <a:avLst/>
          </a:prstGeom>
        </p:spPr>
      </p:pic>
      <p:pic>
        <p:nvPicPr>
          <p:cNvPr id="11" name="Picture 6" descr="Picture Windows - Replacement &amp; Installation | Save Energy Co">
            <a:extLst>
              <a:ext uri="{FF2B5EF4-FFF2-40B4-BE49-F238E27FC236}">
                <a16:creationId xmlns:a16="http://schemas.microsoft.com/office/drawing/2014/main" id="{FACA8A45-177F-1FD4-C9E3-A0D18F5B94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915" y="2420887"/>
            <a:ext cx="2387254" cy="23046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D82A371-2E2E-A1EF-0B83-AC071BAEFD90}"/>
              </a:ext>
            </a:extLst>
          </p:cNvPr>
          <p:cNvSpPr txBox="1"/>
          <p:nvPr/>
        </p:nvSpPr>
        <p:spPr>
          <a:xfrm>
            <a:off x="4932040" y="4658130"/>
            <a:ext cx="1512169" cy="184666"/>
          </a:xfrm>
          <a:prstGeom prst="rect">
            <a:avLst/>
          </a:prstGeom>
          <a:noFill/>
        </p:spPr>
        <p:txBody>
          <a:bodyPr wrap="square" rtlCol="0">
            <a:spAutoFit/>
          </a:bodyPr>
          <a:lstStyle/>
          <a:p>
            <a:r>
              <a:rPr lang="en-US" sz="600" dirty="0" err="1"/>
              <a:t>Zvi</a:t>
            </a:r>
            <a:r>
              <a:rPr lang="en-US" sz="600" dirty="0"/>
              <a:t> Aviram, Yad Vashem</a:t>
            </a:r>
          </a:p>
        </p:txBody>
      </p:sp>
      <p:sp>
        <p:nvSpPr>
          <p:cNvPr id="14" name="TextBox 13">
            <a:extLst>
              <a:ext uri="{FF2B5EF4-FFF2-40B4-BE49-F238E27FC236}">
                <a16:creationId xmlns:a16="http://schemas.microsoft.com/office/drawing/2014/main" id="{959D3F66-08BF-67EA-FC57-444565340969}"/>
              </a:ext>
            </a:extLst>
          </p:cNvPr>
          <p:cNvSpPr txBox="1"/>
          <p:nvPr/>
        </p:nvSpPr>
        <p:spPr>
          <a:xfrm>
            <a:off x="646360" y="1162488"/>
            <a:ext cx="4572000" cy="646331"/>
          </a:xfrm>
          <a:prstGeom prst="rect">
            <a:avLst/>
          </a:prstGeom>
          <a:noFill/>
        </p:spPr>
        <p:txBody>
          <a:bodyPr wrap="square">
            <a:spAutoFit/>
          </a:bodyPr>
          <a:lstStyle/>
          <a:p>
            <a:r>
              <a:rPr lang="en-GB" sz="1800" dirty="0">
                <a:solidFill>
                  <a:srgbClr val="0F0F0F"/>
                </a:solidFill>
                <a:latin typeface="Arial Narrow" panose="020B0604020202020204" pitchFamily="34" charset="0"/>
                <a:cs typeface="Arial Narrow" panose="020B0604020202020204" pitchFamily="34" charset="0"/>
              </a:rPr>
              <a:t>How does </a:t>
            </a:r>
            <a:r>
              <a:rPr lang="en-GB" sz="1800" dirty="0" err="1">
                <a:solidFill>
                  <a:srgbClr val="0F0F0F"/>
                </a:solidFill>
                <a:latin typeface="Arial Narrow" panose="020B0604020202020204" pitchFamily="34" charset="0"/>
                <a:cs typeface="Arial Narrow" panose="020B0604020202020204" pitchFamily="34" charset="0"/>
              </a:rPr>
              <a:t>Zvi’s</a:t>
            </a:r>
            <a:r>
              <a:rPr lang="en-GB" sz="1800" dirty="0">
                <a:solidFill>
                  <a:srgbClr val="0F0F0F"/>
                </a:solidFill>
                <a:latin typeface="Arial Narrow" panose="020B0604020202020204" pitchFamily="34" charset="0"/>
                <a:cs typeface="Arial Narrow" panose="020B0604020202020204" pitchFamily="34" charset="0"/>
              </a:rPr>
              <a:t> witness testimony and reflection help us understand the impact of the Boycott?</a:t>
            </a:r>
          </a:p>
        </p:txBody>
      </p:sp>
      <p:sp>
        <p:nvSpPr>
          <p:cNvPr id="16" name="TextBox 15">
            <a:extLst>
              <a:ext uri="{FF2B5EF4-FFF2-40B4-BE49-F238E27FC236}">
                <a16:creationId xmlns:a16="http://schemas.microsoft.com/office/drawing/2014/main" id="{59D307BA-4C5A-CD66-A984-16091A6ED2A1}"/>
              </a:ext>
            </a:extLst>
          </p:cNvPr>
          <p:cNvSpPr txBox="1"/>
          <p:nvPr/>
        </p:nvSpPr>
        <p:spPr>
          <a:xfrm>
            <a:off x="5018022" y="1101600"/>
            <a:ext cx="3870543" cy="1077218"/>
          </a:xfrm>
          <a:prstGeom prst="rect">
            <a:avLst/>
          </a:prstGeom>
          <a:noFill/>
        </p:spPr>
        <p:txBody>
          <a:bodyPr wrap="square">
            <a:spAutoFit/>
          </a:bodyPr>
          <a:lstStyle/>
          <a:p>
            <a:r>
              <a:rPr lang="en-GB" sz="1600" dirty="0">
                <a:solidFill>
                  <a:srgbClr val="0F0F0F"/>
                </a:solidFill>
                <a:latin typeface="Arial Narrow" panose="020B0604020202020204" pitchFamily="34" charset="0"/>
                <a:cs typeface="Arial Narrow" panose="020B0604020202020204" pitchFamily="34" charset="0"/>
              </a:rPr>
              <a:t>Why is a personal account like this useful to building our understanding of how life changed for German Jews in the early months and years of the Nazi’s coming to power?</a:t>
            </a:r>
          </a:p>
        </p:txBody>
      </p:sp>
      <p:sp>
        <p:nvSpPr>
          <p:cNvPr id="17" name="Oval 16">
            <a:extLst>
              <a:ext uri="{FF2B5EF4-FFF2-40B4-BE49-F238E27FC236}">
                <a16:creationId xmlns:a16="http://schemas.microsoft.com/office/drawing/2014/main" id="{58D0B4E4-CFFF-C799-44E9-61C6EAA617C9}"/>
              </a:ext>
            </a:extLst>
          </p:cNvPr>
          <p:cNvSpPr/>
          <p:nvPr/>
        </p:nvSpPr>
        <p:spPr>
          <a:xfrm>
            <a:off x="2763132" y="72953"/>
            <a:ext cx="666110" cy="688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05C192-9EAB-7B74-9922-E9814764692F}"/>
              </a:ext>
            </a:extLst>
          </p:cNvPr>
          <p:cNvSpPr txBox="1"/>
          <p:nvPr/>
        </p:nvSpPr>
        <p:spPr>
          <a:xfrm>
            <a:off x="2843808" y="235781"/>
            <a:ext cx="585434" cy="369332"/>
          </a:xfrm>
          <a:prstGeom prst="rect">
            <a:avLst/>
          </a:prstGeom>
          <a:noFill/>
        </p:spPr>
        <p:txBody>
          <a:bodyPr wrap="square" rtlCol="0">
            <a:spAutoFit/>
          </a:bodyPr>
          <a:lstStyle/>
          <a:p>
            <a:r>
              <a:rPr lang="en-US" dirty="0">
                <a:solidFill>
                  <a:schemeClr val="bg1"/>
                </a:solidFill>
                <a:latin typeface="Arial Narrow" panose="020B0604020202020204" pitchFamily="34" charset="0"/>
                <a:cs typeface="Arial Narrow" panose="020B0604020202020204" pitchFamily="34" charset="0"/>
              </a:rPr>
              <a:t>KS4</a:t>
            </a:r>
          </a:p>
        </p:txBody>
      </p:sp>
    </p:spTree>
    <p:extLst>
      <p:ext uri="{BB962C8B-B14F-4D97-AF65-F5344CB8AC3E}">
        <p14:creationId xmlns:p14="http://schemas.microsoft.com/office/powerpoint/2010/main" val="1671076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C5B4-B99B-42CB-E14A-CAB904AF5EC2}"/>
              </a:ext>
            </a:extLst>
          </p:cNvPr>
          <p:cNvSpPr>
            <a:spLocks noGrp="1"/>
          </p:cNvSpPr>
          <p:nvPr>
            <p:ph type="title"/>
          </p:nvPr>
        </p:nvSpPr>
        <p:spPr>
          <a:xfrm>
            <a:off x="678396" y="188640"/>
            <a:ext cx="7787208" cy="634082"/>
          </a:xfrm>
        </p:spPr>
        <p:txBody>
          <a:bodyPr/>
          <a:lstStyle/>
          <a:p>
            <a:r>
              <a:rPr lang="en-US" dirty="0"/>
              <a:t>A Window on ‘Ordinary People’</a:t>
            </a:r>
          </a:p>
        </p:txBody>
      </p:sp>
      <p:sp>
        <p:nvSpPr>
          <p:cNvPr id="4" name="TextBox 3">
            <a:extLst>
              <a:ext uri="{FF2B5EF4-FFF2-40B4-BE49-F238E27FC236}">
                <a16:creationId xmlns:a16="http://schemas.microsoft.com/office/drawing/2014/main" id="{28614415-665F-A157-C8C2-25A49402887A}"/>
              </a:ext>
            </a:extLst>
          </p:cNvPr>
          <p:cNvSpPr txBox="1"/>
          <p:nvPr/>
        </p:nvSpPr>
        <p:spPr>
          <a:xfrm>
            <a:off x="644500" y="778906"/>
            <a:ext cx="8142076" cy="646331"/>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Study these photographs carefully. What do these images tell us about Jewish people who lived in Germany before the Second World War?</a:t>
            </a:r>
          </a:p>
        </p:txBody>
      </p:sp>
      <p:pic>
        <p:nvPicPr>
          <p:cNvPr id="6" name="Picture 5">
            <a:extLst>
              <a:ext uri="{FF2B5EF4-FFF2-40B4-BE49-F238E27FC236}">
                <a16:creationId xmlns:a16="http://schemas.microsoft.com/office/drawing/2014/main" id="{534030F1-A80E-7A3E-309C-961D1B099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9494">
            <a:off x="643359" y="1691879"/>
            <a:ext cx="2597460" cy="16079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id="{1AA3C99D-E652-58EB-B885-1B571103D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45618">
            <a:off x="804804" y="3191612"/>
            <a:ext cx="1770301" cy="181171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823B692B-9BC9-16D8-4AC5-725D3072BE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0098">
            <a:off x="5967229" y="1460940"/>
            <a:ext cx="2766276" cy="191248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a:extLst>
              <a:ext uri="{FF2B5EF4-FFF2-40B4-BE49-F238E27FC236}">
                <a16:creationId xmlns:a16="http://schemas.microsoft.com/office/drawing/2014/main" id="{E769BA9D-C672-F72C-A1C3-7C9F1601A4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51216">
            <a:off x="2968168" y="3182223"/>
            <a:ext cx="2801978" cy="183048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4" name="Picture 13">
            <a:extLst>
              <a:ext uri="{FF2B5EF4-FFF2-40B4-BE49-F238E27FC236}">
                <a16:creationId xmlns:a16="http://schemas.microsoft.com/office/drawing/2014/main" id="{A9560D86-2A32-E379-0C7D-D2574CD89F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07154">
            <a:off x="3331999" y="1637813"/>
            <a:ext cx="2435637" cy="17305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15">
            <a:extLst>
              <a:ext uri="{FF2B5EF4-FFF2-40B4-BE49-F238E27FC236}">
                <a16:creationId xmlns:a16="http://schemas.microsoft.com/office/drawing/2014/main" id="{33FBB7C1-F2C9-D371-9C5B-12397A48C8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48961">
            <a:off x="5763268" y="3227677"/>
            <a:ext cx="3031844" cy="19611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8" name="Picture 17">
            <a:extLst>
              <a:ext uri="{FF2B5EF4-FFF2-40B4-BE49-F238E27FC236}">
                <a16:creationId xmlns:a16="http://schemas.microsoft.com/office/drawing/2014/main" id="{F47C0C07-1FF2-1F25-5DB6-16064BAC06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20619">
            <a:off x="3105411" y="4831116"/>
            <a:ext cx="3020776" cy="18397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 name="Picture 19">
            <a:extLst>
              <a:ext uri="{FF2B5EF4-FFF2-40B4-BE49-F238E27FC236}">
                <a16:creationId xmlns:a16="http://schemas.microsoft.com/office/drawing/2014/main" id="{AA3F339B-86F7-7913-29CE-7538A9DED7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164212">
            <a:off x="680164" y="5002628"/>
            <a:ext cx="2229874" cy="16348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2" name="Picture 21">
            <a:extLst>
              <a:ext uri="{FF2B5EF4-FFF2-40B4-BE49-F238E27FC236}">
                <a16:creationId xmlns:a16="http://schemas.microsoft.com/office/drawing/2014/main" id="{5006AAA6-F550-933E-769A-D14B49EE3B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1128726">
            <a:off x="6437711" y="4918705"/>
            <a:ext cx="2445639" cy="16280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1066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ECDF-2705-5B7E-9DEA-C6774E0F607A}"/>
              </a:ext>
            </a:extLst>
          </p:cNvPr>
          <p:cNvSpPr>
            <a:spLocks noGrp="1"/>
          </p:cNvSpPr>
          <p:nvPr>
            <p:ph type="title"/>
          </p:nvPr>
        </p:nvSpPr>
        <p:spPr/>
        <p:txBody>
          <a:bodyPr/>
          <a:lstStyle/>
          <a:p>
            <a:r>
              <a:rPr lang="en-US" dirty="0"/>
              <a:t>A Window on ‘Ordinary People’</a:t>
            </a:r>
          </a:p>
        </p:txBody>
      </p:sp>
      <p:sp>
        <p:nvSpPr>
          <p:cNvPr id="5" name="TextBox 4">
            <a:extLst>
              <a:ext uri="{FF2B5EF4-FFF2-40B4-BE49-F238E27FC236}">
                <a16:creationId xmlns:a16="http://schemas.microsoft.com/office/drawing/2014/main" id="{4D64E9FC-92C5-73F9-B3F0-E933777073A6}"/>
              </a:ext>
            </a:extLst>
          </p:cNvPr>
          <p:cNvSpPr txBox="1"/>
          <p:nvPr/>
        </p:nvSpPr>
        <p:spPr>
          <a:xfrm>
            <a:off x="597472" y="1664287"/>
            <a:ext cx="5740559" cy="4524315"/>
          </a:xfrm>
          <a:prstGeom prst="rect">
            <a:avLst/>
          </a:prstGeom>
          <a:noFill/>
        </p:spPr>
        <p:txBody>
          <a:bodyPr wrap="square">
            <a:spAutoFit/>
          </a:bodyPr>
          <a:lstStyle/>
          <a:p>
            <a:pPr marL="285750" indent="-285750">
              <a:buFont typeface="Arial" panose="020B0604020202020204" pitchFamily="34" charset="0"/>
              <a:buChar char="•"/>
            </a:pPr>
            <a:r>
              <a:rPr lang="en-GB" sz="2400" dirty="0">
                <a:solidFill>
                  <a:srgbClr val="333333"/>
                </a:solidFill>
                <a:latin typeface="Arial Narrow" panose="020B0604020202020204" pitchFamily="34" charset="0"/>
                <a:cs typeface="Arial Narrow" panose="020B0604020202020204" pitchFamily="34" charset="0"/>
              </a:rPr>
              <a:t>Germany’s Jews were </a:t>
            </a:r>
            <a:r>
              <a:rPr lang="en-GB" sz="2400" b="1" dirty="0">
                <a:solidFill>
                  <a:srgbClr val="333333"/>
                </a:solidFill>
                <a:latin typeface="Arial Narrow" panose="020B0604020202020204" pitchFamily="34" charset="0"/>
                <a:cs typeface="Arial Narrow" panose="020B0604020202020204" pitchFamily="34" charset="0"/>
              </a:rPr>
              <a:t>well integrated </a:t>
            </a:r>
            <a:r>
              <a:rPr lang="en-GB" sz="2400" dirty="0">
                <a:solidFill>
                  <a:srgbClr val="333333"/>
                </a:solidFill>
                <a:latin typeface="Arial Narrow" panose="020B0604020202020204" pitchFamily="34" charset="0"/>
                <a:cs typeface="Arial Narrow" panose="020B0604020202020204" pitchFamily="34" charset="0"/>
              </a:rPr>
              <a:t>into German life. They did most things </a:t>
            </a:r>
            <a:r>
              <a:rPr lang="en-GB" sz="2400" b="1" dirty="0">
                <a:solidFill>
                  <a:srgbClr val="333333"/>
                </a:solidFill>
                <a:latin typeface="Arial Narrow" panose="020B0604020202020204" pitchFamily="34" charset="0"/>
                <a:cs typeface="Arial Narrow" panose="020B0604020202020204" pitchFamily="34" charset="0"/>
              </a:rPr>
              <a:t>ordinary German people</a:t>
            </a:r>
            <a:r>
              <a:rPr lang="en-GB" sz="2400" dirty="0">
                <a:solidFill>
                  <a:srgbClr val="333333"/>
                </a:solidFill>
                <a:latin typeface="Arial Narrow" panose="020B0604020202020204" pitchFamily="34" charset="0"/>
                <a:cs typeface="Arial Narrow" panose="020B0604020202020204" pitchFamily="34" charset="0"/>
              </a:rPr>
              <a:t> liked to do – go to cinema, shops, restaurants, cafes, go to school, work, study.  Some Jews, went to </a:t>
            </a:r>
            <a:r>
              <a:rPr lang="en-GB" sz="2400" b="1" dirty="0">
                <a:solidFill>
                  <a:srgbClr val="333333"/>
                </a:solidFill>
                <a:latin typeface="Arial Narrow" panose="020B0604020202020204" pitchFamily="34" charset="0"/>
                <a:cs typeface="Arial Narrow" panose="020B0604020202020204" pitchFamily="34" charset="0"/>
              </a:rPr>
              <a:t>synagogue,  observed Jewish festivals and holy days</a:t>
            </a:r>
            <a:r>
              <a:rPr lang="en-GB" sz="2400" dirty="0">
                <a:solidFill>
                  <a:srgbClr val="333333"/>
                </a:solidFill>
                <a:latin typeface="Arial Narrow" panose="020B0604020202020204" pitchFamily="34" charset="0"/>
                <a:cs typeface="Arial Narrow" panose="020B0604020202020204" pitchFamily="34" charset="0"/>
              </a:rPr>
              <a:t>, but others were </a:t>
            </a:r>
            <a:r>
              <a:rPr lang="en-GB" sz="2400" b="1" dirty="0">
                <a:solidFill>
                  <a:srgbClr val="333333"/>
                </a:solidFill>
                <a:latin typeface="Arial Narrow" panose="020B0604020202020204" pitchFamily="34" charset="0"/>
                <a:cs typeface="Arial Narrow" panose="020B0604020202020204" pitchFamily="34" charset="0"/>
              </a:rPr>
              <a:t>not particularly religious</a:t>
            </a:r>
            <a:r>
              <a:rPr lang="en-GB" sz="2400" dirty="0">
                <a:solidFill>
                  <a:srgbClr val="333333"/>
                </a:solidFill>
                <a:latin typeface="Arial Narrow" panose="020B0604020202020204" pitchFamily="34" charset="0"/>
                <a:cs typeface="Arial Narrow" panose="020B0604020202020204" pitchFamily="34" charset="0"/>
              </a:rPr>
              <a:t>. </a:t>
            </a:r>
          </a:p>
          <a:p>
            <a:pPr marL="285750" indent="-285750">
              <a:buFont typeface="Arial" panose="020B0604020202020204" pitchFamily="34" charset="0"/>
              <a:buChar char="•"/>
            </a:pPr>
            <a:endParaRPr lang="en-GB" sz="2400"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sz="2400" dirty="0">
                <a:solidFill>
                  <a:srgbClr val="333333"/>
                </a:solidFill>
                <a:latin typeface="Arial Narrow" panose="020B0604020202020204" pitchFamily="34" charset="0"/>
                <a:cs typeface="Arial Narrow" panose="020B0604020202020204" pitchFamily="34" charset="0"/>
              </a:rPr>
              <a:t>Jews worked as tailors, civil servants, doctors, nurses, maids, lawyers, journalists, factory workers, teachers – </a:t>
            </a:r>
            <a:r>
              <a:rPr lang="en-GB" sz="2400" b="1" dirty="0">
                <a:solidFill>
                  <a:srgbClr val="333333"/>
                </a:solidFill>
                <a:latin typeface="Arial Narrow" panose="020B0604020202020204" pitchFamily="34" charset="0"/>
                <a:cs typeface="Arial Narrow" panose="020B0604020202020204" pitchFamily="34" charset="0"/>
              </a:rPr>
              <a:t>ordinary jobs</a:t>
            </a:r>
            <a:r>
              <a:rPr lang="en-GB" sz="2400" dirty="0">
                <a:solidFill>
                  <a:srgbClr val="333333"/>
                </a:solidFill>
                <a:latin typeface="Arial Narrow" panose="020B0604020202020204" pitchFamily="34" charset="0"/>
                <a:cs typeface="Arial Narrow" panose="020B0604020202020204" pitchFamily="34" charset="0"/>
              </a:rPr>
              <a:t>.</a:t>
            </a:r>
          </a:p>
          <a:p>
            <a:pPr marL="285750" indent="-285750">
              <a:buFont typeface="Arial" panose="020B0604020202020204" pitchFamily="34" charset="0"/>
              <a:buChar char="•"/>
            </a:pPr>
            <a:endParaRPr lang="en-GB" sz="2400" dirty="0">
              <a:solidFill>
                <a:srgbClr val="333333"/>
              </a:solidFill>
              <a:latin typeface="Arial Narrow" panose="020B0604020202020204" pitchFamily="34" charset="0"/>
              <a:cs typeface="Arial Narrow" panose="020B0604020202020204" pitchFamily="34" charset="0"/>
            </a:endParaRPr>
          </a:p>
        </p:txBody>
      </p:sp>
      <p:pic>
        <p:nvPicPr>
          <p:cNvPr id="6" name="Picture 5">
            <a:extLst>
              <a:ext uri="{FF2B5EF4-FFF2-40B4-BE49-F238E27FC236}">
                <a16:creationId xmlns:a16="http://schemas.microsoft.com/office/drawing/2014/main" id="{264525D5-ED0E-37C4-8787-7DECFBA24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9494">
            <a:off x="6945678" y="-57532"/>
            <a:ext cx="2597460" cy="16079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a:extLst>
              <a:ext uri="{FF2B5EF4-FFF2-40B4-BE49-F238E27FC236}">
                <a16:creationId xmlns:a16="http://schemas.microsoft.com/office/drawing/2014/main" id="{40D4E764-BF28-3138-19BB-165B73B49A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07154">
            <a:off x="6720059" y="1790618"/>
            <a:ext cx="2435637" cy="17305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a:extLst>
              <a:ext uri="{FF2B5EF4-FFF2-40B4-BE49-F238E27FC236}">
                <a16:creationId xmlns:a16="http://schemas.microsoft.com/office/drawing/2014/main" id="{107F240B-8193-9191-5E1F-BB87142C7E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8726">
            <a:off x="6978225" y="3512673"/>
            <a:ext cx="2445639" cy="16280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2" descr="A German-Jewish family walks down a street in Hamburg prior to its  departure for America. - Collections Search - United States Holocaust  Memorial Museum">
            <a:extLst>
              <a:ext uri="{FF2B5EF4-FFF2-40B4-BE49-F238E27FC236}">
                <a16:creationId xmlns:a16="http://schemas.microsoft.com/office/drawing/2014/main" id="{34835AC8-DE6F-289F-F6AC-67D43B6CD4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23769">
            <a:off x="6596987" y="5203735"/>
            <a:ext cx="2606042" cy="17989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72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4BC3-E9A1-A8A0-0911-F17776111D20}"/>
              </a:ext>
            </a:extLst>
          </p:cNvPr>
          <p:cNvSpPr>
            <a:spLocks noGrp="1"/>
          </p:cNvSpPr>
          <p:nvPr>
            <p:ph type="title"/>
          </p:nvPr>
        </p:nvSpPr>
        <p:spPr>
          <a:xfrm>
            <a:off x="683568" y="160733"/>
            <a:ext cx="8324701" cy="1157288"/>
          </a:xfrm>
        </p:spPr>
        <p:txBody>
          <a:bodyPr>
            <a:normAutofit fontScale="90000"/>
          </a:bodyPr>
          <a:lstStyle/>
          <a:p>
            <a:r>
              <a:rPr lang="en-GB" b="1" dirty="0"/>
              <a:t>A Window on Jewish Life in Germany</a:t>
            </a:r>
            <a:br>
              <a:rPr lang="en-GB" dirty="0"/>
            </a:br>
            <a:endParaRPr lang="en-GB" dirty="0"/>
          </a:p>
        </p:txBody>
      </p:sp>
      <p:sp>
        <p:nvSpPr>
          <p:cNvPr id="3" name="Content Placeholder 2">
            <a:extLst>
              <a:ext uri="{FF2B5EF4-FFF2-40B4-BE49-F238E27FC236}">
                <a16:creationId xmlns:a16="http://schemas.microsoft.com/office/drawing/2014/main" id="{93B070BA-A0E9-45E3-B0D9-F8EC2515B70F}"/>
              </a:ext>
            </a:extLst>
          </p:cNvPr>
          <p:cNvSpPr>
            <a:spLocks noGrp="1"/>
          </p:cNvSpPr>
          <p:nvPr>
            <p:ph idx="1"/>
          </p:nvPr>
        </p:nvSpPr>
        <p:spPr>
          <a:xfrm>
            <a:off x="1814308" y="4248175"/>
            <a:ext cx="2004125" cy="1291804"/>
          </a:xfrm>
        </p:spPr>
        <p:txBody>
          <a:bodyPr>
            <a:normAutofit fontScale="32500" lnSpcReduction="20000"/>
          </a:bodyPr>
          <a:lstStyle/>
          <a:p>
            <a:pPr marL="0" indent="0"/>
            <a:r>
              <a:rPr lang="en-GB" b="0" i="0" dirty="0">
                <a:solidFill>
                  <a:srgbClr val="FFFFFF"/>
                </a:solidFill>
                <a:effectLst/>
                <a:latin typeface="Museo Sans 500"/>
              </a:rPr>
              <a:t>The April 1, 1933, boycott aimed to intimidate Germany’s Jews and discourage the German public from shopping at Jewish businesses. It marked the beginning of Nazi efforts to drive Jews from the German economy. The April 1, 1933, boycott aimed to intimidate Germany’s Jews and discourage the German public from shopping at Jewish businesses. It marked the beginning of Nazi efforts to drive Jews from the German The April 1, 1933, boycott aimed to intimidate Germany’s Jews and discourage the German public from shopping at Jewish businesses. It marked the beginning of Nazi efforts to drive Jews from the German economy.</a:t>
            </a:r>
            <a:endParaRPr lang="en-GB" dirty="0"/>
          </a:p>
        </p:txBody>
      </p:sp>
      <p:sp>
        <p:nvSpPr>
          <p:cNvPr id="5" name="TextBox 4">
            <a:extLst>
              <a:ext uri="{FF2B5EF4-FFF2-40B4-BE49-F238E27FC236}">
                <a16:creationId xmlns:a16="http://schemas.microsoft.com/office/drawing/2014/main" id="{EB9B89A9-305C-8787-7644-D3707AE8E4EB}"/>
              </a:ext>
            </a:extLst>
          </p:cNvPr>
          <p:cNvSpPr txBox="1"/>
          <p:nvPr/>
        </p:nvSpPr>
        <p:spPr>
          <a:xfrm>
            <a:off x="656883" y="2354920"/>
            <a:ext cx="4001237" cy="4801314"/>
          </a:xfrm>
          <a:prstGeom prst="rect">
            <a:avLst/>
          </a:prstGeom>
          <a:noFill/>
        </p:spPr>
        <p:txBody>
          <a:bodyPr wrap="square">
            <a:spAutoFit/>
          </a:bodyPr>
          <a:lstStyle/>
          <a:p>
            <a:endParaRPr lang="en-GB"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dirty="0">
                <a:solidFill>
                  <a:srgbClr val="333333"/>
                </a:solidFill>
                <a:latin typeface="Arial Narrow" panose="020B0604020202020204" pitchFamily="34" charset="0"/>
                <a:cs typeface="Arial Narrow" panose="020B0604020202020204" pitchFamily="34" charset="0"/>
              </a:rPr>
              <a:t>Some Jews were poor, while other Jews were middle class. Some worked in or owned small businesses – some were successful and helped the economy, but not all. </a:t>
            </a:r>
          </a:p>
          <a:p>
            <a:pPr marL="285750" indent="-285750">
              <a:buFont typeface="Arial" panose="020B0604020202020204" pitchFamily="34" charset="0"/>
              <a:buChar char="•"/>
            </a:pPr>
            <a:endParaRPr lang="en-GB"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dirty="0">
                <a:solidFill>
                  <a:srgbClr val="333333"/>
                </a:solidFill>
                <a:latin typeface="Arial Narrow" panose="020B0604020202020204" pitchFamily="34" charset="0"/>
                <a:cs typeface="Arial Narrow" panose="020B0604020202020204" pitchFamily="34" charset="0"/>
              </a:rPr>
              <a:t>Most however, were </a:t>
            </a:r>
            <a:r>
              <a:rPr lang="en-GB" b="1" dirty="0">
                <a:solidFill>
                  <a:srgbClr val="333333"/>
                </a:solidFill>
                <a:latin typeface="Arial Narrow" panose="020B0604020202020204" pitchFamily="34" charset="0"/>
                <a:cs typeface="Arial Narrow" panose="020B0604020202020204" pitchFamily="34" charset="0"/>
              </a:rPr>
              <a:t>ordinary people</a:t>
            </a:r>
            <a:r>
              <a:rPr lang="en-GB" dirty="0">
                <a:solidFill>
                  <a:srgbClr val="333333"/>
                </a:solidFill>
                <a:latin typeface="Arial Narrow" panose="020B0604020202020204" pitchFamily="34" charset="0"/>
                <a:cs typeface="Arial Narrow" panose="020B0604020202020204" pitchFamily="34" charset="0"/>
              </a:rPr>
              <a:t>, like everyone else, leading </a:t>
            </a:r>
            <a:r>
              <a:rPr lang="en-GB" b="1" dirty="0">
                <a:solidFill>
                  <a:srgbClr val="333333"/>
                </a:solidFill>
                <a:latin typeface="Arial Narrow" panose="020B0604020202020204" pitchFamily="34" charset="0"/>
                <a:cs typeface="Arial Narrow" panose="020B0604020202020204" pitchFamily="34" charset="0"/>
              </a:rPr>
              <a:t>normal lives</a:t>
            </a:r>
            <a:r>
              <a:rPr lang="en-GB" dirty="0">
                <a:solidFill>
                  <a:srgbClr val="333333"/>
                </a:solidFill>
                <a:latin typeface="Arial Narrow" panose="020B0604020202020204" pitchFamily="34" charset="0"/>
                <a:cs typeface="Arial Narrow" panose="020B0604020202020204" pitchFamily="34" charset="0"/>
              </a:rPr>
              <a:t>. </a:t>
            </a:r>
          </a:p>
          <a:p>
            <a:pPr marL="285750" indent="-285750">
              <a:buFont typeface="Arial" panose="020B0604020202020204" pitchFamily="34" charset="0"/>
              <a:buChar char="•"/>
            </a:pPr>
            <a:endParaRPr lang="en-GB"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dirty="0">
                <a:solidFill>
                  <a:srgbClr val="333333"/>
                </a:solidFill>
                <a:latin typeface="Arial Narrow" panose="020B0604020202020204" pitchFamily="34" charset="0"/>
                <a:cs typeface="Arial Narrow" panose="020B0604020202020204" pitchFamily="34" charset="0"/>
              </a:rPr>
              <a:t>Yet Nazi propaganda put out dangerous lies and conspiracies about Jews wanting to control the world with money and power.</a:t>
            </a:r>
          </a:p>
          <a:p>
            <a:endParaRPr lang="en-GB"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endParaRPr lang="en-GB" dirty="0">
              <a:solidFill>
                <a:srgbClr val="333333"/>
              </a:solidFill>
              <a:latin typeface="Arial Narrow" panose="020B0604020202020204" pitchFamily="34" charset="0"/>
              <a:cs typeface="Arial Narrow" panose="020B0604020202020204" pitchFamily="34" charset="0"/>
            </a:endParaRPr>
          </a:p>
          <a:p>
            <a:endParaRPr lang="en-GB" dirty="0">
              <a:solidFill>
                <a:srgbClr val="333333"/>
              </a:solidFill>
              <a:latin typeface="Arial Narrow" panose="020B0604020202020204" pitchFamily="34" charset="0"/>
              <a:cs typeface="Arial Narrow" panose="020B0604020202020204" pitchFamily="34" charset="0"/>
            </a:endParaRPr>
          </a:p>
        </p:txBody>
      </p:sp>
      <p:pic>
        <p:nvPicPr>
          <p:cNvPr id="6" name="Picture 5" descr="Text&#10;&#10;Description automatically generated">
            <a:extLst>
              <a:ext uri="{FF2B5EF4-FFF2-40B4-BE49-F238E27FC236}">
                <a16:creationId xmlns:a16="http://schemas.microsoft.com/office/drawing/2014/main" id="{D2BD5B53-2270-2920-E1E8-2AADCAD92F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918" y="2263419"/>
            <a:ext cx="3734452" cy="3391534"/>
          </a:xfrm>
          <a:prstGeom prst="rect">
            <a:avLst/>
          </a:prstGeom>
        </p:spPr>
      </p:pic>
      <p:sp>
        <p:nvSpPr>
          <p:cNvPr id="7" name="TextBox 6">
            <a:extLst>
              <a:ext uri="{FF2B5EF4-FFF2-40B4-BE49-F238E27FC236}">
                <a16:creationId xmlns:a16="http://schemas.microsoft.com/office/drawing/2014/main" id="{CE44B8E1-A3AE-DE49-B6CA-D570A76A1692}"/>
              </a:ext>
            </a:extLst>
          </p:cNvPr>
          <p:cNvSpPr txBox="1"/>
          <p:nvPr/>
        </p:nvSpPr>
        <p:spPr>
          <a:xfrm>
            <a:off x="5409548" y="5740414"/>
            <a:ext cx="3734452" cy="923330"/>
          </a:xfrm>
          <a:prstGeom prst="rect">
            <a:avLst/>
          </a:prstGeom>
          <a:solidFill>
            <a:schemeClr val="bg2">
              <a:lumMod val="85000"/>
            </a:schemeClr>
          </a:solidFill>
        </p:spPr>
        <p:txBody>
          <a:bodyPr wrap="square" rtlCol="0">
            <a:spAutoFit/>
          </a:bodyPr>
          <a:lstStyle/>
          <a:p>
            <a:r>
              <a:rPr lang="en-GB" b="0" i="0" dirty="0">
                <a:solidFill>
                  <a:srgbClr val="0F1419"/>
                </a:solidFill>
                <a:effectLst/>
                <a:latin typeface="TwitterChirp"/>
              </a:rPr>
              <a:t>Explore pre-war life, the fate &amp; experience of Germany’s Jews, using our </a:t>
            </a:r>
            <a:r>
              <a:rPr lang="en-GB" b="1" i="0" dirty="0">
                <a:solidFill>
                  <a:srgbClr val="0F1419"/>
                </a:solidFill>
                <a:effectLst/>
                <a:latin typeface="TwitterChirp"/>
                <a:hlinkClick r:id="rId4"/>
              </a:rPr>
              <a:t>interactive</a:t>
            </a:r>
            <a:r>
              <a:rPr lang="en-GB" b="0" i="0" dirty="0">
                <a:solidFill>
                  <a:srgbClr val="0F1419"/>
                </a:solidFill>
                <a:effectLst/>
                <a:latin typeface="TwitterChirp"/>
                <a:hlinkClick r:id="rId4"/>
              </a:rPr>
              <a:t> </a:t>
            </a:r>
            <a:r>
              <a:rPr lang="en-GB" b="1" i="0" dirty="0">
                <a:solidFill>
                  <a:srgbClr val="0F1419"/>
                </a:solidFill>
                <a:effectLst/>
                <a:latin typeface="TwitterChirp"/>
                <a:hlinkClick r:id="rId4"/>
              </a:rPr>
              <a:t>map</a:t>
            </a:r>
            <a:endParaRPr lang="en-GB" dirty="0"/>
          </a:p>
        </p:txBody>
      </p:sp>
      <p:sp>
        <p:nvSpPr>
          <p:cNvPr id="8" name="TextBox 7">
            <a:extLst>
              <a:ext uri="{FF2B5EF4-FFF2-40B4-BE49-F238E27FC236}">
                <a16:creationId xmlns:a16="http://schemas.microsoft.com/office/drawing/2014/main" id="{0B88D119-2D23-C15A-729D-80041524B393}"/>
              </a:ext>
            </a:extLst>
          </p:cNvPr>
          <p:cNvSpPr txBox="1"/>
          <p:nvPr/>
        </p:nvSpPr>
        <p:spPr>
          <a:xfrm>
            <a:off x="683568" y="836712"/>
            <a:ext cx="8136904" cy="2062103"/>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srgbClr val="333333"/>
                </a:solidFill>
                <a:latin typeface="Arial Narrow" panose="020B0604020202020204" pitchFamily="34" charset="0"/>
                <a:cs typeface="Arial Narrow" panose="020B0604020202020204" pitchFamily="34" charset="0"/>
              </a:rPr>
              <a:t>In 1933, about </a:t>
            </a:r>
            <a:r>
              <a:rPr lang="en-GB" sz="1600" b="1" dirty="0">
                <a:solidFill>
                  <a:srgbClr val="333333"/>
                </a:solidFill>
                <a:latin typeface="Arial Narrow" panose="020B0604020202020204" pitchFamily="34" charset="0"/>
                <a:cs typeface="Arial Narrow" panose="020B0604020202020204" pitchFamily="34" charset="0"/>
              </a:rPr>
              <a:t>600,000 Jews </a:t>
            </a:r>
            <a:r>
              <a:rPr lang="en-GB" sz="1600" dirty="0">
                <a:solidFill>
                  <a:srgbClr val="333333"/>
                </a:solidFill>
                <a:latin typeface="Arial Narrow" panose="020B0604020202020204" pitchFamily="34" charset="0"/>
                <a:cs typeface="Arial Narrow" panose="020B0604020202020204" pitchFamily="34" charset="0"/>
              </a:rPr>
              <a:t>lived in Germany. This was </a:t>
            </a:r>
            <a:r>
              <a:rPr lang="en-GB" sz="1600" b="1" dirty="0">
                <a:solidFill>
                  <a:srgbClr val="333333"/>
                </a:solidFill>
                <a:latin typeface="Arial Narrow" panose="020B0604020202020204" pitchFamily="34" charset="0"/>
                <a:cs typeface="Arial Narrow" panose="020B0604020202020204" pitchFamily="34" charset="0"/>
              </a:rPr>
              <a:t>less than one percent </a:t>
            </a:r>
            <a:r>
              <a:rPr lang="en-GB" sz="1600" dirty="0">
                <a:solidFill>
                  <a:srgbClr val="333333"/>
                </a:solidFill>
                <a:latin typeface="Arial Narrow" panose="020B0604020202020204" pitchFamily="34" charset="0"/>
                <a:cs typeface="Arial Narrow" panose="020B0604020202020204" pitchFamily="34" charset="0"/>
              </a:rPr>
              <a:t>of the total population (that’s very small). </a:t>
            </a:r>
          </a:p>
          <a:p>
            <a:pPr marL="285750" indent="-285750">
              <a:buFont typeface="Arial" panose="020B0604020202020204" pitchFamily="34" charset="0"/>
              <a:buChar char="•"/>
            </a:pPr>
            <a:endParaRPr lang="en-GB" sz="1600" dirty="0">
              <a:solidFill>
                <a:srgbClr val="333333"/>
              </a:solidFill>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GB" sz="1600" dirty="0">
                <a:solidFill>
                  <a:srgbClr val="333333"/>
                </a:solidFill>
                <a:latin typeface="Arial Narrow" panose="020B0604020202020204" pitchFamily="34" charset="0"/>
                <a:cs typeface="Arial Narrow" panose="020B0604020202020204" pitchFamily="34" charset="0"/>
              </a:rPr>
              <a:t>Most Jews in Germany were </a:t>
            </a:r>
            <a:r>
              <a:rPr lang="en-GB" sz="1600" b="1" dirty="0">
                <a:solidFill>
                  <a:srgbClr val="333333"/>
                </a:solidFill>
                <a:latin typeface="Arial Narrow" panose="020B0604020202020204" pitchFamily="34" charset="0"/>
                <a:cs typeface="Arial Narrow" panose="020B0604020202020204" pitchFamily="34" charset="0"/>
              </a:rPr>
              <a:t>proud to be Germans</a:t>
            </a:r>
            <a:r>
              <a:rPr lang="en-GB" sz="1600" dirty="0">
                <a:solidFill>
                  <a:srgbClr val="333333"/>
                </a:solidFill>
                <a:latin typeface="Arial Narrow" panose="020B0604020202020204" pitchFamily="34" charset="0"/>
                <a:cs typeface="Arial Narrow" panose="020B0604020202020204" pitchFamily="34" charset="0"/>
              </a:rPr>
              <a:t>. More than 100,000 German Jews had served in the German army during the First World War and </a:t>
            </a:r>
            <a:r>
              <a:rPr lang="en-GB" sz="1600" b="1" dirty="0">
                <a:solidFill>
                  <a:srgbClr val="333333"/>
                </a:solidFill>
                <a:latin typeface="Arial Narrow" panose="020B0604020202020204" pitchFamily="34" charset="0"/>
                <a:cs typeface="Arial Narrow" panose="020B0604020202020204" pitchFamily="34" charset="0"/>
              </a:rPr>
              <a:t>won medals for bravery</a:t>
            </a:r>
            <a:r>
              <a:rPr lang="en-GB" sz="1600" dirty="0">
                <a:solidFill>
                  <a:srgbClr val="333333"/>
                </a:solidFill>
                <a:latin typeface="Arial Narrow" panose="020B0604020202020204" pitchFamily="34" charset="0"/>
                <a:cs typeface="Arial Narrow" panose="020B0604020202020204" pitchFamily="34" charset="0"/>
              </a:rPr>
              <a:t>. They had </a:t>
            </a:r>
            <a:r>
              <a:rPr lang="en-GB" sz="1600" b="1" dirty="0">
                <a:solidFill>
                  <a:srgbClr val="333333"/>
                </a:solidFill>
                <a:latin typeface="Arial Narrow" panose="020B0604020202020204" pitchFamily="34" charset="0"/>
                <a:cs typeface="Arial Narrow" panose="020B0604020202020204" pitchFamily="34" charset="0"/>
              </a:rPr>
              <a:t>contributed to the arts and science in outstanding ways. </a:t>
            </a:r>
          </a:p>
          <a:p>
            <a:pPr marL="285750" indent="-285750">
              <a:buFont typeface="Arial" panose="020B0604020202020204" pitchFamily="34" charset="0"/>
              <a:buChar char="•"/>
            </a:pPr>
            <a:endParaRPr lang="en-GB" sz="1600" dirty="0">
              <a:solidFill>
                <a:srgbClr val="333333"/>
              </a:solidFill>
              <a:latin typeface="Arial Narrow" panose="020B0604020202020204" pitchFamily="34" charset="0"/>
              <a:cs typeface="Arial Narrow" panose="020B0604020202020204" pitchFamily="34" charset="0"/>
            </a:endParaRPr>
          </a:p>
          <a:p>
            <a:endParaRPr lang="en-GB" sz="16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70840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2D7A-C753-2BC1-2B75-57111FB4DA65}"/>
              </a:ext>
            </a:extLst>
          </p:cNvPr>
          <p:cNvSpPr>
            <a:spLocks noGrp="1"/>
          </p:cNvSpPr>
          <p:nvPr>
            <p:ph type="title"/>
          </p:nvPr>
        </p:nvSpPr>
        <p:spPr>
          <a:xfrm>
            <a:off x="691020" y="0"/>
            <a:ext cx="7787208" cy="1143000"/>
          </a:xfrm>
        </p:spPr>
        <p:txBody>
          <a:bodyPr/>
          <a:lstStyle/>
          <a:p>
            <a:r>
              <a:rPr lang="en-US" dirty="0"/>
              <a:t>Thinking Deeper…</a:t>
            </a:r>
          </a:p>
        </p:txBody>
      </p:sp>
      <p:pic>
        <p:nvPicPr>
          <p:cNvPr id="5" name="Content Placeholder 4">
            <a:extLst>
              <a:ext uri="{FF2B5EF4-FFF2-40B4-BE49-F238E27FC236}">
                <a16:creationId xmlns:a16="http://schemas.microsoft.com/office/drawing/2014/main" id="{082277E7-41BE-C790-9696-48EFDBA3E9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56176" y="181974"/>
            <a:ext cx="2754696" cy="6494051"/>
          </a:xfrm>
        </p:spPr>
      </p:pic>
      <p:sp>
        <p:nvSpPr>
          <p:cNvPr id="7" name="TextBox 6">
            <a:extLst>
              <a:ext uri="{FF2B5EF4-FFF2-40B4-BE49-F238E27FC236}">
                <a16:creationId xmlns:a16="http://schemas.microsoft.com/office/drawing/2014/main" id="{DDF59CD2-68C5-B91E-F6CF-659F9D47D1F4}"/>
              </a:ext>
            </a:extLst>
          </p:cNvPr>
          <p:cNvSpPr txBox="1"/>
          <p:nvPr/>
        </p:nvSpPr>
        <p:spPr>
          <a:xfrm>
            <a:off x="4337672" y="4336593"/>
            <a:ext cx="1800200" cy="2246769"/>
          </a:xfrm>
          <a:prstGeom prst="rect">
            <a:avLst/>
          </a:prstGeom>
          <a:solidFill>
            <a:schemeClr val="accent6">
              <a:lumMod val="20000"/>
              <a:lumOff val="80000"/>
            </a:schemeClr>
          </a:solidFill>
        </p:spPr>
        <p:txBody>
          <a:bodyPr wrap="square">
            <a:spAutoFit/>
          </a:bodyPr>
          <a:lstStyle/>
          <a:p>
            <a:r>
              <a:rPr lang="en-GB" sz="1400" dirty="0"/>
              <a:t>The timeline of a selection of anti-Jewish laws passed, 1933-39, can be found in Unit 3.1 (page 35), of our textbook, </a:t>
            </a:r>
            <a:r>
              <a:rPr lang="en-GB" sz="1400" i="1" dirty="0"/>
              <a:t>Understanding the Holocaust: How and why did it happen?</a:t>
            </a:r>
          </a:p>
        </p:txBody>
      </p:sp>
      <p:pic>
        <p:nvPicPr>
          <p:cNvPr id="9" name="Picture 8">
            <a:extLst>
              <a:ext uri="{FF2B5EF4-FFF2-40B4-BE49-F238E27FC236}">
                <a16:creationId xmlns:a16="http://schemas.microsoft.com/office/drawing/2014/main" id="{A6595CB0-D98B-C313-1894-4C9990D22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716" y="4410938"/>
            <a:ext cx="1709235" cy="2202504"/>
          </a:xfrm>
          <a:prstGeom prst="rect">
            <a:avLst/>
          </a:prstGeom>
        </p:spPr>
      </p:pic>
      <p:sp>
        <p:nvSpPr>
          <p:cNvPr id="11" name="TextBox 10">
            <a:extLst>
              <a:ext uri="{FF2B5EF4-FFF2-40B4-BE49-F238E27FC236}">
                <a16:creationId xmlns:a16="http://schemas.microsoft.com/office/drawing/2014/main" id="{1AC50F75-8074-3D36-0A71-EA6C9C5A7924}"/>
              </a:ext>
            </a:extLst>
          </p:cNvPr>
          <p:cNvSpPr txBox="1"/>
          <p:nvPr/>
        </p:nvSpPr>
        <p:spPr>
          <a:xfrm>
            <a:off x="665772" y="994618"/>
            <a:ext cx="5472100" cy="3416320"/>
          </a:xfrm>
          <a:prstGeom prst="rect">
            <a:avLst/>
          </a:prstGeom>
          <a:noFill/>
        </p:spPr>
        <p:txBody>
          <a:bodyPr wrap="square">
            <a:spAutoFit/>
          </a:bodyPr>
          <a:lstStyle/>
          <a:p>
            <a:r>
              <a:rPr lang="en-GB" dirty="0">
                <a:latin typeface="Arial Narrow" panose="020B0604020202020204" pitchFamily="34" charset="0"/>
                <a:cs typeface="Arial Narrow" panose="020B0604020202020204" pitchFamily="34" charset="0"/>
              </a:rPr>
              <a:t>How did life change for German Jews?</a:t>
            </a:r>
          </a:p>
          <a:p>
            <a:endParaRPr lang="en-GB" dirty="0">
              <a:latin typeface="Arial Narrow" panose="020B0604020202020204" pitchFamily="34" charset="0"/>
              <a:cs typeface="Arial Narrow" panose="020B0604020202020204" pitchFamily="34" charset="0"/>
            </a:endParaRPr>
          </a:p>
          <a:p>
            <a:r>
              <a:rPr lang="en-GB" dirty="0">
                <a:latin typeface="Arial Narrow" panose="020B0604020202020204" pitchFamily="34" charset="0"/>
                <a:cs typeface="Arial Narrow" panose="020B0604020202020204" pitchFamily="34" charset="0"/>
              </a:rPr>
              <a:t>For much of the 1930’s, the Nazis concentrated on excluding Jewish people from areas of German society. They passed hundreds of anti-Jewish laws. </a:t>
            </a:r>
          </a:p>
          <a:p>
            <a:endParaRPr lang="en-GB" dirty="0">
              <a:latin typeface="Arial Narrow" panose="020B0604020202020204" pitchFamily="34" charset="0"/>
              <a:cs typeface="Arial Narrow" panose="020B0604020202020204" pitchFamily="34" charset="0"/>
            </a:endParaRPr>
          </a:p>
          <a:p>
            <a:r>
              <a:rPr lang="en-GB" dirty="0">
                <a:latin typeface="Arial Narrow" panose="020B0604020202020204" pitchFamily="34" charset="0"/>
                <a:cs typeface="Arial Narrow" panose="020B0604020202020204" pitchFamily="34" charset="0"/>
              </a:rPr>
              <a:t>Using the timeline, select the </a:t>
            </a:r>
            <a:r>
              <a:rPr lang="en-GB" b="1" dirty="0">
                <a:latin typeface="Arial Narrow" panose="020B0604020202020204" pitchFamily="34" charset="0"/>
                <a:cs typeface="Arial Narrow" panose="020B0604020202020204" pitchFamily="34" charset="0"/>
              </a:rPr>
              <a:t>six </a:t>
            </a:r>
            <a:r>
              <a:rPr lang="en-GB" dirty="0">
                <a:latin typeface="Arial Narrow" panose="020B0604020202020204" pitchFamily="34" charset="0"/>
                <a:cs typeface="Arial Narrow" panose="020B0604020202020204" pitchFamily="34" charset="0"/>
              </a:rPr>
              <a:t>laws which you think were the most significant. </a:t>
            </a:r>
          </a:p>
          <a:p>
            <a:endParaRPr lang="en-GB" dirty="0">
              <a:latin typeface="Arial Narrow" panose="020B0604020202020204" pitchFamily="34" charset="0"/>
              <a:cs typeface="Arial Narrow" panose="020B0604020202020204" pitchFamily="34" charset="0"/>
            </a:endParaRPr>
          </a:p>
          <a:p>
            <a:r>
              <a:rPr lang="en-GB" dirty="0">
                <a:latin typeface="Arial Narrow" panose="020B0604020202020204" pitchFamily="34" charset="0"/>
                <a:cs typeface="Arial Narrow" panose="020B0604020202020204" pitchFamily="34" charset="0"/>
              </a:rPr>
              <a:t>Consider… what was taken away by these laws, what Jewish people would no longer be able to do and how this may have impacted their lives.</a:t>
            </a:r>
            <a:endParaRPr lang="en-US" dirty="0">
              <a:latin typeface="Arial Narrow" panose="020B0604020202020204" pitchFamily="34" charset="0"/>
              <a:cs typeface="Arial Narrow" panose="020B0604020202020204" pitchFamily="34" charset="0"/>
            </a:endParaRPr>
          </a:p>
        </p:txBody>
      </p:sp>
      <p:sp>
        <p:nvSpPr>
          <p:cNvPr id="12" name="Oval 11">
            <a:extLst>
              <a:ext uri="{FF2B5EF4-FFF2-40B4-BE49-F238E27FC236}">
                <a16:creationId xmlns:a16="http://schemas.microsoft.com/office/drawing/2014/main" id="{D2CBBA3C-95C8-5E5C-7E90-F530BBDD1617}"/>
              </a:ext>
            </a:extLst>
          </p:cNvPr>
          <p:cNvSpPr/>
          <p:nvPr/>
        </p:nvSpPr>
        <p:spPr>
          <a:xfrm>
            <a:off x="5463494" y="306574"/>
            <a:ext cx="666110" cy="688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A81DBA8-57AE-AE52-C3EF-4879966D0E56}"/>
              </a:ext>
            </a:extLst>
          </p:cNvPr>
          <p:cNvSpPr txBox="1"/>
          <p:nvPr/>
        </p:nvSpPr>
        <p:spPr>
          <a:xfrm>
            <a:off x="5544170" y="469402"/>
            <a:ext cx="585434" cy="369332"/>
          </a:xfrm>
          <a:prstGeom prst="rect">
            <a:avLst/>
          </a:prstGeom>
          <a:noFill/>
        </p:spPr>
        <p:txBody>
          <a:bodyPr wrap="square" rtlCol="0">
            <a:spAutoFit/>
          </a:bodyPr>
          <a:lstStyle/>
          <a:p>
            <a:r>
              <a:rPr lang="en-US" dirty="0">
                <a:solidFill>
                  <a:schemeClr val="bg1"/>
                </a:solidFill>
                <a:latin typeface="Arial Narrow" panose="020B0604020202020204" pitchFamily="34" charset="0"/>
                <a:cs typeface="Arial Narrow" panose="020B0604020202020204" pitchFamily="34" charset="0"/>
              </a:rPr>
              <a:t>KS4</a:t>
            </a:r>
          </a:p>
        </p:txBody>
      </p:sp>
    </p:spTree>
    <p:extLst>
      <p:ext uri="{BB962C8B-B14F-4D97-AF65-F5344CB8AC3E}">
        <p14:creationId xmlns:p14="http://schemas.microsoft.com/office/powerpoint/2010/main" val="3098619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17790F-04B8-C258-38BC-AFCFF10B6A90}"/>
              </a:ext>
            </a:extLst>
          </p:cNvPr>
          <p:cNvSpPr>
            <a:spLocks noGrp="1"/>
          </p:cNvSpPr>
          <p:nvPr>
            <p:ph type="title"/>
          </p:nvPr>
        </p:nvSpPr>
        <p:spPr>
          <a:xfrm>
            <a:off x="611560" y="88950"/>
            <a:ext cx="7787208" cy="770582"/>
          </a:xfrm>
        </p:spPr>
        <p:txBody>
          <a:bodyPr/>
          <a:lstStyle/>
          <a:p>
            <a:r>
              <a:rPr lang="en-US" sz="1600" dirty="0"/>
              <a:t>A Window on How Life Changed for German Jews</a:t>
            </a:r>
            <a:br>
              <a:rPr lang="en-US" sz="1600" dirty="0"/>
            </a:br>
            <a:r>
              <a:rPr lang="en-US" sz="1600" b="0" dirty="0"/>
              <a:t>Guided Questions</a:t>
            </a:r>
            <a:endParaRPr lang="en-US" sz="1600" dirty="0"/>
          </a:p>
        </p:txBody>
      </p:sp>
      <p:pic>
        <p:nvPicPr>
          <p:cNvPr id="5" name="Picture 4">
            <a:extLst>
              <a:ext uri="{FF2B5EF4-FFF2-40B4-BE49-F238E27FC236}">
                <a16:creationId xmlns:a16="http://schemas.microsoft.com/office/drawing/2014/main" id="{006A315C-80D6-AE35-04C4-212E9994F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7" y="235781"/>
            <a:ext cx="1710309" cy="418076"/>
          </a:xfrm>
          <a:prstGeom prst="rect">
            <a:avLst/>
          </a:prstGeom>
        </p:spPr>
      </p:pic>
      <p:cxnSp>
        <p:nvCxnSpPr>
          <p:cNvPr id="6" name="Straight Connector 5">
            <a:extLst>
              <a:ext uri="{FF2B5EF4-FFF2-40B4-BE49-F238E27FC236}">
                <a16:creationId xmlns:a16="http://schemas.microsoft.com/office/drawing/2014/main" id="{06F6D917-D8E2-FE65-5AE3-D4EE40E1ABAD}"/>
              </a:ext>
            </a:extLst>
          </p:cNvPr>
          <p:cNvCxnSpPr/>
          <p:nvPr/>
        </p:nvCxnSpPr>
        <p:spPr>
          <a:xfrm>
            <a:off x="611560" y="859532"/>
            <a:ext cx="8263036" cy="0"/>
          </a:xfrm>
          <a:prstGeom prst="line">
            <a:avLst/>
          </a:prstGeom>
        </p:spPr>
        <p:style>
          <a:lnRef idx="1">
            <a:schemeClr val="dk1"/>
          </a:lnRef>
          <a:fillRef idx="0">
            <a:schemeClr val="dk1"/>
          </a:fillRef>
          <a:effectRef idx="0">
            <a:schemeClr val="dk1"/>
          </a:effectRef>
          <a:fontRef idx="minor">
            <a:schemeClr val="tx1"/>
          </a:fontRef>
        </p:style>
      </p:cxnSp>
      <p:pic>
        <p:nvPicPr>
          <p:cNvPr id="2" name="Content Placeholder 4">
            <a:extLst>
              <a:ext uri="{FF2B5EF4-FFF2-40B4-BE49-F238E27FC236}">
                <a16:creationId xmlns:a16="http://schemas.microsoft.com/office/drawing/2014/main" id="{E581F51B-403F-83B0-EB4C-9F9A7305739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05872" y="1006363"/>
            <a:ext cx="2405000" cy="5669662"/>
          </a:xfrm>
        </p:spPr>
      </p:pic>
      <p:pic>
        <p:nvPicPr>
          <p:cNvPr id="3" name="Picture 6" descr="Picture Windows - Replacement &amp; Installation | Save Energy Co">
            <a:extLst>
              <a:ext uri="{FF2B5EF4-FFF2-40B4-BE49-F238E27FC236}">
                <a16:creationId xmlns:a16="http://schemas.microsoft.com/office/drawing/2014/main" id="{850660E1-EAC4-4941-3565-D43AD9C03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40" y="2634680"/>
            <a:ext cx="2129650" cy="20541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icture Windows - Replacement &amp; Installation | Save Energy Co">
            <a:extLst>
              <a:ext uri="{FF2B5EF4-FFF2-40B4-BE49-F238E27FC236}">
                <a16:creationId xmlns:a16="http://schemas.microsoft.com/office/drawing/2014/main" id="{8E71E600-7750-CB8E-B381-4B88DE9EA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880" y="2634680"/>
            <a:ext cx="2129650" cy="20541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Picture Windows - Replacement &amp; Installation | Save Energy Co">
            <a:extLst>
              <a:ext uri="{FF2B5EF4-FFF2-40B4-BE49-F238E27FC236}">
                <a16:creationId xmlns:a16="http://schemas.microsoft.com/office/drawing/2014/main" id="{0F731969-324F-6DD0-6895-E917261B0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420" y="2634679"/>
            <a:ext cx="2129650" cy="20541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icture Windows - Replacement &amp; Installation | Save Energy Co">
            <a:extLst>
              <a:ext uri="{FF2B5EF4-FFF2-40B4-BE49-F238E27FC236}">
                <a16:creationId xmlns:a16="http://schemas.microsoft.com/office/drawing/2014/main" id="{DD731C21-60B8-ABE8-F94E-DB509B47A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40" y="4572240"/>
            <a:ext cx="2129650" cy="20541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icture Windows - Replacement &amp; Installation | Save Energy Co">
            <a:extLst>
              <a:ext uri="{FF2B5EF4-FFF2-40B4-BE49-F238E27FC236}">
                <a16:creationId xmlns:a16="http://schemas.microsoft.com/office/drawing/2014/main" id="{6B31ED06-63C1-901B-171A-09B6876FB5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880" y="4572240"/>
            <a:ext cx="2129650" cy="20541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Picture Windows - Replacement &amp; Installation | Save Energy Co">
            <a:extLst>
              <a:ext uri="{FF2B5EF4-FFF2-40B4-BE49-F238E27FC236}">
                <a16:creationId xmlns:a16="http://schemas.microsoft.com/office/drawing/2014/main" id="{34B9134F-7D54-4474-25E1-0A6D914C80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420" y="4572239"/>
            <a:ext cx="2129650" cy="205418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3C42A1F-DDE7-BB3A-3543-EC226C1164D1}"/>
              </a:ext>
            </a:extLst>
          </p:cNvPr>
          <p:cNvSpPr txBox="1"/>
          <p:nvPr/>
        </p:nvSpPr>
        <p:spPr>
          <a:xfrm>
            <a:off x="506690" y="949420"/>
            <a:ext cx="5999182" cy="1692771"/>
          </a:xfrm>
          <a:prstGeom prst="rect">
            <a:avLst/>
          </a:prstGeom>
          <a:noFill/>
        </p:spPr>
        <p:txBody>
          <a:bodyPr wrap="square">
            <a:spAutoFit/>
          </a:bodyPr>
          <a:lstStyle/>
          <a:p>
            <a:r>
              <a:rPr lang="en-GB" sz="1300" dirty="0">
                <a:latin typeface="Arial Narrow" panose="020B0604020202020204" pitchFamily="34" charset="0"/>
                <a:cs typeface="Arial Narrow" panose="020B0604020202020204" pitchFamily="34" charset="0"/>
              </a:rPr>
              <a:t>For much of the 1930’s, the Nazis concentrated on excluding Jewish people from areas of German society. They passed hundreds of anti-Jewish laws. </a:t>
            </a:r>
          </a:p>
          <a:p>
            <a:endParaRPr lang="en-GB" sz="1300" dirty="0">
              <a:latin typeface="Arial Narrow" panose="020B0604020202020204" pitchFamily="34" charset="0"/>
              <a:cs typeface="Arial Narrow" panose="020B0604020202020204" pitchFamily="34" charset="0"/>
            </a:endParaRPr>
          </a:p>
          <a:p>
            <a:r>
              <a:rPr lang="en-GB" sz="1300" dirty="0">
                <a:latin typeface="Arial Narrow" panose="020B0604020202020204" pitchFamily="34" charset="0"/>
                <a:cs typeface="Arial Narrow" panose="020B0604020202020204" pitchFamily="34" charset="0"/>
              </a:rPr>
              <a:t>Using the timeline, select the </a:t>
            </a:r>
            <a:r>
              <a:rPr lang="en-GB" sz="1300" b="1" dirty="0">
                <a:latin typeface="Arial Narrow" panose="020B0604020202020204" pitchFamily="34" charset="0"/>
                <a:cs typeface="Arial Narrow" panose="020B0604020202020204" pitchFamily="34" charset="0"/>
              </a:rPr>
              <a:t>six </a:t>
            </a:r>
            <a:r>
              <a:rPr lang="en-GB" sz="1300" dirty="0">
                <a:latin typeface="Arial Narrow" panose="020B0604020202020204" pitchFamily="34" charset="0"/>
                <a:cs typeface="Arial Narrow" panose="020B0604020202020204" pitchFamily="34" charset="0"/>
              </a:rPr>
              <a:t>laws which you think were the most significant and explain the impact of these laws. </a:t>
            </a:r>
            <a:r>
              <a:rPr lang="en-GB" sz="1300" i="1" dirty="0">
                <a:latin typeface="Arial Narrow" panose="020B0604020202020204" pitchFamily="34" charset="0"/>
                <a:cs typeface="Arial Narrow" panose="020B0604020202020204" pitchFamily="34" charset="0"/>
              </a:rPr>
              <a:t>Write each of the laws and your explanation in to each window below.</a:t>
            </a:r>
            <a:r>
              <a:rPr lang="en-GB" sz="1300" dirty="0">
                <a:latin typeface="Arial Narrow" panose="020B0604020202020204" pitchFamily="34" charset="0"/>
                <a:cs typeface="Arial Narrow" panose="020B0604020202020204" pitchFamily="34" charset="0"/>
              </a:rPr>
              <a:t> </a:t>
            </a:r>
          </a:p>
          <a:p>
            <a:endParaRPr lang="en-GB" sz="1300" dirty="0">
              <a:latin typeface="Arial Narrow" panose="020B0604020202020204" pitchFamily="34" charset="0"/>
              <a:cs typeface="Arial Narrow" panose="020B0604020202020204" pitchFamily="34" charset="0"/>
            </a:endParaRPr>
          </a:p>
          <a:p>
            <a:r>
              <a:rPr lang="en-GB" sz="1300" i="1" dirty="0">
                <a:latin typeface="Arial Narrow" panose="020B0604020202020204" pitchFamily="34" charset="0"/>
                <a:cs typeface="Arial Narrow" panose="020B0604020202020204" pitchFamily="34" charset="0"/>
              </a:rPr>
              <a:t>Consider… what was taken away by these laws, what Jewish people would no longer be able to do and how this may have impacted their lives.</a:t>
            </a:r>
            <a:endParaRPr lang="en-US" sz="1300" i="1" dirty="0">
              <a:latin typeface="Arial Narrow" panose="020B0604020202020204" pitchFamily="34" charset="0"/>
              <a:cs typeface="Arial Narrow" panose="020B0604020202020204" pitchFamily="34" charset="0"/>
            </a:endParaRPr>
          </a:p>
        </p:txBody>
      </p:sp>
      <p:sp>
        <p:nvSpPr>
          <p:cNvPr id="20" name="Oval 19">
            <a:extLst>
              <a:ext uri="{FF2B5EF4-FFF2-40B4-BE49-F238E27FC236}">
                <a16:creationId xmlns:a16="http://schemas.microsoft.com/office/drawing/2014/main" id="{66BA89CC-4415-3BF0-0956-D7FCD30444B8}"/>
              </a:ext>
            </a:extLst>
          </p:cNvPr>
          <p:cNvSpPr/>
          <p:nvPr/>
        </p:nvSpPr>
        <p:spPr>
          <a:xfrm>
            <a:off x="4860032" y="88949"/>
            <a:ext cx="666110" cy="688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42D539-1875-E637-310A-09BFDD9EBD0E}"/>
              </a:ext>
            </a:extLst>
          </p:cNvPr>
          <p:cNvSpPr txBox="1"/>
          <p:nvPr/>
        </p:nvSpPr>
        <p:spPr>
          <a:xfrm>
            <a:off x="4940708" y="251777"/>
            <a:ext cx="585434" cy="369332"/>
          </a:xfrm>
          <a:prstGeom prst="rect">
            <a:avLst/>
          </a:prstGeom>
          <a:noFill/>
        </p:spPr>
        <p:txBody>
          <a:bodyPr wrap="square" rtlCol="0">
            <a:spAutoFit/>
          </a:bodyPr>
          <a:lstStyle/>
          <a:p>
            <a:r>
              <a:rPr lang="en-US" dirty="0">
                <a:solidFill>
                  <a:schemeClr val="bg1"/>
                </a:solidFill>
                <a:latin typeface="Arial Narrow" panose="020B0604020202020204" pitchFamily="34" charset="0"/>
                <a:cs typeface="Arial Narrow" panose="020B0604020202020204" pitchFamily="34" charset="0"/>
              </a:rPr>
              <a:t>KS4</a:t>
            </a:r>
          </a:p>
        </p:txBody>
      </p:sp>
    </p:spTree>
    <p:extLst>
      <p:ext uri="{BB962C8B-B14F-4D97-AF65-F5344CB8AC3E}">
        <p14:creationId xmlns:p14="http://schemas.microsoft.com/office/powerpoint/2010/main" val="400655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1E39-6B4E-EF69-87B9-5EBF4803B1EB}"/>
              </a:ext>
            </a:extLst>
          </p:cNvPr>
          <p:cNvSpPr>
            <a:spLocks noGrp="1"/>
          </p:cNvSpPr>
          <p:nvPr>
            <p:ph type="title"/>
          </p:nvPr>
        </p:nvSpPr>
        <p:spPr>
          <a:xfrm>
            <a:off x="899592" y="86941"/>
            <a:ext cx="7787208" cy="1143000"/>
          </a:xfrm>
        </p:spPr>
        <p:txBody>
          <a:bodyPr/>
          <a:lstStyle/>
          <a:p>
            <a:r>
              <a:rPr lang="en-US" dirty="0"/>
              <a:t>A Window on ‘Reflection’</a:t>
            </a:r>
          </a:p>
        </p:txBody>
      </p:sp>
      <p:pic>
        <p:nvPicPr>
          <p:cNvPr id="4" name="Picture 6" descr="Picture Windows - Replacement &amp; Installation | Save Energy Co">
            <a:extLst>
              <a:ext uri="{FF2B5EF4-FFF2-40B4-BE49-F238E27FC236}">
                <a16:creationId xmlns:a16="http://schemas.microsoft.com/office/drawing/2014/main" id="{570B6CBD-B5AE-2819-1686-514C79E146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384" y="1150746"/>
            <a:ext cx="2362572" cy="23625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7A995F-A90F-3948-4D1F-03ADA87E436A}"/>
              </a:ext>
            </a:extLst>
          </p:cNvPr>
          <p:cNvSpPr txBox="1"/>
          <p:nvPr/>
        </p:nvSpPr>
        <p:spPr>
          <a:xfrm>
            <a:off x="3178572" y="1073293"/>
            <a:ext cx="5702324" cy="2585323"/>
          </a:xfrm>
          <a:prstGeom prst="rect">
            <a:avLst/>
          </a:prstGeom>
          <a:noFill/>
        </p:spPr>
        <p:txBody>
          <a:bodyPr wrap="square" rtlCol="0">
            <a:spAutoFit/>
          </a:bodyPr>
          <a:lstStyle/>
          <a:p>
            <a:r>
              <a:rPr lang="en-US" dirty="0">
                <a:latin typeface="Arial Narrow" panose="020B0604020202020204" pitchFamily="34" charset="0"/>
                <a:cs typeface="Arial Narrow" panose="020B0604020202020204" pitchFamily="34" charset="0"/>
              </a:rPr>
              <a:t>This is a </a:t>
            </a:r>
            <a:r>
              <a:rPr lang="en-US" b="1" dirty="0">
                <a:latin typeface="Arial Narrow" panose="020B0604020202020204" pitchFamily="34" charset="0"/>
                <a:cs typeface="Arial Narrow" panose="020B0604020202020204" pitchFamily="34" charset="0"/>
              </a:rPr>
              <a:t>window</a:t>
            </a:r>
            <a:r>
              <a:rPr lang="en-US" dirty="0">
                <a:latin typeface="Arial Narrow" panose="020B0604020202020204" pitchFamily="34" charset="0"/>
                <a:cs typeface="Arial Narrow" panose="020B0604020202020204" pitchFamily="34" charset="0"/>
              </a:rPr>
              <a:t>.</a:t>
            </a:r>
          </a:p>
          <a:p>
            <a:endParaRPr lang="en-US" dirty="0">
              <a:latin typeface="Arial Narrow" panose="020B0604020202020204" pitchFamily="34" charset="0"/>
              <a:cs typeface="Arial Narrow" panose="020B0604020202020204" pitchFamily="34" charset="0"/>
            </a:endParaRPr>
          </a:p>
          <a:p>
            <a:r>
              <a:rPr lang="en-US" dirty="0">
                <a:latin typeface="Arial Narrow" panose="020B0604020202020204" pitchFamily="34" charset="0"/>
                <a:cs typeface="Arial Narrow" panose="020B0604020202020204" pitchFamily="34" charset="0"/>
              </a:rPr>
              <a:t>If we look closely, a window </a:t>
            </a:r>
            <a:r>
              <a:rPr lang="en-US" b="1" dirty="0">
                <a:latin typeface="Arial Narrow" panose="020B0604020202020204" pitchFamily="34" charset="0"/>
                <a:cs typeface="Arial Narrow" panose="020B0604020202020204" pitchFamily="34" charset="0"/>
              </a:rPr>
              <a:t>offers us a reflection of ourselves or others</a:t>
            </a:r>
            <a:r>
              <a:rPr lang="en-US" dirty="0">
                <a:latin typeface="Arial Narrow" panose="020B0604020202020204" pitchFamily="34" charset="0"/>
                <a:cs typeface="Arial Narrow" panose="020B0604020202020204" pitchFamily="34" charset="0"/>
              </a:rPr>
              <a:t>.</a:t>
            </a:r>
          </a:p>
          <a:p>
            <a:endParaRPr lang="en-US" dirty="0">
              <a:latin typeface="Arial Narrow" panose="020B0604020202020204" pitchFamily="34" charset="0"/>
              <a:cs typeface="Arial Narrow" panose="020B0604020202020204" pitchFamily="34" charset="0"/>
            </a:endParaRPr>
          </a:p>
          <a:p>
            <a:r>
              <a:rPr lang="en-US" dirty="0">
                <a:latin typeface="Arial Narrow" panose="020B0604020202020204" pitchFamily="34" charset="0"/>
                <a:cs typeface="Arial Narrow" panose="020B0604020202020204" pitchFamily="34" charset="0"/>
              </a:rPr>
              <a:t>We are </a:t>
            </a:r>
            <a:r>
              <a:rPr lang="en-US" b="1" dirty="0">
                <a:latin typeface="Arial Narrow" panose="020B0604020202020204" pitchFamily="34" charset="0"/>
                <a:cs typeface="Arial Narrow" panose="020B0604020202020204" pitchFamily="34" charset="0"/>
              </a:rPr>
              <a:t>‘ordinary people’</a:t>
            </a:r>
            <a:r>
              <a:rPr lang="en-US" dirty="0">
                <a:latin typeface="Arial Narrow" panose="020B0604020202020204" pitchFamily="34" charset="0"/>
                <a:cs typeface="Arial Narrow" panose="020B0604020202020204" pitchFamily="34" charset="0"/>
              </a:rPr>
              <a:t>, capable of ‘extraordinary things’. We can choose to ‘stand up’ against prejudice and discrimination and </a:t>
            </a:r>
            <a:r>
              <a:rPr lang="en-US" b="1" dirty="0">
                <a:latin typeface="Arial Narrow" panose="020B0604020202020204" pitchFamily="34" charset="0"/>
                <a:cs typeface="Arial Narrow" panose="020B0604020202020204" pitchFamily="34" charset="0"/>
              </a:rPr>
              <a:t>take action </a:t>
            </a:r>
            <a:r>
              <a:rPr lang="en-US" dirty="0">
                <a:latin typeface="Arial Narrow" panose="020B0604020202020204" pitchFamily="34" charset="0"/>
                <a:cs typeface="Arial Narrow" panose="020B0604020202020204" pitchFamily="34" charset="0"/>
              </a:rPr>
              <a:t>to </a:t>
            </a:r>
            <a:r>
              <a:rPr lang="en-US" b="1" dirty="0">
                <a:latin typeface="Arial Narrow" panose="020B0604020202020204" pitchFamily="34" charset="0"/>
                <a:cs typeface="Arial Narrow" panose="020B0604020202020204" pitchFamily="34" charset="0"/>
              </a:rPr>
              <a:t>speak out</a:t>
            </a:r>
            <a:r>
              <a:rPr lang="en-US" dirty="0">
                <a:latin typeface="Arial Narrow" panose="020B0604020202020204" pitchFamily="34" charset="0"/>
                <a:cs typeface="Arial Narrow" panose="020B0604020202020204" pitchFamily="34" charset="0"/>
              </a:rPr>
              <a:t> or </a:t>
            </a:r>
            <a:r>
              <a:rPr lang="en-US" b="1" dirty="0">
                <a:latin typeface="Arial Narrow" panose="020B0604020202020204" pitchFamily="34" charset="0"/>
                <a:cs typeface="Arial Narrow" panose="020B0604020202020204" pitchFamily="34" charset="0"/>
              </a:rPr>
              <a:t>educate others </a:t>
            </a:r>
            <a:r>
              <a:rPr lang="en-US" dirty="0">
                <a:latin typeface="Arial Narrow" panose="020B0604020202020204" pitchFamily="34" charset="0"/>
                <a:cs typeface="Arial Narrow" panose="020B0604020202020204" pitchFamily="34" charset="0"/>
              </a:rPr>
              <a:t>about these issues, which are very current and present in our communities today.</a:t>
            </a:r>
          </a:p>
        </p:txBody>
      </p:sp>
      <p:pic>
        <p:nvPicPr>
          <p:cNvPr id="6" name="Picture 2" descr="Avatar man face silhouette User sign Person profile picture male contour  outline icon black color vector illustration flat style image 5228601  Vector Art at Vecteezy">
            <a:extLst>
              <a:ext uri="{FF2B5EF4-FFF2-40B4-BE49-F238E27FC236}">
                <a16:creationId xmlns:a16="http://schemas.microsoft.com/office/drawing/2014/main" id="{74EA453D-C8FD-C8B9-508C-F8BF7466A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336" y="1490531"/>
            <a:ext cx="1606429" cy="160642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635C74E2-5626-3876-8D8B-34F2E11D051E}"/>
              </a:ext>
            </a:extLst>
          </p:cNvPr>
          <p:cNvSpPr/>
          <p:nvPr/>
        </p:nvSpPr>
        <p:spPr>
          <a:xfrm>
            <a:off x="6948264" y="314419"/>
            <a:ext cx="666110" cy="688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537593D-B191-7F71-035C-10758F365E35}"/>
              </a:ext>
            </a:extLst>
          </p:cNvPr>
          <p:cNvSpPr txBox="1"/>
          <p:nvPr/>
        </p:nvSpPr>
        <p:spPr>
          <a:xfrm>
            <a:off x="7028940" y="477247"/>
            <a:ext cx="585434" cy="369332"/>
          </a:xfrm>
          <a:prstGeom prst="rect">
            <a:avLst/>
          </a:prstGeom>
          <a:noFill/>
        </p:spPr>
        <p:txBody>
          <a:bodyPr wrap="square" rtlCol="0">
            <a:spAutoFit/>
          </a:bodyPr>
          <a:lstStyle/>
          <a:p>
            <a:r>
              <a:rPr lang="en-US" dirty="0">
                <a:solidFill>
                  <a:schemeClr val="bg1"/>
                </a:solidFill>
                <a:latin typeface="Arial Narrow" panose="020B0604020202020204" pitchFamily="34" charset="0"/>
                <a:cs typeface="Arial Narrow" panose="020B0604020202020204" pitchFamily="34" charset="0"/>
              </a:rPr>
              <a:t>KS4</a:t>
            </a:r>
          </a:p>
        </p:txBody>
      </p:sp>
      <p:sp>
        <p:nvSpPr>
          <p:cNvPr id="10" name="TextBox 9">
            <a:extLst>
              <a:ext uri="{FF2B5EF4-FFF2-40B4-BE49-F238E27FC236}">
                <a16:creationId xmlns:a16="http://schemas.microsoft.com/office/drawing/2014/main" id="{29F50739-0728-47A6-AF08-E8CDCF810DE2}"/>
              </a:ext>
            </a:extLst>
          </p:cNvPr>
          <p:cNvSpPr txBox="1"/>
          <p:nvPr/>
        </p:nvSpPr>
        <p:spPr>
          <a:xfrm>
            <a:off x="755576" y="3636174"/>
            <a:ext cx="7931224" cy="369332"/>
          </a:xfrm>
          <a:prstGeom prst="rect">
            <a:avLst/>
          </a:prstGeom>
          <a:solidFill>
            <a:schemeClr val="accent6">
              <a:lumMod val="20000"/>
              <a:lumOff val="80000"/>
            </a:schemeClr>
          </a:solidFill>
        </p:spPr>
        <p:txBody>
          <a:bodyPr wrap="square" rtlCol="0">
            <a:spAutoFit/>
          </a:bodyPr>
          <a:lstStyle/>
          <a:p>
            <a:r>
              <a:rPr lang="en-US" dirty="0">
                <a:latin typeface="Arial Narrow" panose="020B0604020202020204" pitchFamily="34" charset="0"/>
                <a:cs typeface="Arial Narrow" panose="020B0604020202020204" pitchFamily="34" charset="0"/>
              </a:rPr>
              <a:t>Possible Outcomes:</a:t>
            </a:r>
          </a:p>
        </p:txBody>
      </p:sp>
      <p:sp>
        <p:nvSpPr>
          <p:cNvPr id="11" name="TextBox 10">
            <a:extLst>
              <a:ext uri="{FF2B5EF4-FFF2-40B4-BE49-F238E27FC236}">
                <a16:creationId xmlns:a16="http://schemas.microsoft.com/office/drawing/2014/main" id="{31D7AC64-47EA-E60C-5920-E8E6C5CFAC10}"/>
              </a:ext>
            </a:extLst>
          </p:cNvPr>
          <p:cNvSpPr txBox="1"/>
          <p:nvPr/>
        </p:nvSpPr>
        <p:spPr>
          <a:xfrm>
            <a:off x="755576" y="4097581"/>
            <a:ext cx="7931224" cy="646331"/>
          </a:xfrm>
          <a:prstGeom prst="rect">
            <a:avLst/>
          </a:prstGeom>
          <a:solidFill>
            <a:schemeClr val="accent6">
              <a:lumMod val="20000"/>
              <a:lumOff val="80000"/>
            </a:schemeClr>
          </a:solidFill>
        </p:spPr>
        <p:txBody>
          <a:bodyPr wrap="square" rtlCol="0">
            <a:spAutoFit/>
          </a:bodyPr>
          <a:lstStyle/>
          <a:p>
            <a:r>
              <a:rPr lang="en-US" dirty="0">
                <a:latin typeface="Arial Narrow" panose="020B0604020202020204" pitchFamily="34" charset="0"/>
                <a:cs typeface="Arial Narrow" panose="020B0604020202020204" pitchFamily="34" charset="0"/>
              </a:rPr>
              <a:t>Create an assembly or lesson to present to younger students about prejudice and discrimination and where this leads if left ‘unchecked’.</a:t>
            </a:r>
          </a:p>
        </p:txBody>
      </p:sp>
      <p:sp>
        <p:nvSpPr>
          <p:cNvPr id="12" name="TextBox 11">
            <a:extLst>
              <a:ext uri="{FF2B5EF4-FFF2-40B4-BE49-F238E27FC236}">
                <a16:creationId xmlns:a16="http://schemas.microsoft.com/office/drawing/2014/main" id="{CE893BD5-14A8-CFAD-DDE2-799115FEDFA2}"/>
              </a:ext>
            </a:extLst>
          </p:cNvPr>
          <p:cNvSpPr txBox="1"/>
          <p:nvPr/>
        </p:nvSpPr>
        <p:spPr>
          <a:xfrm>
            <a:off x="755576" y="4856862"/>
            <a:ext cx="7931224" cy="646331"/>
          </a:xfrm>
          <a:prstGeom prst="rect">
            <a:avLst/>
          </a:prstGeom>
          <a:solidFill>
            <a:schemeClr val="accent6">
              <a:lumMod val="20000"/>
              <a:lumOff val="80000"/>
            </a:schemeClr>
          </a:solidFill>
        </p:spPr>
        <p:txBody>
          <a:bodyPr wrap="square" rtlCol="0">
            <a:spAutoFit/>
          </a:bodyPr>
          <a:lstStyle/>
          <a:p>
            <a:r>
              <a:rPr lang="en-US" dirty="0">
                <a:latin typeface="Arial Narrow" panose="020B0604020202020204" pitchFamily="34" charset="0"/>
                <a:cs typeface="Arial Narrow" panose="020B0604020202020204" pitchFamily="34" charset="0"/>
              </a:rPr>
              <a:t>Download the HMD Theme Vision from </a:t>
            </a:r>
            <a:r>
              <a:rPr lang="en-US" dirty="0" err="1">
                <a:latin typeface="Arial Narrow" panose="020B0604020202020204" pitchFamily="34" charset="0"/>
                <a:cs typeface="Arial Narrow" panose="020B0604020202020204" pitchFamily="34" charset="0"/>
              </a:rPr>
              <a:t>hmd.org.uk</a:t>
            </a:r>
            <a:r>
              <a:rPr lang="en-US" dirty="0">
                <a:latin typeface="Arial Narrow" panose="020B0604020202020204" pitchFamily="34" charset="0"/>
                <a:cs typeface="Arial Narrow" panose="020B0604020202020204" pitchFamily="34" charset="0"/>
              </a:rPr>
              <a:t> and create an informative leaflet informing readers of the terms ‘perpetrator’, ‘collaborator’, bystander.</a:t>
            </a:r>
          </a:p>
        </p:txBody>
      </p:sp>
      <p:sp>
        <p:nvSpPr>
          <p:cNvPr id="13" name="TextBox 12">
            <a:extLst>
              <a:ext uri="{FF2B5EF4-FFF2-40B4-BE49-F238E27FC236}">
                <a16:creationId xmlns:a16="http://schemas.microsoft.com/office/drawing/2014/main" id="{9E7472F4-601D-D63D-DFB1-E8C0F0342E53}"/>
              </a:ext>
            </a:extLst>
          </p:cNvPr>
          <p:cNvSpPr txBox="1"/>
          <p:nvPr/>
        </p:nvSpPr>
        <p:spPr>
          <a:xfrm>
            <a:off x="755576" y="5620251"/>
            <a:ext cx="7931224" cy="923330"/>
          </a:xfrm>
          <a:prstGeom prst="rect">
            <a:avLst/>
          </a:prstGeom>
          <a:solidFill>
            <a:schemeClr val="accent6">
              <a:lumMod val="20000"/>
              <a:lumOff val="80000"/>
            </a:schemeClr>
          </a:solidFill>
        </p:spPr>
        <p:txBody>
          <a:bodyPr wrap="square" rtlCol="0">
            <a:spAutoFit/>
          </a:bodyPr>
          <a:lstStyle/>
          <a:p>
            <a:r>
              <a:rPr lang="en-US" dirty="0">
                <a:latin typeface="Arial Narrow" panose="020B0604020202020204" pitchFamily="34" charset="0"/>
                <a:cs typeface="Arial Narrow" panose="020B0604020202020204" pitchFamily="34" charset="0"/>
              </a:rPr>
              <a:t>Write a letter to your local MP or local Police Hate Crime Division, informing them about what you have learned and what you as a school, group or individual are planning to do to combat prejudice &amp; discrimination in all its forms.</a:t>
            </a:r>
          </a:p>
        </p:txBody>
      </p:sp>
    </p:spTree>
    <p:extLst>
      <p:ext uri="{BB962C8B-B14F-4D97-AF65-F5344CB8AC3E}">
        <p14:creationId xmlns:p14="http://schemas.microsoft.com/office/powerpoint/2010/main" val="3664171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5E65-C30D-4020-8FB4-1CB49FC2D404}"/>
              </a:ext>
            </a:extLst>
          </p:cNvPr>
          <p:cNvSpPr>
            <a:spLocks noGrp="1"/>
          </p:cNvSpPr>
          <p:nvPr>
            <p:ph type="title"/>
          </p:nvPr>
        </p:nvSpPr>
        <p:spPr/>
        <p:txBody>
          <a:bodyPr/>
          <a:lstStyle/>
          <a:p>
            <a:r>
              <a:rPr lang="en-US" dirty="0"/>
              <a:t>Glossary of terms</a:t>
            </a:r>
          </a:p>
        </p:txBody>
      </p:sp>
      <p:sp>
        <p:nvSpPr>
          <p:cNvPr id="4" name="TextBox 3">
            <a:extLst>
              <a:ext uri="{FF2B5EF4-FFF2-40B4-BE49-F238E27FC236}">
                <a16:creationId xmlns:a16="http://schemas.microsoft.com/office/drawing/2014/main" id="{CB130E9C-3631-30A7-E843-3FB34FCC71AF}"/>
              </a:ext>
            </a:extLst>
          </p:cNvPr>
          <p:cNvSpPr txBox="1"/>
          <p:nvPr/>
        </p:nvSpPr>
        <p:spPr>
          <a:xfrm>
            <a:off x="909936" y="1125250"/>
            <a:ext cx="7776864" cy="338554"/>
          </a:xfrm>
          <a:prstGeom prst="rect">
            <a:avLst/>
          </a:prstGeom>
          <a:noFill/>
        </p:spPr>
        <p:txBody>
          <a:bodyPr wrap="square" rtlCol="0">
            <a:spAutoFit/>
          </a:bodyPr>
          <a:lstStyle/>
          <a:p>
            <a:r>
              <a:rPr lang="en-US" sz="1600" dirty="0">
                <a:latin typeface="Arial Narrow" panose="020B0604020202020204" pitchFamily="34" charset="0"/>
                <a:cs typeface="Arial Narrow" panose="020B0604020202020204" pitchFamily="34" charset="0"/>
              </a:rPr>
              <a:t>This slide has been created to help with understanding some of the commonly used terminology.</a:t>
            </a:r>
          </a:p>
        </p:txBody>
      </p:sp>
      <p:sp>
        <p:nvSpPr>
          <p:cNvPr id="5" name="TextBox 4">
            <a:extLst>
              <a:ext uri="{FF2B5EF4-FFF2-40B4-BE49-F238E27FC236}">
                <a16:creationId xmlns:a16="http://schemas.microsoft.com/office/drawing/2014/main" id="{52ACA49B-351A-9FD0-BAEE-B6129278A9C4}"/>
              </a:ext>
            </a:extLst>
          </p:cNvPr>
          <p:cNvSpPr txBox="1"/>
          <p:nvPr/>
        </p:nvSpPr>
        <p:spPr>
          <a:xfrm>
            <a:off x="909936" y="1556792"/>
            <a:ext cx="7776864" cy="6370975"/>
          </a:xfrm>
          <a:prstGeom prst="rect">
            <a:avLst/>
          </a:prstGeom>
          <a:noFill/>
        </p:spPr>
        <p:txBody>
          <a:bodyPr wrap="square" rtlCol="0">
            <a:spAutoFit/>
          </a:bodyPr>
          <a:lstStyle/>
          <a:p>
            <a:r>
              <a:rPr lang="en-US" sz="2400" b="1" dirty="0">
                <a:latin typeface="Arial Narrow" panose="020B0604020202020204" pitchFamily="34" charset="0"/>
                <a:cs typeface="Arial Narrow" panose="020B0604020202020204" pitchFamily="34" charset="0"/>
              </a:rPr>
              <a:t>Boycott		</a:t>
            </a:r>
            <a:r>
              <a:rPr lang="en-US" sz="2400" dirty="0">
                <a:latin typeface="Arial Narrow" panose="020B0604020202020204" pitchFamily="34" charset="0"/>
                <a:cs typeface="Arial Narrow" panose="020B0604020202020204" pitchFamily="34" charset="0"/>
              </a:rPr>
              <a:t>To purposely stop using something as a 				form of protest</a:t>
            </a:r>
          </a:p>
          <a:p>
            <a:endParaRPr lang="en-US" sz="2400" dirty="0">
              <a:latin typeface="Arial Narrow" panose="020B0604020202020204" pitchFamily="34" charset="0"/>
              <a:cs typeface="Arial Narrow" panose="020B0604020202020204" pitchFamily="34" charset="0"/>
            </a:endParaRPr>
          </a:p>
          <a:p>
            <a:r>
              <a:rPr lang="en-US" sz="2400" b="1" dirty="0">
                <a:latin typeface="Arial Narrow" panose="020B0604020202020204" pitchFamily="34" charset="0"/>
                <a:cs typeface="Arial Narrow" panose="020B0604020202020204" pitchFamily="34" charset="0"/>
              </a:rPr>
              <a:t>Persecution		</a:t>
            </a:r>
            <a:r>
              <a:rPr lang="en-US" sz="2400" dirty="0">
                <a:latin typeface="Arial Narrow" panose="020B0604020202020204" pitchFamily="34" charset="0"/>
                <a:cs typeface="Arial Narrow" panose="020B0604020202020204" pitchFamily="34" charset="0"/>
              </a:rPr>
              <a:t>To treat someone badly, particularly 				because of their race, religion, political 				views, or social position</a:t>
            </a:r>
          </a:p>
          <a:p>
            <a:endParaRPr lang="en-US" sz="2400" dirty="0">
              <a:latin typeface="Arial Narrow" panose="020B0604020202020204" pitchFamily="34" charset="0"/>
              <a:cs typeface="Arial Narrow" panose="020B0604020202020204" pitchFamily="34" charset="0"/>
            </a:endParaRPr>
          </a:p>
          <a:p>
            <a:r>
              <a:rPr lang="en-US" sz="2400" b="1" dirty="0">
                <a:latin typeface="Arial Narrow" panose="020B0604020202020204" pitchFamily="34" charset="0"/>
                <a:cs typeface="Arial Narrow" panose="020B0604020202020204" pitchFamily="34" charset="0"/>
              </a:rPr>
              <a:t>Discrimination		</a:t>
            </a:r>
            <a:r>
              <a:rPr lang="en-US" sz="2400" dirty="0">
                <a:latin typeface="Arial Narrow" panose="020B0604020202020204" pitchFamily="34" charset="0"/>
                <a:cs typeface="Arial Narrow" panose="020B0604020202020204" pitchFamily="34" charset="0"/>
              </a:rPr>
              <a:t>Unfair treatment of different people or 				groups</a:t>
            </a:r>
          </a:p>
          <a:p>
            <a:endParaRPr lang="en-US" sz="2400" b="1" dirty="0">
              <a:latin typeface="Arial Narrow" panose="020B0604020202020204" pitchFamily="34" charset="0"/>
              <a:cs typeface="Arial Narrow" panose="020B0604020202020204" pitchFamily="34" charset="0"/>
            </a:endParaRPr>
          </a:p>
          <a:p>
            <a:r>
              <a:rPr lang="en-US" sz="2400" b="1" dirty="0">
                <a:latin typeface="Arial Narrow" panose="020B0604020202020204" pitchFamily="34" charset="0"/>
                <a:cs typeface="Arial Narrow" panose="020B0604020202020204" pitchFamily="34" charset="0"/>
              </a:rPr>
              <a:t>Obscure		</a:t>
            </a:r>
            <a:r>
              <a:rPr lang="en-US" sz="2400" dirty="0">
                <a:latin typeface="Arial Narrow" panose="020B0604020202020204" pitchFamily="34" charset="0"/>
                <a:cs typeface="Arial Narrow" panose="020B0604020202020204" pitchFamily="34" charset="0"/>
              </a:rPr>
              <a:t>To keep something from being seen</a:t>
            </a:r>
            <a:endParaRPr lang="en-US" sz="2400" b="1" dirty="0">
              <a:latin typeface="Arial Narrow" panose="020B0604020202020204" pitchFamily="34" charset="0"/>
              <a:cs typeface="Arial Narrow" panose="020B0604020202020204" pitchFamily="34" charset="0"/>
            </a:endParaRPr>
          </a:p>
          <a:p>
            <a:endParaRPr lang="en-US" sz="2400" b="1" dirty="0">
              <a:latin typeface="Arial Narrow" panose="020B0604020202020204" pitchFamily="34" charset="0"/>
              <a:cs typeface="Arial Narrow" panose="020B0604020202020204" pitchFamily="34" charset="0"/>
            </a:endParaRPr>
          </a:p>
          <a:p>
            <a:r>
              <a:rPr lang="en-US" sz="2400" b="1" dirty="0">
                <a:latin typeface="Arial Narrow" panose="020B0604020202020204" pitchFamily="34" charset="0"/>
                <a:cs typeface="Arial Narrow" panose="020B0604020202020204" pitchFamily="34" charset="0"/>
              </a:rPr>
              <a:t>Exclude		</a:t>
            </a:r>
            <a:r>
              <a:rPr lang="en-US" sz="2400" dirty="0">
                <a:latin typeface="Arial Narrow" panose="020B0604020202020204" pitchFamily="34" charset="0"/>
                <a:cs typeface="Arial Narrow" panose="020B0604020202020204" pitchFamily="34" charset="0"/>
              </a:rPr>
              <a:t>To deny someone access to something</a:t>
            </a:r>
            <a:r>
              <a:rPr lang="en-US" sz="2400" b="1" dirty="0">
                <a:latin typeface="Arial Narrow" panose="020B0604020202020204" pitchFamily="34" charset="0"/>
                <a:cs typeface="Arial Narrow" panose="020B0604020202020204" pitchFamily="34" charset="0"/>
              </a:rPr>
              <a:t>		</a:t>
            </a:r>
          </a:p>
          <a:p>
            <a:endParaRPr lang="en-US" sz="2400" b="1" dirty="0">
              <a:latin typeface="Arial Narrow" panose="020B0604020202020204" pitchFamily="34" charset="0"/>
              <a:cs typeface="Arial Narrow" panose="020B0604020202020204" pitchFamily="34" charset="0"/>
            </a:endParaRPr>
          </a:p>
          <a:p>
            <a:endParaRPr lang="en-US" sz="2400" b="1" dirty="0">
              <a:latin typeface="Arial Narrow" panose="020B0604020202020204" pitchFamily="34" charset="0"/>
              <a:cs typeface="Arial Narrow" panose="020B0604020202020204" pitchFamily="34" charset="0"/>
            </a:endParaRPr>
          </a:p>
          <a:p>
            <a:endParaRPr lang="en-US" sz="2400"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62642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6078-DF0B-65E2-98B1-AB6F46D7A104}"/>
              </a:ext>
            </a:extLst>
          </p:cNvPr>
          <p:cNvSpPr>
            <a:spLocks noGrp="1"/>
          </p:cNvSpPr>
          <p:nvPr>
            <p:ph type="title"/>
          </p:nvPr>
        </p:nvSpPr>
        <p:spPr>
          <a:xfrm>
            <a:off x="819038" y="332656"/>
            <a:ext cx="7776865" cy="807243"/>
          </a:xfrm>
          <a:noFill/>
        </p:spPr>
        <p:txBody>
          <a:bodyPr>
            <a:normAutofit fontScale="90000"/>
          </a:bodyPr>
          <a:lstStyle/>
          <a:p>
            <a:r>
              <a:rPr lang="en-GB" b="1" dirty="0"/>
              <a:t>Holocaust Memorial Day 2023: </a:t>
            </a:r>
            <a:r>
              <a:rPr lang="en-GB" b="1" i="1" dirty="0"/>
              <a:t>Ordinary People</a:t>
            </a:r>
            <a:r>
              <a:rPr lang="en-GB" b="1" dirty="0"/>
              <a:t>. </a:t>
            </a:r>
          </a:p>
        </p:txBody>
      </p:sp>
      <p:sp>
        <p:nvSpPr>
          <p:cNvPr id="3" name="Content Placeholder 2">
            <a:extLst>
              <a:ext uri="{FF2B5EF4-FFF2-40B4-BE49-F238E27FC236}">
                <a16:creationId xmlns:a16="http://schemas.microsoft.com/office/drawing/2014/main" id="{FD665E45-8569-574D-C04B-7DAC2B0D2EAF}"/>
              </a:ext>
            </a:extLst>
          </p:cNvPr>
          <p:cNvSpPr>
            <a:spLocks noGrp="1"/>
          </p:cNvSpPr>
          <p:nvPr>
            <p:ph idx="1"/>
          </p:nvPr>
        </p:nvSpPr>
        <p:spPr>
          <a:xfrm>
            <a:off x="751304" y="1196752"/>
            <a:ext cx="4761074" cy="3754041"/>
          </a:xfrm>
        </p:spPr>
        <p:txBody>
          <a:bodyPr>
            <a:noAutofit/>
          </a:bodyPr>
          <a:lstStyle/>
          <a:p>
            <a:pPr>
              <a:buFont typeface="Arial" panose="020B0604020202020204" pitchFamily="34" charset="0"/>
              <a:buChar char="•"/>
            </a:pPr>
            <a:r>
              <a:rPr lang="en-GB" sz="2200" dirty="0">
                <a:latin typeface="Arial Narrow" panose="020B0604020202020204" pitchFamily="34" charset="0"/>
                <a:cs typeface="Arial Narrow" panose="020B0604020202020204" pitchFamily="34" charset="0"/>
              </a:rPr>
              <a:t>On 27</a:t>
            </a:r>
            <a:r>
              <a:rPr lang="en-GB" sz="2200" baseline="30000" dirty="0">
                <a:latin typeface="Arial Narrow" panose="020B0604020202020204" pitchFamily="34" charset="0"/>
                <a:cs typeface="Arial Narrow" panose="020B0604020202020204" pitchFamily="34" charset="0"/>
              </a:rPr>
              <a:t>th</a:t>
            </a:r>
            <a:r>
              <a:rPr lang="en-GB" sz="2200" dirty="0">
                <a:latin typeface="Arial Narrow" panose="020B0604020202020204" pitchFamily="34" charset="0"/>
                <a:cs typeface="Arial Narrow" panose="020B0604020202020204" pitchFamily="34" charset="0"/>
              </a:rPr>
              <a:t> January, we mark the 78</a:t>
            </a:r>
            <a:r>
              <a:rPr lang="en-GB" sz="2200" baseline="30000" dirty="0">
                <a:latin typeface="Arial Narrow" panose="020B0604020202020204" pitchFamily="34" charset="0"/>
                <a:cs typeface="Arial Narrow" panose="020B0604020202020204" pitchFamily="34" charset="0"/>
              </a:rPr>
              <a:t>th</a:t>
            </a:r>
            <a:r>
              <a:rPr lang="en-GB" sz="2200" dirty="0">
                <a:latin typeface="Arial Narrow" panose="020B0604020202020204" pitchFamily="34" charset="0"/>
                <a:cs typeface="Arial Narrow" panose="020B0604020202020204" pitchFamily="34" charset="0"/>
              </a:rPr>
              <a:t> anniversary of the day in 1945, that Auschwitz-Birkenau, the largest Nazi concentration camp, in occupied Poland, was liberated. </a:t>
            </a:r>
          </a:p>
          <a:p>
            <a:pPr>
              <a:buFont typeface="Arial" panose="020B0604020202020204" pitchFamily="34" charset="0"/>
              <a:buChar char="•"/>
            </a:pPr>
            <a:r>
              <a:rPr lang="en-GB" sz="2200" dirty="0">
                <a:latin typeface="Arial Narrow" panose="020B0604020202020204" pitchFamily="34" charset="0"/>
                <a:cs typeface="Arial Narrow" panose="020B0604020202020204" pitchFamily="34" charset="0"/>
              </a:rPr>
              <a:t>Nearly 1 million ordinary, innocent Jewish people were murdered there and in many other places, in a crime known as The Holocaust.</a:t>
            </a:r>
          </a:p>
          <a:p>
            <a:pPr>
              <a:buFont typeface="Arial" panose="020B0604020202020204" pitchFamily="34" charset="0"/>
              <a:buChar char="•"/>
            </a:pPr>
            <a:r>
              <a:rPr lang="en-GB" sz="2200" dirty="0">
                <a:latin typeface="Arial Narrow" panose="020B0604020202020204" pitchFamily="34" charset="0"/>
                <a:cs typeface="Arial Narrow" panose="020B0604020202020204" pitchFamily="34" charset="0"/>
              </a:rPr>
              <a:t>6 million Jewish people across Europe were murdered by the Nazis and their collaborators, including 90% of all Europe’s Jewish children (around 1.5 million). It was an unprecedented crime against humanity.</a:t>
            </a:r>
          </a:p>
        </p:txBody>
      </p:sp>
      <p:sp>
        <p:nvSpPr>
          <p:cNvPr id="4" name="TextBox 3">
            <a:extLst>
              <a:ext uri="{FF2B5EF4-FFF2-40B4-BE49-F238E27FC236}">
                <a16:creationId xmlns:a16="http://schemas.microsoft.com/office/drawing/2014/main" id="{6D4EE434-0D67-957E-74A2-FD78B5205B12}"/>
              </a:ext>
            </a:extLst>
          </p:cNvPr>
          <p:cNvSpPr txBox="1"/>
          <p:nvPr/>
        </p:nvSpPr>
        <p:spPr>
          <a:xfrm>
            <a:off x="6012160" y="1179365"/>
            <a:ext cx="2799767" cy="5170646"/>
          </a:xfrm>
          <a:prstGeom prst="rect">
            <a:avLst/>
          </a:prstGeom>
          <a:solidFill>
            <a:schemeClr val="accent6">
              <a:lumMod val="20000"/>
              <a:lumOff val="80000"/>
            </a:schemeClr>
          </a:solidFill>
          <a:ln>
            <a:solidFill>
              <a:schemeClr val="tx1"/>
            </a:solidFill>
          </a:ln>
        </p:spPr>
        <p:txBody>
          <a:bodyPr wrap="square" rtlCol="0">
            <a:spAutoFit/>
          </a:bodyPr>
          <a:lstStyle/>
          <a:p>
            <a:r>
              <a:rPr lang="en-GB" sz="2200" dirty="0">
                <a:latin typeface="Arial Narrow" panose="020B0604020202020204" pitchFamily="34" charset="0"/>
                <a:cs typeface="Arial Narrow" panose="020B0604020202020204" pitchFamily="34" charset="0"/>
              </a:rPr>
              <a:t>This session will take a closer look at how this genocide began with measures to </a:t>
            </a:r>
            <a:r>
              <a:rPr lang="en-GB" sz="2200" b="1" dirty="0">
                <a:latin typeface="Arial Narrow" panose="020B0604020202020204" pitchFamily="34" charset="0"/>
                <a:cs typeface="Arial Narrow" panose="020B0604020202020204" pitchFamily="34" charset="0"/>
              </a:rPr>
              <a:t>segregate, marginalise, persecute and deny ordinary, Jewish people </a:t>
            </a:r>
            <a:r>
              <a:rPr lang="en-GB" sz="2200" dirty="0">
                <a:latin typeface="Arial Narrow" panose="020B0604020202020204" pitchFamily="34" charset="0"/>
                <a:cs typeface="Arial Narrow" panose="020B0604020202020204" pitchFamily="34" charset="0"/>
              </a:rPr>
              <a:t>their human rights.</a:t>
            </a:r>
          </a:p>
          <a:p>
            <a:r>
              <a:rPr lang="en-GB" sz="2200" dirty="0">
                <a:latin typeface="Arial Narrow" panose="020B0604020202020204" pitchFamily="34" charset="0"/>
                <a:cs typeface="Arial Narrow" panose="020B0604020202020204" pitchFamily="34" charset="0"/>
              </a:rPr>
              <a:t> </a:t>
            </a:r>
          </a:p>
          <a:p>
            <a:r>
              <a:rPr lang="en-GB" sz="2200" dirty="0">
                <a:latin typeface="Arial Narrow" panose="020B0604020202020204" pitchFamily="34" charset="0"/>
                <a:cs typeface="Arial Narrow" panose="020B0604020202020204" pitchFamily="34" charset="0"/>
              </a:rPr>
              <a:t>In particular it will examine one of the earliest acts against them – the </a:t>
            </a:r>
            <a:r>
              <a:rPr lang="en-GB" sz="2200" b="1" dirty="0">
                <a:latin typeface="Arial Narrow" panose="020B0604020202020204" pitchFamily="34" charset="0"/>
                <a:cs typeface="Arial Narrow" panose="020B0604020202020204" pitchFamily="34" charset="0"/>
              </a:rPr>
              <a:t>boycotting</a:t>
            </a:r>
            <a:r>
              <a:rPr lang="en-GB" sz="2200" dirty="0">
                <a:latin typeface="Arial Narrow" panose="020B0604020202020204" pitchFamily="34" charset="0"/>
                <a:cs typeface="Arial Narrow" panose="020B0604020202020204" pitchFamily="34" charset="0"/>
              </a:rPr>
              <a:t> of Jewish shops and businesses.</a:t>
            </a:r>
          </a:p>
        </p:txBody>
      </p:sp>
    </p:spTree>
    <p:extLst>
      <p:ext uri="{BB962C8B-B14F-4D97-AF65-F5344CB8AC3E}">
        <p14:creationId xmlns:p14="http://schemas.microsoft.com/office/powerpoint/2010/main" val="3010250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12C9EAD-3517-4BF6-863D-89627B41017C}"/>
              </a:ext>
            </a:extLst>
          </p:cNvPr>
          <p:cNvSpPr>
            <a:spLocks noGrp="1"/>
          </p:cNvSpPr>
          <p:nvPr>
            <p:ph type="ctrTitle"/>
          </p:nvPr>
        </p:nvSpPr>
        <p:spPr>
          <a:xfrm>
            <a:off x="3779912" y="2924944"/>
            <a:ext cx="4896545" cy="1841759"/>
          </a:xfrm>
        </p:spPr>
        <p:txBody>
          <a:bodyPr/>
          <a:lstStyle/>
          <a:p>
            <a:pPr marL="457200" algn="r">
              <a:spcBef>
                <a:spcPts val="2400"/>
              </a:spcBef>
              <a:spcAft>
                <a:spcPts val="600"/>
              </a:spcAft>
            </a:pPr>
            <a:br>
              <a:rPr lang="en-GB" sz="2800" dirty="0">
                <a:solidFill>
                  <a:srgbClr val="43838E"/>
                </a:solidFill>
                <a:ea typeface="Calibri" panose="020F0502020204030204" pitchFamily="34" charset="0"/>
                <a:cs typeface="Times New Roman" panose="02020603050405020304" pitchFamily="18" charset="0"/>
              </a:rPr>
            </a:br>
            <a:r>
              <a:rPr lang="en-GB" sz="2800" dirty="0">
                <a:solidFill>
                  <a:srgbClr val="43838E"/>
                </a:solidFill>
                <a:ea typeface="Calibri" panose="020F0502020204030204" pitchFamily="34" charset="0"/>
                <a:cs typeface="Times New Roman" panose="02020603050405020304" pitchFamily="18" charset="0"/>
              </a:rPr>
              <a:t>Holocaust Memorial Day 2023: </a:t>
            </a:r>
            <a:br>
              <a:rPr lang="en-GB" sz="2800" dirty="0">
                <a:solidFill>
                  <a:srgbClr val="43838E"/>
                </a:solidFill>
                <a:ea typeface="Calibri" panose="020F0502020204030204" pitchFamily="34" charset="0"/>
                <a:cs typeface="Times New Roman" panose="02020603050405020304" pitchFamily="18" charset="0"/>
              </a:rPr>
            </a:br>
            <a:r>
              <a:rPr lang="en-GB" sz="2800" i="1" dirty="0">
                <a:solidFill>
                  <a:srgbClr val="43838E"/>
                </a:solidFill>
                <a:ea typeface="Calibri" panose="020F0502020204030204" pitchFamily="34" charset="0"/>
                <a:cs typeface="Times New Roman" panose="02020603050405020304" pitchFamily="18" charset="0"/>
              </a:rPr>
              <a:t>A Window on ‘Ordinary People’ </a:t>
            </a:r>
            <a:br>
              <a:rPr lang="en-GB" sz="2800" i="1" dirty="0">
                <a:solidFill>
                  <a:srgbClr val="43838E"/>
                </a:solidFill>
                <a:ea typeface="Calibri" panose="020F0502020204030204" pitchFamily="34" charset="0"/>
                <a:cs typeface="Times New Roman" panose="02020603050405020304" pitchFamily="18" charset="0"/>
              </a:rPr>
            </a:br>
            <a:r>
              <a:rPr lang="en-GB" sz="2400" b="0" dirty="0">
                <a:solidFill>
                  <a:srgbClr val="43838E"/>
                </a:solidFill>
                <a:ea typeface="Calibri" panose="020F0502020204030204" pitchFamily="34" charset="0"/>
                <a:cs typeface="Times New Roman" panose="02020603050405020304" pitchFamily="18" charset="0"/>
              </a:rPr>
              <a:t>KS4</a:t>
            </a:r>
            <a:r>
              <a:rPr lang="en-GB" sz="2800" i="1" dirty="0">
                <a:solidFill>
                  <a:srgbClr val="43838E"/>
                </a:solidFill>
                <a:ea typeface="Calibri" panose="020F0502020204030204" pitchFamily="34" charset="0"/>
                <a:cs typeface="Times New Roman" panose="02020603050405020304" pitchFamily="18" charset="0"/>
              </a:rPr>
              <a:t> </a:t>
            </a:r>
            <a:r>
              <a:rPr lang="en-GB" sz="2400" b="0" dirty="0">
                <a:solidFill>
                  <a:srgbClr val="43838E"/>
                </a:solidFill>
                <a:ea typeface="Calibri" panose="020F0502020204030204" pitchFamily="34" charset="0"/>
                <a:cs typeface="Times New Roman" panose="02020603050405020304" pitchFamily="18" charset="0"/>
              </a:rPr>
              <a:t>Tutor Time Stimuli &amp; Suggestions</a:t>
            </a:r>
            <a:br>
              <a:rPr lang="en-GB" sz="2400" b="0" dirty="0">
                <a:solidFill>
                  <a:srgbClr val="43838E"/>
                </a:solidFill>
                <a:ea typeface="Calibri" panose="020F0502020204030204" pitchFamily="34" charset="0"/>
                <a:cs typeface="Times New Roman" panose="02020603050405020304" pitchFamily="18" charset="0"/>
              </a:rPr>
            </a:br>
            <a:br>
              <a:rPr lang="en-GB" sz="2400" b="0" dirty="0">
                <a:solidFill>
                  <a:srgbClr val="43838E"/>
                </a:solidFill>
                <a:ea typeface="Calibri" panose="020F0502020204030204" pitchFamily="34" charset="0"/>
                <a:cs typeface="Times New Roman" panose="02020603050405020304" pitchFamily="18" charset="0"/>
              </a:rPr>
            </a:br>
            <a:r>
              <a:rPr lang="en-GB" sz="2800" b="1" dirty="0">
                <a:solidFill>
                  <a:srgbClr val="43838E"/>
                </a:solidFill>
                <a:effectLst/>
                <a:ea typeface="Calibri" panose="020F0502020204030204" pitchFamily="34" charset="0"/>
                <a:cs typeface="Times New Roman" panose="02020603050405020304" pitchFamily="18" charset="0"/>
              </a:rPr>
              <a:t> </a:t>
            </a:r>
          </a:p>
        </p:txBody>
      </p:sp>
      <p:pic>
        <p:nvPicPr>
          <p:cNvPr id="3" name="Picture 2" descr="Leicester council urged to end 'anti-Semitic' boycott - BBC News">
            <a:extLst>
              <a:ext uri="{FF2B5EF4-FFF2-40B4-BE49-F238E27FC236}">
                <a16:creationId xmlns:a16="http://schemas.microsoft.com/office/drawing/2014/main" id="{54A1D3C5-E692-CA52-CA6F-9AA3FFD9CB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 t="22597" r="79035" b="47435"/>
          <a:stretch/>
        </p:blipFill>
        <p:spPr bwMode="auto">
          <a:xfrm>
            <a:off x="1397771" y="2708920"/>
            <a:ext cx="1817481" cy="197552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6" descr="Picture Windows - Replacement &amp; Installation | Save Energy Co">
            <a:extLst>
              <a:ext uri="{FF2B5EF4-FFF2-40B4-BE49-F238E27FC236}">
                <a16:creationId xmlns:a16="http://schemas.microsoft.com/office/drawing/2014/main" id="{95FCE056-A10A-5F5E-95A4-BE7A2127F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5155" y="2634350"/>
            <a:ext cx="2202711" cy="21246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FC1C6C-CE5F-F0C9-3BA3-6AEABF92B5AA}"/>
              </a:ext>
            </a:extLst>
          </p:cNvPr>
          <p:cNvSpPr txBox="1"/>
          <p:nvPr/>
        </p:nvSpPr>
        <p:spPr>
          <a:xfrm>
            <a:off x="6372200" y="4941168"/>
            <a:ext cx="2304257" cy="276999"/>
          </a:xfrm>
          <a:prstGeom prst="rect">
            <a:avLst/>
          </a:prstGeom>
          <a:noFill/>
        </p:spPr>
        <p:txBody>
          <a:bodyPr wrap="square" rtlCol="0">
            <a:spAutoFit/>
          </a:bodyPr>
          <a:lstStyle/>
          <a:p>
            <a:pPr algn="r"/>
            <a:r>
              <a:rPr lang="en-US" sz="1200" dirty="0">
                <a:latin typeface="Arial Narrow" panose="020B0604020202020204" pitchFamily="34" charset="0"/>
                <a:cs typeface="Arial Narrow" panose="020B0604020202020204" pitchFamily="34" charset="0"/>
              </a:rPr>
              <a:t>RA </a:t>
            </a:r>
            <a:r>
              <a:rPr lang="en-US" sz="1200" dirty="0" err="1">
                <a:latin typeface="Arial Narrow" panose="020B0604020202020204" pitchFamily="34" charset="0"/>
                <a:cs typeface="Arial Narrow" panose="020B0604020202020204" pitchFamily="34" charset="0"/>
              </a:rPr>
              <a:t>Lenga</a:t>
            </a:r>
            <a:r>
              <a:rPr lang="en-US" sz="1200" dirty="0">
                <a:latin typeface="Arial Narrow" panose="020B0604020202020204" pitchFamily="34" charset="0"/>
                <a:cs typeface="Arial Narrow" panose="020B0604020202020204" pitchFamily="34" charset="0"/>
              </a:rPr>
              <a:t> &amp; N Wetherall 2022</a:t>
            </a:r>
          </a:p>
        </p:txBody>
      </p:sp>
    </p:spTree>
    <p:extLst>
      <p:ext uri="{BB962C8B-B14F-4D97-AF65-F5344CB8AC3E}">
        <p14:creationId xmlns:p14="http://schemas.microsoft.com/office/powerpoint/2010/main" val="392657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Picture Windows - Replacement &amp; Installation | Save Energy Co">
            <a:extLst>
              <a:ext uri="{FF2B5EF4-FFF2-40B4-BE49-F238E27FC236}">
                <a16:creationId xmlns:a16="http://schemas.microsoft.com/office/drawing/2014/main" id="{E27F01B7-93B4-78EB-B22A-64CD4452BB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0779"/>
            <a:ext cx="4293096" cy="42930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2E5588-72E0-B6C9-00C3-4F3EF35CE091}"/>
              </a:ext>
            </a:extLst>
          </p:cNvPr>
          <p:cNvSpPr txBox="1"/>
          <p:nvPr/>
        </p:nvSpPr>
        <p:spPr>
          <a:xfrm>
            <a:off x="5076056" y="188640"/>
            <a:ext cx="3888432" cy="6524863"/>
          </a:xfrm>
          <a:prstGeom prst="rect">
            <a:avLst/>
          </a:prstGeom>
          <a:noFill/>
        </p:spPr>
        <p:txBody>
          <a:bodyPr wrap="square" rtlCol="0">
            <a:spAutoFit/>
          </a:bodyPr>
          <a:lstStyle/>
          <a:p>
            <a:r>
              <a:rPr lang="en-US" sz="2200" dirty="0">
                <a:latin typeface="Arial Narrow" panose="020B0604020202020204" pitchFamily="34" charset="0"/>
                <a:cs typeface="Arial Narrow" panose="020B0604020202020204" pitchFamily="34" charset="0"/>
              </a:rPr>
              <a:t>This is a </a:t>
            </a:r>
            <a:r>
              <a:rPr lang="en-US" sz="2200" b="1" dirty="0">
                <a:latin typeface="Arial Narrow" panose="020B0604020202020204" pitchFamily="34" charset="0"/>
                <a:cs typeface="Arial Narrow" panose="020B0604020202020204" pitchFamily="34" charset="0"/>
              </a:rPr>
              <a:t>window</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Inserted in to a building, a window gives us </a:t>
            </a:r>
            <a:r>
              <a:rPr lang="en-US" sz="2200" b="1" dirty="0">
                <a:latin typeface="Arial Narrow" panose="020B0604020202020204" pitchFamily="34" charset="0"/>
                <a:cs typeface="Arial Narrow" panose="020B0604020202020204" pitchFamily="34" charset="0"/>
              </a:rPr>
              <a:t>a view to the outside world</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It also allows us a </a:t>
            </a:r>
            <a:r>
              <a:rPr lang="en-US" sz="2200" b="1" dirty="0">
                <a:latin typeface="Arial Narrow" panose="020B0604020202020204" pitchFamily="34" charset="0"/>
                <a:cs typeface="Arial Narrow" panose="020B0604020202020204" pitchFamily="34" charset="0"/>
              </a:rPr>
              <a:t>view to what is inside</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A window </a:t>
            </a:r>
            <a:r>
              <a:rPr lang="en-US" sz="2200" b="1" dirty="0">
                <a:latin typeface="Arial Narrow" panose="020B0604020202020204" pitchFamily="34" charset="0"/>
                <a:cs typeface="Arial Narrow" panose="020B0604020202020204" pitchFamily="34" charset="0"/>
              </a:rPr>
              <a:t>lets in light</a:t>
            </a:r>
            <a:r>
              <a:rPr lang="en-US" sz="2200" dirty="0">
                <a:latin typeface="Arial Narrow" panose="020B0604020202020204" pitchFamily="34" charset="0"/>
                <a:cs typeface="Arial Narrow" panose="020B0604020202020204" pitchFamily="34" charset="0"/>
              </a:rPr>
              <a:t>, but also </a:t>
            </a:r>
            <a:r>
              <a:rPr lang="en-US" sz="2200" b="1" dirty="0">
                <a:latin typeface="Arial Narrow" panose="020B0604020202020204" pitchFamily="34" charset="0"/>
                <a:cs typeface="Arial Narrow" panose="020B0604020202020204" pitchFamily="34" charset="0"/>
              </a:rPr>
              <a:t>offers us protection from what is outside</a:t>
            </a:r>
            <a:r>
              <a:rPr lang="en-US" sz="2200" dirty="0">
                <a:latin typeface="Arial Narrow" panose="020B0604020202020204" pitchFamily="34" charset="0"/>
                <a:cs typeface="Arial Narrow" panose="020B0604020202020204" pitchFamily="34" charset="0"/>
              </a:rPr>
              <a:t>.</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If we </a:t>
            </a:r>
            <a:r>
              <a:rPr lang="en-US" sz="2200" b="1" dirty="0">
                <a:latin typeface="Arial Narrow" panose="020B0604020202020204" pitchFamily="34" charset="0"/>
                <a:cs typeface="Arial Narrow" panose="020B0604020202020204" pitchFamily="34" charset="0"/>
              </a:rPr>
              <a:t>obstruct</a:t>
            </a:r>
            <a:r>
              <a:rPr lang="en-US" sz="2200" dirty="0">
                <a:latin typeface="Arial Narrow" panose="020B0604020202020204" pitchFamily="34" charset="0"/>
                <a:cs typeface="Arial Narrow" panose="020B0604020202020204" pitchFamily="34" charset="0"/>
              </a:rPr>
              <a:t> the window, we can not see in or out clearly.</a:t>
            </a:r>
          </a:p>
          <a:p>
            <a:endParaRPr lang="en-US" sz="2200" dirty="0">
              <a:latin typeface="Arial Narrow" panose="020B0604020202020204" pitchFamily="34" charset="0"/>
              <a:cs typeface="Arial Narrow" panose="020B0604020202020204" pitchFamily="34" charset="0"/>
            </a:endParaRPr>
          </a:p>
          <a:p>
            <a:r>
              <a:rPr lang="en-US" sz="2200" dirty="0">
                <a:latin typeface="Arial Narrow" panose="020B0604020202020204" pitchFamily="34" charset="0"/>
                <a:cs typeface="Arial Narrow" panose="020B0604020202020204" pitchFamily="34" charset="0"/>
              </a:rPr>
              <a:t>If we look closely, a window </a:t>
            </a:r>
            <a:r>
              <a:rPr lang="en-US" sz="2200" b="1" dirty="0">
                <a:latin typeface="Arial Narrow" panose="020B0604020202020204" pitchFamily="34" charset="0"/>
                <a:cs typeface="Arial Narrow" panose="020B0604020202020204" pitchFamily="34" charset="0"/>
              </a:rPr>
              <a:t>offers us a reflection of ourselves or others</a:t>
            </a:r>
            <a:r>
              <a:rPr lang="en-US" sz="2200" dirty="0">
                <a:latin typeface="Arial Narrow" panose="020B0604020202020204" pitchFamily="34" charset="0"/>
                <a:cs typeface="Arial Narrow" panose="020B0604020202020204" pitchFamily="34" charset="0"/>
              </a:rPr>
              <a:t>.</a:t>
            </a:r>
          </a:p>
        </p:txBody>
      </p:sp>
      <p:sp>
        <p:nvSpPr>
          <p:cNvPr id="6" name="TextBox 5">
            <a:extLst>
              <a:ext uri="{FF2B5EF4-FFF2-40B4-BE49-F238E27FC236}">
                <a16:creationId xmlns:a16="http://schemas.microsoft.com/office/drawing/2014/main" id="{8F3D5B1D-F34C-B740-731E-19958BDDCFF8}"/>
              </a:ext>
            </a:extLst>
          </p:cNvPr>
          <p:cNvSpPr txBox="1"/>
          <p:nvPr/>
        </p:nvSpPr>
        <p:spPr>
          <a:xfrm>
            <a:off x="683568" y="4941168"/>
            <a:ext cx="4221088" cy="1384995"/>
          </a:xfrm>
          <a:prstGeom prst="rect">
            <a:avLst/>
          </a:prstGeom>
          <a:solidFill>
            <a:schemeClr val="accent6">
              <a:lumMod val="20000"/>
              <a:lumOff val="80000"/>
            </a:schemeClr>
          </a:solidFill>
          <a:ln>
            <a:solidFill>
              <a:schemeClr val="accent6">
                <a:lumMod val="40000"/>
                <a:lumOff val="60000"/>
              </a:schemeClr>
            </a:solidFill>
          </a:ln>
        </p:spPr>
        <p:txBody>
          <a:bodyPr wrap="square" rtlCol="0">
            <a:spAutoFit/>
          </a:bodyPr>
          <a:lstStyle/>
          <a:p>
            <a:r>
              <a:rPr lang="en-US" sz="2800" dirty="0">
                <a:latin typeface="Arial Narrow" panose="020B0604020202020204" pitchFamily="34" charset="0"/>
                <a:cs typeface="Arial Narrow" panose="020B0604020202020204" pitchFamily="34" charset="0"/>
              </a:rPr>
              <a:t>Can you look out of your window?</a:t>
            </a:r>
          </a:p>
          <a:p>
            <a:r>
              <a:rPr lang="en-US" sz="2800" dirty="0">
                <a:latin typeface="Arial Narrow" panose="020B0604020202020204" pitchFamily="34" charset="0"/>
                <a:cs typeface="Arial Narrow" panose="020B0604020202020204" pitchFamily="34" charset="0"/>
              </a:rPr>
              <a:t>What can you see?</a:t>
            </a:r>
          </a:p>
        </p:txBody>
      </p:sp>
    </p:spTree>
    <p:extLst>
      <p:ext uri="{BB962C8B-B14F-4D97-AF65-F5344CB8AC3E}">
        <p14:creationId xmlns:p14="http://schemas.microsoft.com/office/powerpoint/2010/main" val="316355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Leicester council urged to end 'anti-Semitic' boycott - BBC News">
            <a:extLst>
              <a:ext uri="{FF2B5EF4-FFF2-40B4-BE49-F238E27FC236}">
                <a16:creationId xmlns:a16="http://schemas.microsoft.com/office/drawing/2014/main" id="{E869E5F2-789B-C529-42B3-CBCAE3E5EE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 t="22597" r="79035" b="47435"/>
          <a:stretch/>
        </p:blipFill>
        <p:spPr bwMode="auto">
          <a:xfrm>
            <a:off x="3233006" y="1772815"/>
            <a:ext cx="3672408" cy="39917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1560CE-426C-A7A5-FAEB-81E151A71BDF}"/>
              </a:ext>
            </a:extLst>
          </p:cNvPr>
          <p:cNvSpPr>
            <a:spLocks noGrp="1"/>
          </p:cNvSpPr>
          <p:nvPr>
            <p:ph type="title"/>
          </p:nvPr>
        </p:nvSpPr>
        <p:spPr/>
        <p:txBody>
          <a:bodyPr/>
          <a:lstStyle/>
          <a:p>
            <a:r>
              <a:rPr lang="en-US" dirty="0"/>
              <a:t>What can be seen through this window?</a:t>
            </a:r>
          </a:p>
        </p:txBody>
      </p:sp>
      <p:pic>
        <p:nvPicPr>
          <p:cNvPr id="4" name="Picture 6" descr="Picture Windows - Replacement &amp; Installation | Save Energy Co">
            <a:extLst>
              <a:ext uri="{FF2B5EF4-FFF2-40B4-BE49-F238E27FC236}">
                <a16:creationId xmlns:a16="http://schemas.microsoft.com/office/drawing/2014/main" id="{D143759B-5E76-7B63-1E47-698743F89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622141"/>
            <a:ext cx="4450804" cy="429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934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icester council urged to end 'anti-Semitic' boycott - BBC News">
            <a:extLst>
              <a:ext uri="{FF2B5EF4-FFF2-40B4-BE49-F238E27FC236}">
                <a16:creationId xmlns:a16="http://schemas.microsoft.com/office/drawing/2014/main" id="{0DD500E6-7D26-9369-0623-F436A316B2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 t="19979" r="70468" b="3737"/>
          <a:stretch/>
        </p:blipFill>
        <p:spPr bwMode="auto">
          <a:xfrm>
            <a:off x="971600" y="332656"/>
            <a:ext cx="3024336" cy="6048672"/>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7BCCFC8-9D6A-291C-EE42-BFE36C94EB3F}"/>
              </a:ext>
            </a:extLst>
          </p:cNvPr>
          <p:cNvSpPr>
            <a:spLocks noGrp="1"/>
          </p:cNvSpPr>
          <p:nvPr>
            <p:ph type="title"/>
          </p:nvPr>
        </p:nvSpPr>
        <p:spPr>
          <a:xfrm>
            <a:off x="4682728" y="2924944"/>
            <a:ext cx="4114800" cy="1143000"/>
          </a:xfrm>
        </p:spPr>
        <p:txBody>
          <a:bodyPr/>
          <a:lstStyle/>
          <a:p>
            <a:r>
              <a:rPr lang="en-US" dirty="0"/>
              <a:t>What can be seen through this window?</a:t>
            </a:r>
          </a:p>
        </p:txBody>
      </p:sp>
      <p:pic>
        <p:nvPicPr>
          <p:cNvPr id="6" name="Picture 6" descr="Picture Windows - Replacement &amp; Installation | Save Energy Co">
            <a:extLst>
              <a:ext uri="{FF2B5EF4-FFF2-40B4-BE49-F238E27FC236}">
                <a16:creationId xmlns:a16="http://schemas.microsoft.com/office/drawing/2014/main" id="{670BE011-AE00-19CD-FA53-3EF1BE778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2200"/>
            <a:ext cx="3744416" cy="6763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83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icester council urged to end 'anti-Semitic' boycott - BBC News">
            <a:extLst>
              <a:ext uri="{FF2B5EF4-FFF2-40B4-BE49-F238E27FC236}">
                <a16:creationId xmlns:a16="http://schemas.microsoft.com/office/drawing/2014/main" id="{0D669F3E-56E2-6837-17D2-D8BD32BC45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 r="43597" b="1922"/>
          <a:stretch/>
        </p:blipFill>
        <p:spPr bwMode="auto">
          <a:xfrm>
            <a:off x="4211960" y="494674"/>
            <a:ext cx="4347150" cy="586865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6" descr="Picture Windows - Replacement &amp; Installation | Save Energy Co">
            <a:extLst>
              <a:ext uri="{FF2B5EF4-FFF2-40B4-BE49-F238E27FC236}">
                <a16:creationId xmlns:a16="http://schemas.microsoft.com/office/drawing/2014/main" id="{C2A71E53-B84A-30C9-EB85-4584767D9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0"/>
            <a:ext cx="4968552" cy="676356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5D34782-D40F-F965-0A65-180100CDE6F6}"/>
              </a:ext>
            </a:extLst>
          </p:cNvPr>
          <p:cNvSpPr>
            <a:spLocks noGrp="1"/>
          </p:cNvSpPr>
          <p:nvPr>
            <p:ph type="title"/>
          </p:nvPr>
        </p:nvSpPr>
        <p:spPr>
          <a:xfrm>
            <a:off x="827584" y="2857500"/>
            <a:ext cx="2762974" cy="1143000"/>
          </a:xfrm>
        </p:spPr>
        <p:txBody>
          <a:bodyPr/>
          <a:lstStyle/>
          <a:p>
            <a:r>
              <a:rPr lang="en-US" dirty="0"/>
              <a:t>What can be seen through this window?</a:t>
            </a:r>
          </a:p>
        </p:txBody>
      </p:sp>
    </p:spTree>
    <p:extLst>
      <p:ext uri="{BB962C8B-B14F-4D97-AF65-F5344CB8AC3E}">
        <p14:creationId xmlns:p14="http://schemas.microsoft.com/office/powerpoint/2010/main" val="286780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icester council urged to end 'anti-Semitic' boycott - BBC News">
            <a:extLst>
              <a:ext uri="{FF2B5EF4-FFF2-40B4-BE49-F238E27FC236}">
                <a16:creationId xmlns:a16="http://schemas.microsoft.com/office/drawing/2014/main" id="{02E83521-CA56-F48E-6586-87255A16D8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 r="307"/>
          <a:stretch/>
        </p:blipFill>
        <p:spPr bwMode="auto">
          <a:xfrm>
            <a:off x="1331640" y="980728"/>
            <a:ext cx="6930286" cy="540384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6" descr="Picture Windows - Replacement &amp; Installation | Save Energy Co">
            <a:extLst>
              <a:ext uri="{FF2B5EF4-FFF2-40B4-BE49-F238E27FC236}">
                <a16:creationId xmlns:a16="http://schemas.microsoft.com/office/drawing/2014/main" id="{4B43BE74-2210-244D-6E15-63FDAE28C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959" y="596112"/>
            <a:ext cx="8056137" cy="617307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5EA683D-4D43-AC4D-4C6E-3634D91AA500}"/>
              </a:ext>
            </a:extLst>
          </p:cNvPr>
          <p:cNvSpPr>
            <a:spLocks noGrp="1"/>
          </p:cNvSpPr>
          <p:nvPr>
            <p:ph type="title"/>
          </p:nvPr>
        </p:nvSpPr>
        <p:spPr>
          <a:xfrm>
            <a:off x="899592" y="-98073"/>
            <a:ext cx="7848872" cy="1143000"/>
          </a:xfrm>
        </p:spPr>
        <p:txBody>
          <a:bodyPr/>
          <a:lstStyle/>
          <a:p>
            <a:r>
              <a:rPr lang="en-US" dirty="0"/>
              <a:t>What can be seen through this window?</a:t>
            </a:r>
          </a:p>
        </p:txBody>
      </p:sp>
      <p:sp>
        <p:nvSpPr>
          <p:cNvPr id="7" name="TextBox 6">
            <a:extLst>
              <a:ext uri="{FF2B5EF4-FFF2-40B4-BE49-F238E27FC236}">
                <a16:creationId xmlns:a16="http://schemas.microsoft.com/office/drawing/2014/main" id="{07EF46A3-7ECE-290F-F05F-7ADD4272B3C0}"/>
              </a:ext>
            </a:extLst>
          </p:cNvPr>
          <p:cNvSpPr txBox="1"/>
          <p:nvPr/>
        </p:nvSpPr>
        <p:spPr>
          <a:xfrm rot="16200000">
            <a:off x="4626914" y="5129129"/>
            <a:ext cx="8476180" cy="307777"/>
          </a:xfrm>
          <a:prstGeom prst="rect">
            <a:avLst/>
          </a:prstGeom>
          <a:noFill/>
        </p:spPr>
        <p:txBody>
          <a:bodyPr wrap="square" rtlCol="0">
            <a:spAutoFit/>
          </a:bodyPr>
          <a:lstStyle/>
          <a:p>
            <a:pPr algn="r"/>
            <a:r>
              <a:rPr lang="de-DE" sz="1400" b="0" i="0" dirty="0">
                <a:solidFill>
                  <a:srgbClr val="202122"/>
                </a:solidFill>
                <a:effectLst/>
                <a:latin typeface="Museo Sans 500"/>
              </a:rPr>
              <a:t>Bundesarchiv Bild 102-14468, Berlin, NS-Boykott gegen jüdische Geschäfte</a:t>
            </a:r>
            <a:endParaRPr lang="en-GB" sz="1400" dirty="0">
              <a:latin typeface="Museo Sans 500"/>
            </a:endParaRPr>
          </a:p>
        </p:txBody>
      </p:sp>
    </p:spTree>
    <p:extLst>
      <p:ext uri="{BB962C8B-B14F-4D97-AF65-F5344CB8AC3E}">
        <p14:creationId xmlns:p14="http://schemas.microsoft.com/office/powerpoint/2010/main" val="228028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940D7-6D61-C06C-815F-8C79DC7ACD8E}"/>
              </a:ext>
            </a:extLst>
          </p:cNvPr>
          <p:cNvSpPr>
            <a:spLocks noGrp="1"/>
          </p:cNvSpPr>
          <p:nvPr>
            <p:ph type="title"/>
          </p:nvPr>
        </p:nvSpPr>
        <p:spPr>
          <a:xfrm>
            <a:off x="611560" y="88950"/>
            <a:ext cx="7787208" cy="770582"/>
          </a:xfrm>
        </p:spPr>
        <p:txBody>
          <a:bodyPr/>
          <a:lstStyle/>
          <a:p>
            <a:r>
              <a:rPr lang="en-US" sz="1600" dirty="0"/>
              <a:t>A Window on ‘Ordinary People’</a:t>
            </a:r>
            <a:br>
              <a:rPr lang="en-US" sz="1600" dirty="0"/>
            </a:br>
            <a:r>
              <a:rPr lang="en-US" sz="1600" b="0" dirty="0"/>
              <a:t>Guided Questions</a:t>
            </a:r>
            <a:endParaRPr lang="en-US" sz="1600" dirty="0"/>
          </a:p>
        </p:txBody>
      </p:sp>
      <p:pic>
        <p:nvPicPr>
          <p:cNvPr id="7" name="Picture 6">
            <a:extLst>
              <a:ext uri="{FF2B5EF4-FFF2-40B4-BE49-F238E27FC236}">
                <a16:creationId xmlns:a16="http://schemas.microsoft.com/office/drawing/2014/main" id="{2456CB04-80C3-FCE9-8DC5-3986FE0EE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7" y="235781"/>
            <a:ext cx="1710309" cy="418076"/>
          </a:xfrm>
          <a:prstGeom prst="rect">
            <a:avLst/>
          </a:prstGeom>
        </p:spPr>
      </p:pic>
      <p:cxnSp>
        <p:nvCxnSpPr>
          <p:cNvPr id="9" name="Straight Connector 8">
            <a:extLst>
              <a:ext uri="{FF2B5EF4-FFF2-40B4-BE49-F238E27FC236}">
                <a16:creationId xmlns:a16="http://schemas.microsoft.com/office/drawing/2014/main" id="{DE400C70-0EF6-BC23-AC79-37E85028B1C6}"/>
              </a:ext>
            </a:extLst>
          </p:cNvPr>
          <p:cNvCxnSpPr/>
          <p:nvPr/>
        </p:nvCxnSpPr>
        <p:spPr>
          <a:xfrm>
            <a:off x="611560" y="859532"/>
            <a:ext cx="8263036"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2" descr="Leicester council urged to end 'anti-Semitic' boycott - BBC News">
            <a:extLst>
              <a:ext uri="{FF2B5EF4-FFF2-40B4-BE49-F238E27FC236}">
                <a16:creationId xmlns:a16="http://schemas.microsoft.com/office/drawing/2014/main" id="{E1B0368E-1090-4B97-50F1-C3CBFD68E8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 r="307"/>
          <a:stretch/>
        </p:blipFill>
        <p:spPr bwMode="auto">
          <a:xfrm>
            <a:off x="4283968" y="3425820"/>
            <a:ext cx="3954669" cy="308362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icture 6" descr="Picture Windows - Replacement &amp; Installation | Save Energy Co">
            <a:extLst>
              <a:ext uri="{FF2B5EF4-FFF2-40B4-BE49-F238E27FC236}">
                <a16:creationId xmlns:a16="http://schemas.microsoft.com/office/drawing/2014/main" id="{B58E06D1-C7A6-5A56-DE2B-26182BD733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328" y="3166217"/>
            <a:ext cx="4701854" cy="36028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FD3C478-30BF-FE23-B572-FEF795C33914}"/>
              </a:ext>
            </a:extLst>
          </p:cNvPr>
          <p:cNvSpPr txBox="1"/>
          <p:nvPr/>
        </p:nvSpPr>
        <p:spPr>
          <a:xfrm rot="16200000">
            <a:off x="4367370" y="2395468"/>
            <a:ext cx="8476180" cy="230832"/>
          </a:xfrm>
          <a:prstGeom prst="rect">
            <a:avLst/>
          </a:prstGeom>
          <a:noFill/>
        </p:spPr>
        <p:txBody>
          <a:bodyPr wrap="square" rtlCol="0">
            <a:spAutoFit/>
          </a:bodyPr>
          <a:lstStyle/>
          <a:p>
            <a:r>
              <a:rPr lang="de-DE" sz="900" b="0" i="0" dirty="0">
                <a:solidFill>
                  <a:srgbClr val="202122"/>
                </a:solidFill>
                <a:effectLst/>
                <a:latin typeface="Museo Sans 500"/>
              </a:rPr>
              <a:t>Bundesarchiv Bild 102-14468, Berlin, NS-Boykott gegen jüdische Geschäfte</a:t>
            </a:r>
            <a:endParaRPr lang="en-GB" sz="900" dirty="0">
              <a:latin typeface="Museo Sans 500"/>
            </a:endParaRPr>
          </a:p>
        </p:txBody>
      </p:sp>
      <p:sp>
        <p:nvSpPr>
          <p:cNvPr id="13" name="TextBox 12">
            <a:extLst>
              <a:ext uri="{FF2B5EF4-FFF2-40B4-BE49-F238E27FC236}">
                <a16:creationId xmlns:a16="http://schemas.microsoft.com/office/drawing/2014/main" id="{AAC3CA24-3CCD-3A83-ACF1-C0A011B9DA09}"/>
              </a:ext>
            </a:extLst>
          </p:cNvPr>
          <p:cNvSpPr txBox="1"/>
          <p:nvPr/>
        </p:nvSpPr>
        <p:spPr>
          <a:xfrm>
            <a:off x="611560" y="1062003"/>
            <a:ext cx="1420810" cy="2031325"/>
          </a:xfrm>
          <a:prstGeom prst="rect">
            <a:avLst/>
          </a:prstGeom>
          <a:noFill/>
          <a:ln>
            <a:solidFill>
              <a:schemeClr val="tx1"/>
            </a:solidFill>
          </a:ln>
        </p:spPr>
        <p:txBody>
          <a:bodyPr wrap="square" rtlCol="0">
            <a:spAutoFit/>
          </a:bodyPr>
          <a:lstStyle/>
          <a:p>
            <a:r>
              <a:rPr lang="en-US" sz="1400" dirty="0">
                <a:latin typeface="Arial Narrow" panose="020B0604020202020204" pitchFamily="34" charset="0"/>
                <a:cs typeface="Arial Narrow" panose="020B0604020202020204" pitchFamily="34" charset="0"/>
              </a:rPr>
              <a:t>Can you determine the type of shop in the picture?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4" name="TextBox 13">
            <a:extLst>
              <a:ext uri="{FF2B5EF4-FFF2-40B4-BE49-F238E27FC236}">
                <a16:creationId xmlns:a16="http://schemas.microsoft.com/office/drawing/2014/main" id="{9CF33B1B-90F0-BEC5-A6CF-F856A894F2E7}"/>
              </a:ext>
            </a:extLst>
          </p:cNvPr>
          <p:cNvSpPr txBox="1"/>
          <p:nvPr/>
        </p:nvSpPr>
        <p:spPr>
          <a:xfrm>
            <a:off x="2226944" y="1062003"/>
            <a:ext cx="1420810" cy="2031325"/>
          </a:xfrm>
          <a:prstGeom prst="rect">
            <a:avLst/>
          </a:prstGeom>
          <a:noFill/>
          <a:ln>
            <a:solidFill>
              <a:schemeClr val="tx1"/>
            </a:solidFill>
          </a:ln>
        </p:spPr>
        <p:txBody>
          <a:bodyPr wrap="square" rtlCol="0">
            <a:spAutoFit/>
          </a:bodyPr>
          <a:lstStyle/>
          <a:p>
            <a:r>
              <a:rPr lang="en-GB" sz="1400" dirty="0">
                <a:latin typeface="Arial Narrow" panose="020B0604020202020204" pitchFamily="34" charset="0"/>
                <a:cs typeface="Arial Narrow" panose="020B0604020202020204" pitchFamily="34" charset="0"/>
              </a:rPr>
              <a:t>What are the uniformed men doing?</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5" name="TextBox 14">
            <a:extLst>
              <a:ext uri="{FF2B5EF4-FFF2-40B4-BE49-F238E27FC236}">
                <a16:creationId xmlns:a16="http://schemas.microsoft.com/office/drawing/2014/main" id="{EE37A6A6-F41A-7282-A689-28C486943609}"/>
              </a:ext>
            </a:extLst>
          </p:cNvPr>
          <p:cNvSpPr txBox="1"/>
          <p:nvPr/>
        </p:nvSpPr>
        <p:spPr>
          <a:xfrm>
            <a:off x="3842328" y="1062003"/>
            <a:ext cx="1420810" cy="2031325"/>
          </a:xfrm>
          <a:prstGeom prst="rect">
            <a:avLst/>
          </a:prstGeom>
          <a:noFill/>
          <a:ln>
            <a:solidFill>
              <a:schemeClr val="tx1"/>
            </a:solidFill>
          </a:ln>
        </p:spPr>
        <p:txBody>
          <a:bodyPr wrap="square" rtlCol="0">
            <a:spAutoFit/>
          </a:bodyPr>
          <a:lstStyle/>
          <a:p>
            <a:r>
              <a:rPr lang="en-GB" sz="1400" dirty="0">
                <a:latin typeface="Arial Narrow" panose="020B0604020202020204" pitchFamily="34" charset="0"/>
                <a:cs typeface="Arial Narrow" panose="020B0604020202020204" pitchFamily="34" charset="0"/>
              </a:rPr>
              <a:t>Can you work out what is written on the placard?</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6" name="TextBox 15">
            <a:extLst>
              <a:ext uri="{FF2B5EF4-FFF2-40B4-BE49-F238E27FC236}">
                <a16:creationId xmlns:a16="http://schemas.microsoft.com/office/drawing/2014/main" id="{1566D77E-B62B-32BE-FAA0-6766EF7A2409}"/>
              </a:ext>
            </a:extLst>
          </p:cNvPr>
          <p:cNvSpPr txBox="1"/>
          <p:nvPr/>
        </p:nvSpPr>
        <p:spPr>
          <a:xfrm>
            <a:off x="5457712" y="1062003"/>
            <a:ext cx="1420810" cy="2031325"/>
          </a:xfrm>
          <a:prstGeom prst="rect">
            <a:avLst/>
          </a:prstGeom>
          <a:noFill/>
          <a:ln>
            <a:solidFill>
              <a:schemeClr val="tx1"/>
            </a:solidFill>
          </a:ln>
        </p:spPr>
        <p:txBody>
          <a:bodyPr wrap="square" rtlCol="0">
            <a:spAutoFit/>
          </a:bodyPr>
          <a:lstStyle/>
          <a:p>
            <a:r>
              <a:rPr lang="en-GB" sz="1400" dirty="0">
                <a:latin typeface="Arial Narrow" panose="020B0604020202020204" pitchFamily="34" charset="0"/>
                <a:cs typeface="Arial Narrow" panose="020B0604020202020204" pitchFamily="34" charset="0"/>
              </a:rPr>
              <a:t>What might the Jewish owners and staff be thinking/feeling at this action?</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a16="http://schemas.microsoft.com/office/drawing/2014/main" id="{2B482C4E-74ED-9C2C-6223-E92E24D77432}"/>
              </a:ext>
            </a:extLst>
          </p:cNvPr>
          <p:cNvSpPr txBox="1"/>
          <p:nvPr/>
        </p:nvSpPr>
        <p:spPr>
          <a:xfrm>
            <a:off x="7069234" y="1052499"/>
            <a:ext cx="1420810" cy="2062103"/>
          </a:xfrm>
          <a:prstGeom prst="rect">
            <a:avLst/>
          </a:prstGeom>
          <a:noFill/>
          <a:ln>
            <a:solidFill>
              <a:schemeClr val="tx1"/>
            </a:solidFill>
          </a:ln>
        </p:spPr>
        <p:txBody>
          <a:bodyPr wrap="square" rtlCol="0">
            <a:spAutoFit/>
          </a:bodyPr>
          <a:lstStyle/>
          <a:p>
            <a:r>
              <a:rPr lang="en-GB" sz="1200" dirty="0">
                <a:latin typeface="Arial Narrow" panose="020B0604020202020204" pitchFamily="34" charset="0"/>
                <a:cs typeface="Arial Narrow" panose="020B0604020202020204" pitchFamily="34" charset="0"/>
              </a:rPr>
              <a:t>Who might the woman on the left of the image be? Is she a passer by? Might she have planned to go in to the shop?</a:t>
            </a:r>
            <a:endParaRPr lang="en-US" sz="12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8" name="TextBox 17">
            <a:extLst>
              <a:ext uri="{FF2B5EF4-FFF2-40B4-BE49-F238E27FC236}">
                <a16:creationId xmlns:a16="http://schemas.microsoft.com/office/drawing/2014/main" id="{692983E7-D165-E141-EE1F-3F6A8DC2370A}"/>
              </a:ext>
            </a:extLst>
          </p:cNvPr>
          <p:cNvSpPr txBox="1"/>
          <p:nvPr/>
        </p:nvSpPr>
        <p:spPr>
          <a:xfrm>
            <a:off x="611560" y="3255848"/>
            <a:ext cx="1420810" cy="2031325"/>
          </a:xfrm>
          <a:prstGeom prst="rect">
            <a:avLst/>
          </a:prstGeom>
          <a:noFill/>
          <a:ln>
            <a:solidFill>
              <a:schemeClr val="tx1"/>
            </a:solidFill>
          </a:ln>
        </p:spPr>
        <p:txBody>
          <a:bodyPr wrap="square" rtlCol="0">
            <a:spAutoFit/>
          </a:bodyPr>
          <a:lstStyle/>
          <a:p>
            <a:r>
              <a:rPr lang="en-GB" sz="1200" dirty="0">
                <a:latin typeface="Arial Narrow" panose="020B0604020202020204" pitchFamily="34" charset="0"/>
                <a:cs typeface="Arial Narrow" panose="020B0604020202020204" pitchFamily="34" charset="0"/>
              </a:rPr>
              <a:t>What might she be thinking as she approaches the scene and sees the men with the poster?</a:t>
            </a:r>
          </a:p>
          <a:p>
            <a:endParaRPr lang="en-GB" sz="1200" dirty="0">
              <a:latin typeface="Arial Narrow" panose="020B0604020202020204" pitchFamily="34" charset="0"/>
              <a:cs typeface="Arial Narrow" panose="020B0604020202020204" pitchFamily="34" charset="0"/>
            </a:endParaRPr>
          </a:p>
          <a:p>
            <a:endParaRPr lang="en-GB" sz="12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9" name="TextBox 18">
            <a:extLst>
              <a:ext uri="{FF2B5EF4-FFF2-40B4-BE49-F238E27FC236}">
                <a16:creationId xmlns:a16="http://schemas.microsoft.com/office/drawing/2014/main" id="{0596824D-516D-9764-4840-7238246EC82B}"/>
              </a:ext>
            </a:extLst>
          </p:cNvPr>
          <p:cNvSpPr txBox="1"/>
          <p:nvPr/>
        </p:nvSpPr>
        <p:spPr>
          <a:xfrm>
            <a:off x="2226945" y="3255848"/>
            <a:ext cx="1420808" cy="2031325"/>
          </a:xfrm>
          <a:prstGeom prst="rect">
            <a:avLst/>
          </a:prstGeom>
          <a:noFill/>
          <a:ln>
            <a:solidFill>
              <a:schemeClr val="tx1"/>
            </a:solidFill>
          </a:ln>
        </p:spPr>
        <p:txBody>
          <a:bodyPr wrap="square" rtlCol="0">
            <a:spAutoFit/>
          </a:bodyPr>
          <a:lstStyle/>
          <a:p>
            <a:r>
              <a:rPr lang="en-GB" sz="1200" dirty="0">
                <a:latin typeface="Arial Narrow" panose="020B0604020202020204" pitchFamily="34" charset="0"/>
                <a:cs typeface="Arial Narrow" panose="020B0604020202020204" pitchFamily="34" charset="0"/>
              </a:rPr>
              <a:t>What do you think she might do? If she protests and enters the shop what might be the reaction of those around the scene?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20" name="TextBox 19">
            <a:extLst>
              <a:ext uri="{FF2B5EF4-FFF2-40B4-BE49-F238E27FC236}">
                <a16:creationId xmlns:a16="http://schemas.microsoft.com/office/drawing/2014/main" id="{445D4133-25A2-AAED-9167-4D5679128E6B}"/>
              </a:ext>
            </a:extLst>
          </p:cNvPr>
          <p:cNvSpPr txBox="1"/>
          <p:nvPr/>
        </p:nvSpPr>
        <p:spPr>
          <a:xfrm>
            <a:off x="604338" y="5449693"/>
            <a:ext cx="3043415" cy="1107996"/>
          </a:xfrm>
          <a:prstGeom prst="rect">
            <a:avLst/>
          </a:prstGeom>
          <a:noFill/>
          <a:ln>
            <a:solidFill>
              <a:schemeClr val="tx1"/>
            </a:solidFill>
          </a:ln>
        </p:spPr>
        <p:txBody>
          <a:bodyPr wrap="square" rtlCol="0">
            <a:spAutoFit/>
          </a:bodyPr>
          <a:lstStyle/>
          <a:p>
            <a:r>
              <a:rPr lang="en-GB" sz="1200" dirty="0">
                <a:latin typeface="Arial Narrow" panose="020B0604020202020204" pitchFamily="34" charset="0"/>
                <a:cs typeface="Arial Narrow" panose="020B0604020202020204" pitchFamily="34" charset="0"/>
              </a:rPr>
              <a:t>What do you think she would do in that situation, all things considered?</a:t>
            </a:r>
          </a:p>
          <a:p>
            <a:endParaRPr lang="en-GB" sz="1400" dirty="0">
              <a:latin typeface="Arial Narrow" panose="020B0604020202020204" pitchFamily="34" charset="0"/>
              <a:cs typeface="Arial Narrow" panose="020B0604020202020204" pitchFamily="34" charset="0"/>
            </a:endParaRPr>
          </a:p>
          <a:p>
            <a:endParaRPr lang="en-GB"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54944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6058-1281-E4B0-FB6C-32C4BCA2007C}"/>
              </a:ext>
            </a:extLst>
          </p:cNvPr>
          <p:cNvSpPr>
            <a:spLocks noGrp="1"/>
          </p:cNvSpPr>
          <p:nvPr>
            <p:ph type="title"/>
          </p:nvPr>
        </p:nvSpPr>
        <p:spPr>
          <a:xfrm>
            <a:off x="899592" y="-99392"/>
            <a:ext cx="7787208" cy="1143000"/>
          </a:xfrm>
        </p:spPr>
        <p:txBody>
          <a:bodyPr/>
          <a:lstStyle/>
          <a:p>
            <a:r>
              <a:rPr lang="en-US" dirty="0"/>
              <a:t>A Window on ‘Ordinary People’</a:t>
            </a:r>
          </a:p>
        </p:txBody>
      </p:sp>
      <p:sp>
        <p:nvSpPr>
          <p:cNvPr id="3" name="Content Placeholder 2">
            <a:extLst>
              <a:ext uri="{FF2B5EF4-FFF2-40B4-BE49-F238E27FC236}">
                <a16:creationId xmlns:a16="http://schemas.microsoft.com/office/drawing/2014/main" id="{86761DE3-53A2-F3BA-0F7F-A8041FEFA753}"/>
              </a:ext>
            </a:extLst>
          </p:cNvPr>
          <p:cNvSpPr>
            <a:spLocks noGrp="1"/>
          </p:cNvSpPr>
          <p:nvPr>
            <p:ph idx="1"/>
          </p:nvPr>
        </p:nvSpPr>
        <p:spPr>
          <a:xfrm>
            <a:off x="548997" y="764704"/>
            <a:ext cx="5383670" cy="4525963"/>
          </a:xfrm>
        </p:spPr>
        <p:txBody>
          <a:bodyPr/>
          <a:lstStyle/>
          <a:p>
            <a:pPr>
              <a:buFont typeface="Arial" panose="020B0604020202020204" pitchFamily="34" charset="0"/>
              <a:buChar char="•"/>
            </a:pPr>
            <a:r>
              <a:rPr lang="en-GB" dirty="0">
                <a:latin typeface="Arial Narrow" panose="020B0604020202020204" pitchFamily="34" charset="0"/>
                <a:cs typeface="Arial Narrow" panose="020B0604020202020204" pitchFamily="34" charset="0"/>
              </a:rPr>
              <a:t>In the weeks and months after the </a:t>
            </a:r>
            <a:r>
              <a:rPr lang="en-GB" b="1" dirty="0">
                <a:latin typeface="Arial Narrow" panose="020B0604020202020204" pitchFamily="34" charset="0"/>
                <a:cs typeface="Arial Narrow" panose="020B0604020202020204" pitchFamily="34" charset="0"/>
              </a:rPr>
              <a:t>Nazis came to power</a:t>
            </a:r>
            <a:r>
              <a:rPr lang="en-GB" dirty="0">
                <a:latin typeface="Arial Narrow" panose="020B0604020202020204" pitchFamily="34" charset="0"/>
                <a:cs typeface="Arial Narrow" panose="020B0604020202020204" pitchFamily="34" charset="0"/>
              </a:rPr>
              <a:t>, the </a:t>
            </a:r>
            <a:r>
              <a:rPr lang="en-GB" b="1" dirty="0">
                <a:latin typeface="Arial Narrow" panose="020B0604020202020204" pitchFamily="34" charset="0"/>
                <a:cs typeface="Arial Narrow" panose="020B0604020202020204" pitchFamily="34" charset="0"/>
              </a:rPr>
              <a:t>persecution</a:t>
            </a:r>
            <a:r>
              <a:rPr lang="en-GB" dirty="0">
                <a:latin typeface="Arial Narrow" panose="020B0604020202020204" pitchFamily="34" charset="0"/>
                <a:cs typeface="Arial Narrow" panose="020B0604020202020204" pitchFamily="34" charset="0"/>
              </a:rPr>
              <a:t> of Jewish men, women and children, escalated. </a:t>
            </a:r>
            <a:r>
              <a:rPr lang="en-GB" b="1" dirty="0">
                <a:latin typeface="Arial Narrow" panose="020B0604020202020204" pitchFamily="34" charset="0"/>
                <a:cs typeface="Arial Narrow" panose="020B0604020202020204" pitchFamily="34" charset="0"/>
              </a:rPr>
              <a:t>Violence and discrimination</a:t>
            </a:r>
            <a:r>
              <a:rPr lang="en-GB" dirty="0">
                <a:latin typeface="Arial Narrow" panose="020B0604020202020204" pitchFamily="34" charset="0"/>
                <a:cs typeface="Arial Narrow" panose="020B0604020202020204" pitchFamily="34" charset="0"/>
              </a:rPr>
              <a:t> against Jewish people became more frequent. </a:t>
            </a:r>
          </a:p>
          <a:p>
            <a:pPr>
              <a:buFont typeface="Arial" panose="020B0604020202020204" pitchFamily="34" charset="0"/>
              <a:buChar char="•"/>
            </a:pPr>
            <a:endParaRPr lang="en-GB" dirty="0">
              <a:latin typeface="Arial Narrow" panose="020B0604020202020204" pitchFamily="34" charset="0"/>
              <a:cs typeface="Arial Narrow" panose="020B0604020202020204" pitchFamily="34" charset="0"/>
            </a:endParaRPr>
          </a:p>
          <a:p>
            <a:pPr>
              <a:buFont typeface="Arial" panose="020B0604020202020204" pitchFamily="34" charset="0"/>
              <a:buChar char="•"/>
            </a:pPr>
            <a:r>
              <a:rPr lang="en-GB" dirty="0">
                <a:latin typeface="Arial Narrow" panose="020B0604020202020204" pitchFamily="34" charset="0"/>
                <a:cs typeface="Arial Narrow" panose="020B0604020202020204" pitchFamily="34" charset="0"/>
              </a:rPr>
              <a:t>On </a:t>
            </a:r>
            <a:r>
              <a:rPr lang="en-GB" b="1" dirty="0">
                <a:latin typeface="Arial Narrow" panose="020B0604020202020204" pitchFamily="34" charset="0"/>
                <a:cs typeface="Arial Narrow" panose="020B0604020202020204" pitchFamily="34" charset="0"/>
              </a:rPr>
              <a:t>April 1</a:t>
            </a:r>
            <a:r>
              <a:rPr lang="en-GB" b="1" baseline="30000" dirty="0">
                <a:latin typeface="Arial Narrow" panose="020B0604020202020204" pitchFamily="34" charset="0"/>
                <a:cs typeface="Arial Narrow" panose="020B0604020202020204" pitchFamily="34" charset="0"/>
              </a:rPr>
              <a:t>st</a:t>
            </a:r>
            <a:r>
              <a:rPr lang="en-GB" b="1" dirty="0">
                <a:latin typeface="Arial Narrow" panose="020B0604020202020204" pitchFamily="34" charset="0"/>
                <a:cs typeface="Arial Narrow" panose="020B0604020202020204" pitchFamily="34" charset="0"/>
              </a:rPr>
              <a:t> 1933</a:t>
            </a:r>
            <a:r>
              <a:rPr lang="en-GB" dirty="0">
                <a:latin typeface="Arial Narrow" panose="020B0604020202020204" pitchFamily="34" charset="0"/>
                <a:cs typeface="Arial Narrow" panose="020B0604020202020204" pitchFamily="34" charset="0"/>
              </a:rPr>
              <a:t>, the Nazis tried to </a:t>
            </a:r>
            <a:r>
              <a:rPr lang="en-GB" b="1" dirty="0">
                <a:latin typeface="Arial Narrow" panose="020B0604020202020204" pitchFamily="34" charset="0"/>
                <a:cs typeface="Arial Narrow" panose="020B0604020202020204" pitchFamily="34" charset="0"/>
              </a:rPr>
              <a:t>persuade people not to use shops and businesses owned by Jews</a:t>
            </a:r>
            <a:r>
              <a:rPr lang="en-GB" dirty="0">
                <a:latin typeface="Arial Narrow" panose="020B0604020202020204" pitchFamily="34" charset="0"/>
                <a:cs typeface="Arial Narrow" panose="020B0604020202020204" pitchFamily="34" charset="0"/>
              </a:rPr>
              <a:t>. This became known as the </a:t>
            </a:r>
            <a:r>
              <a:rPr lang="en-GB" b="1" dirty="0">
                <a:latin typeface="Arial Narrow" panose="020B0604020202020204" pitchFamily="34" charset="0"/>
                <a:cs typeface="Arial Narrow" panose="020B0604020202020204" pitchFamily="34" charset="0"/>
              </a:rPr>
              <a:t>‘April Boycott</a:t>
            </a:r>
            <a:r>
              <a:rPr lang="en-GB" dirty="0">
                <a:latin typeface="Arial Narrow" panose="020B0604020202020204" pitchFamily="34" charset="0"/>
                <a:cs typeface="Arial Narrow" panose="020B0604020202020204" pitchFamily="34" charset="0"/>
              </a:rPr>
              <a:t>’. It was the first official action by the Nazi state against the Jewish population.</a:t>
            </a:r>
          </a:p>
          <a:p>
            <a:pPr>
              <a:buFont typeface="Arial" panose="020B0604020202020204" pitchFamily="34" charset="0"/>
              <a:buChar char="•"/>
            </a:pPr>
            <a:r>
              <a:rPr lang="en-GB" dirty="0">
                <a:solidFill>
                  <a:srgbClr val="383838"/>
                </a:solidFill>
                <a:latin typeface="Arial Narrow" panose="020B0604020202020204" pitchFamily="34" charset="0"/>
                <a:cs typeface="Arial Narrow" panose="020B0604020202020204" pitchFamily="34" charset="0"/>
              </a:rPr>
              <a:t>Storm Troopers </a:t>
            </a:r>
            <a:r>
              <a:rPr lang="en-GB" i="1" dirty="0">
                <a:solidFill>
                  <a:srgbClr val="383838"/>
                </a:solidFill>
                <a:latin typeface="Arial Narrow" panose="020B0604020202020204" pitchFamily="34" charset="0"/>
                <a:cs typeface="Arial Narrow" panose="020B0604020202020204" pitchFamily="34" charset="0"/>
              </a:rPr>
              <a:t>‘Sturmabteilung’ </a:t>
            </a:r>
            <a:r>
              <a:rPr lang="en-GB" dirty="0">
                <a:solidFill>
                  <a:srgbClr val="383838"/>
                </a:solidFill>
                <a:latin typeface="Arial Narrow" panose="020B0604020202020204" pitchFamily="34" charset="0"/>
                <a:cs typeface="Arial Narrow" panose="020B0604020202020204" pitchFamily="34" charset="0"/>
              </a:rPr>
              <a:t>(SA) stood in front of Jewish-owned department stores and retail establishments, and outside the offices of Jewish professionals, holding signs and shouting slogans such as </a:t>
            </a:r>
            <a:r>
              <a:rPr lang="en-GB" i="1" dirty="0">
                <a:solidFill>
                  <a:srgbClr val="383838"/>
                </a:solidFill>
                <a:latin typeface="Arial Narrow" panose="020B0604020202020204" pitchFamily="34" charset="0"/>
                <a:cs typeface="Arial Narrow" panose="020B0604020202020204" pitchFamily="34" charset="0"/>
              </a:rPr>
              <a:t>"Don't Buy from Jews" </a:t>
            </a:r>
            <a:r>
              <a:rPr lang="en-GB" dirty="0">
                <a:solidFill>
                  <a:srgbClr val="383838"/>
                </a:solidFill>
                <a:latin typeface="Arial Narrow" panose="020B0604020202020204" pitchFamily="34" charset="0"/>
                <a:cs typeface="Arial Narrow" panose="020B0604020202020204" pitchFamily="34" charset="0"/>
              </a:rPr>
              <a:t>and </a:t>
            </a:r>
            <a:r>
              <a:rPr lang="en-GB" i="1" dirty="0">
                <a:solidFill>
                  <a:srgbClr val="383838"/>
                </a:solidFill>
                <a:latin typeface="Arial Narrow" panose="020B0604020202020204" pitchFamily="34" charset="0"/>
                <a:cs typeface="Arial Narrow" panose="020B0604020202020204" pitchFamily="34" charset="0"/>
              </a:rPr>
              <a:t>"The Jews Are Our Misfortune”</a:t>
            </a:r>
            <a:r>
              <a:rPr lang="en-GB" dirty="0">
                <a:solidFill>
                  <a:srgbClr val="383838"/>
                </a:solidFill>
                <a:latin typeface="Arial Narrow" panose="020B0604020202020204" pitchFamily="34" charset="0"/>
                <a:cs typeface="Arial Narrow" panose="020B0604020202020204" pitchFamily="34" charset="0"/>
              </a:rPr>
              <a:t>. </a:t>
            </a:r>
            <a:endParaRPr lang="en-GB" dirty="0">
              <a:solidFill>
                <a:srgbClr val="333333"/>
              </a:solidFill>
              <a:latin typeface="Arial Narrow" panose="020B0604020202020204" pitchFamily="34" charset="0"/>
              <a:cs typeface="Arial Narrow" panose="020B0604020202020204" pitchFamily="34" charset="0"/>
            </a:endParaRPr>
          </a:p>
          <a:p>
            <a:pPr>
              <a:buFont typeface="Arial" panose="020B0604020202020204" pitchFamily="34" charset="0"/>
              <a:buChar char="•"/>
            </a:pPr>
            <a:r>
              <a:rPr lang="en-GB" dirty="0">
                <a:latin typeface="Arial Narrow" panose="020B0604020202020204" pitchFamily="34" charset="0"/>
                <a:cs typeface="Arial Narrow" panose="020B0604020202020204" pitchFamily="34" charset="0"/>
              </a:rPr>
              <a:t>It was </a:t>
            </a:r>
            <a:r>
              <a:rPr lang="en-GB" b="1" dirty="0">
                <a:latin typeface="Arial Narrow" panose="020B0604020202020204" pitchFamily="34" charset="0"/>
                <a:cs typeface="Arial Narrow" panose="020B0604020202020204" pitchFamily="34" charset="0"/>
              </a:rPr>
              <a:t>intimidating and frightening </a:t>
            </a:r>
            <a:r>
              <a:rPr lang="en-GB" dirty="0">
                <a:latin typeface="Arial Narrow" panose="020B0604020202020204" pitchFamily="34" charset="0"/>
                <a:cs typeface="Arial Narrow" panose="020B0604020202020204" pitchFamily="34" charset="0"/>
              </a:rPr>
              <a:t>experience for Jewish people.</a:t>
            </a:r>
          </a:p>
          <a:p>
            <a:endParaRPr lang="en-US" dirty="0">
              <a:latin typeface="Arial Narrow" panose="020B0604020202020204" pitchFamily="34" charset="0"/>
              <a:cs typeface="Arial Narrow" panose="020B0604020202020204" pitchFamily="34" charset="0"/>
            </a:endParaRPr>
          </a:p>
        </p:txBody>
      </p:sp>
      <p:pic>
        <p:nvPicPr>
          <p:cNvPr id="1026" name="Picture 2" descr="Leicester council urged to end 'anti-Semitic' boycott - BBC News">
            <a:extLst>
              <a:ext uri="{FF2B5EF4-FFF2-40B4-BE49-F238E27FC236}">
                <a16:creationId xmlns:a16="http://schemas.microsoft.com/office/drawing/2014/main" id="{33647AD2-A9F8-6E88-F99A-4098C51310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101" r="26291"/>
          <a:stretch/>
        </p:blipFill>
        <p:spPr bwMode="auto">
          <a:xfrm rot="462572">
            <a:off x="6329527" y="-260193"/>
            <a:ext cx="3829760" cy="792921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 name="Picture 6" descr="Picture Windows - Replacement &amp; Installation | Save Energy Co">
            <a:extLst>
              <a:ext uri="{FF2B5EF4-FFF2-40B4-BE49-F238E27FC236}">
                <a16:creationId xmlns:a16="http://schemas.microsoft.com/office/drawing/2014/main" id="{07408585-3078-7FB5-F167-A5781C9C3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9711">
            <a:off x="6205263" y="-416797"/>
            <a:ext cx="4455693" cy="859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054289"/>
      </p:ext>
    </p:extLst>
  </p:cSld>
  <p:clrMapOvr>
    <a:masterClrMapping/>
  </p:clrMapOvr>
</p:sld>
</file>

<file path=ppt/theme/theme1.xml><?xml version="1.0" encoding="utf-8"?>
<a:theme xmlns:a="http://schemas.openxmlformats.org/drawingml/2006/main" name="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3715</TotalTime>
  <Words>3471</Words>
  <Application>Microsoft Office PowerPoint</Application>
  <PresentationFormat>On-screen Show (4:3)</PresentationFormat>
  <Paragraphs>228</Paragraphs>
  <Slides>20</Slides>
  <Notes>14</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Arial Narrow</vt:lpstr>
      <vt:lpstr>Calibri</vt:lpstr>
      <vt:lpstr>Gotham A</vt:lpstr>
      <vt:lpstr>Helvetica</vt:lpstr>
      <vt:lpstr>hk_groteskregular</vt:lpstr>
      <vt:lpstr>Museo Sans 500</vt:lpstr>
      <vt:lpstr>Open Sans</vt:lpstr>
      <vt:lpstr>Roboto Condensed</vt:lpstr>
      <vt:lpstr>TwitterChirp</vt:lpstr>
      <vt:lpstr>Verdana</vt:lpstr>
      <vt:lpstr>Wingdings</vt:lpstr>
      <vt:lpstr>Office Theme</vt:lpstr>
      <vt:lpstr> Holocaust Memorial Day 2023:  A Window on ‘Ordinary People’  KS4 Tutor Time Stimuli &amp; Suggestions   </vt:lpstr>
      <vt:lpstr>Holocaust Memorial Day 2023: Ordinary People. </vt:lpstr>
      <vt:lpstr>PowerPoint Presentation</vt:lpstr>
      <vt:lpstr>What can be seen through this window?</vt:lpstr>
      <vt:lpstr>What can be seen through this window?</vt:lpstr>
      <vt:lpstr>What can be seen through this window?</vt:lpstr>
      <vt:lpstr>What can be seen through this window?</vt:lpstr>
      <vt:lpstr>A Window on ‘Ordinary People’ Guided Questions</vt:lpstr>
      <vt:lpstr>A Window on ‘Ordinary People’</vt:lpstr>
      <vt:lpstr>  Thinking Deeper…   </vt:lpstr>
      <vt:lpstr> What did the Boycott mean for ordinary Jewish families and business owners? </vt:lpstr>
      <vt:lpstr>A Window on Zvi Aviram  Guided Questions</vt:lpstr>
      <vt:lpstr>A Window on ‘Ordinary People’</vt:lpstr>
      <vt:lpstr>A Window on ‘Ordinary People’</vt:lpstr>
      <vt:lpstr>A Window on Jewish Life in Germany </vt:lpstr>
      <vt:lpstr>Thinking Deeper…</vt:lpstr>
      <vt:lpstr>A Window on How Life Changed for German Jews Guided Questions</vt:lpstr>
      <vt:lpstr>A Window on ‘Reflection’</vt:lpstr>
      <vt:lpstr>Glossary of terms</vt:lpstr>
      <vt:lpstr> Holocaust Memorial Day 2023:  A Window on ‘Ordinary People’  KS4 Tutor Time Stimuli &amp; Suggestions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Wetherall, Nicola</cp:lastModifiedBy>
  <cp:revision>312</cp:revision>
  <dcterms:created xsi:type="dcterms:W3CDTF">2014-01-06T16:57:49Z</dcterms:created>
  <dcterms:modified xsi:type="dcterms:W3CDTF">2022-11-26T12:09:32Z</dcterms:modified>
  <cp:contentStatus/>
</cp:coreProperties>
</file>