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8" r:id="rId2"/>
    <p:sldId id="309" r:id="rId3"/>
    <p:sldId id="315" r:id="rId4"/>
    <p:sldId id="316" r:id="rId5"/>
    <p:sldId id="312" r:id="rId6"/>
    <p:sldId id="313" r:id="rId7"/>
    <p:sldId id="314" r:id="rId8"/>
    <p:sldId id="318" r:id="rId9"/>
    <p:sldId id="310" r:id="rId10"/>
    <p:sldId id="322" r:id="rId11"/>
    <p:sldId id="324" r:id="rId12"/>
    <p:sldId id="323" r:id="rId13"/>
    <p:sldId id="329" r:id="rId14"/>
    <p:sldId id="330" r:id="rId15"/>
    <p:sldId id="332" r:id="rId16"/>
    <p:sldId id="33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41">
          <p15:clr>
            <a:srgbClr val="A4A3A4"/>
          </p15:clr>
        </p15:guide>
        <p15:guide id="2" orient="horz" pos="459">
          <p15:clr>
            <a:srgbClr val="A4A3A4"/>
          </p15:clr>
        </p15:guide>
        <p15:guide id="3" orient="horz" pos="955">
          <p15:clr>
            <a:srgbClr val="A4A3A4"/>
          </p15:clr>
        </p15:guide>
        <p15:guide id="4" pos="5465">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91093-796C-E806-08D9-5153F134F9A2}" name="Alanna Ivin" initials="AI" userId="8acbb8285f62e9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21"/>
    <a:srgbClr val="438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65182" autoAdjust="0"/>
  </p:normalViewPr>
  <p:slideViewPr>
    <p:cSldViewPr>
      <p:cViewPr varScale="1">
        <p:scale>
          <a:sx n="43" d="100"/>
          <a:sy n="43" d="100"/>
        </p:scale>
        <p:origin x="1892" y="52"/>
      </p:cViewPr>
      <p:guideLst>
        <p:guide orient="horz" pos="3641"/>
        <p:guide orient="horz" pos="459"/>
        <p:guide orient="horz" pos="955"/>
        <p:guide pos="5465"/>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3E999-1B71-4E63-8252-826E1CF6BD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CE3E3972-FFF9-4643-9C6D-3C2990D0664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67585AC-4FEA-43D6-9787-53C027A1A29B}" type="datetimeFigureOut">
              <a:rPr lang="en-GB"/>
              <a:pPr>
                <a:defRPr/>
              </a:pPr>
              <a:t>26/11/2022</a:t>
            </a:fld>
            <a:endParaRPr lang="en-GB"/>
          </a:p>
        </p:txBody>
      </p:sp>
      <p:sp>
        <p:nvSpPr>
          <p:cNvPr id="4" name="Footer Placeholder 3">
            <a:extLst>
              <a:ext uri="{FF2B5EF4-FFF2-40B4-BE49-F238E27FC236}">
                <a16:creationId xmlns:a16="http://schemas.microsoft.com/office/drawing/2014/main" id="{043A2176-A4EA-493A-8F09-A21BAE27A80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6CFB5F09-E51D-4381-B7B9-145B5C9A72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C6157D-72FE-4CDF-A513-4EB094AF4A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CD3DA-39D4-49B1-A7F6-370BB4CF4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A9ED43A-0566-43F4-9C97-ADC27AC1565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691933-14CA-46D0-88E7-4C7D8C678CA1}" type="datetimeFigureOut">
              <a:rPr lang="en-GB"/>
              <a:pPr>
                <a:defRPr/>
              </a:pPr>
              <a:t>26/11/2022</a:t>
            </a:fld>
            <a:endParaRPr lang="en-GB"/>
          </a:p>
        </p:txBody>
      </p:sp>
      <p:sp>
        <p:nvSpPr>
          <p:cNvPr id="4" name="Slide Image Placeholder 3">
            <a:extLst>
              <a:ext uri="{FF2B5EF4-FFF2-40B4-BE49-F238E27FC236}">
                <a16:creationId xmlns:a16="http://schemas.microsoft.com/office/drawing/2014/main" id="{4E2CCE34-1B95-4639-9806-9E42F27E95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FC7C3D9-B0D3-49A4-9214-F4C41641CB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5BB5BBB-7BF4-4D2B-8642-9699E05B11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CB111379-B2BB-4281-B2C9-E978969B5F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208AE8-7225-4398-9530-53FE2556B3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cyclopedia.ushmm.org/narrative/5908/e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collections1.yadvashem.org/arch_srika/1501-2000/1803-1869/1869_243.jpg" TargetMode="External"/><Relationship Id="rId4" Type="http://schemas.openxmlformats.org/officeDocument/2006/relationships/hyperlink" Target="http://www.bilddatenbank-juedische-geschichte.de/archivbilder/21-01555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GB" altLang="en-US" dirty="0">
                <a:highlight>
                  <a:srgbClr val="FFFF00"/>
                </a:highlight>
              </a:rPr>
              <a:t>Opening Slide.</a:t>
            </a:r>
            <a:br>
              <a:rPr lang="en-GB" altLang="en-US" dirty="0">
                <a:highlight>
                  <a:srgbClr val="FFFF00"/>
                </a:highlight>
              </a:rPr>
            </a:br>
            <a:br>
              <a:rPr lang="en-GB" altLang="en-US" dirty="0">
                <a:highlight>
                  <a:srgbClr val="FFFF00"/>
                </a:highlight>
              </a:rPr>
            </a:br>
            <a:r>
              <a:rPr lang="en-GB" altLang="en-US" b="1" dirty="0">
                <a:highlight>
                  <a:srgbClr val="FFFF00"/>
                </a:highlight>
              </a:rPr>
              <a:t>Image</a:t>
            </a:r>
            <a:br>
              <a:rPr lang="en-GB" altLang="en-US" dirty="0">
                <a:highlight>
                  <a:srgbClr val="FFFF00"/>
                </a:highlight>
              </a:rPr>
            </a:br>
            <a:r>
              <a:rPr lang="en-GB" altLang="en-US" dirty="0">
                <a:highlight>
                  <a:srgbClr val="FFFF00"/>
                </a:highlight>
              </a:rPr>
              <a:t>If you are asked about the image here, it depicts </a:t>
            </a:r>
            <a:r>
              <a:rPr lang="en-GB" b="0" i="0" dirty="0" err="1">
                <a:solidFill>
                  <a:srgbClr val="202122"/>
                </a:solidFill>
                <a:effectLst/>
                <a:highlight>
                  <a:srgbClr val="FFFF00"/>
                </a:highlight>
                <a:latin typeface="Arial" panose="020B0604020202020204" pitchFamily="34" charset="0"/>
              </a:rPr>
              <a:t>Süßkind</a:t>
            </a:r>
            <a:r>
              <a:rPr lang="en-GB" b="0" i="0" dirty="0">
                <a:solidFill>
                  <a:srgbClr val="202122"/>
                </a:solidFill>
                <a:effectLst/>
                <a:highlight>
                  <a:srgbClr val="FFFF00"/>
                </a:highlight>
                <a:latin typeface="Arial" panose="020B0604020202020204" pitchFamily="34" charset="0"/>
              </a:rPr>
              <a:t> (“Susskind”) von </a:t>
            </a:r>
            <a:r>
              <a:rPr lang="en-GB" b="0" i="0" dirty="0" err="1">
                <a:solidFill>
                  <a:srgbClr val="202122"/>
                </a:solidFill>
                <a:effectLst/>
                <a:highlight>
                  <a:srgbClr val="FFFF00"/>
                </a:highlight>
                <a:latin typeface="Arial" panose="020B0604020202020204" pitchFamily="34" charset="0"/>
              </a:rPr>
              <a:t>Trimberg</a:t>
            </a:r>
            <a:r>
              <a:rPr lang="en-GB" b="0" i="0" dirty="0">
                <a:solidFill>
                  <a:srgbClr val="202122"/>
                </a:solidFill>
                <a:effectLst/>
                <a:highlight>
                  <a:srgbClr val="FFFF00"/>
                </a:highlight>
                <a:latin typeface="Arial" panose="020B0604020202020204" pitchFamily="34" charset="0"/>
              </a:rPr>
              <a:t>, a Jewish poet from the Holy Roman Empire in the thirteenth century, and it is taken from the Codex </a:t>
            </a:r>
            <a:r>
              <a:rPr lang="en-GB" b="0" i="0" dirty="0" err="1">
                <a:solidFill>
                  <a:srgbClr val="202122"/>
                </a:solidFill>
                <a:effectLst/>
                <a:highlight>
                  <a:srgbClr val="FFFF00"/>
                </a:highlight>
                <a:latin typeface="Arial" panose="020B0604020202020204" pitchFamily="34" charset="0"/>
              </a:rPr>
              <a:t>Manesse</a:t>
            </a:r>
            <a:r>
              <a:rPr lang="en-GB" b="0" i="0" dirty="0">
                <a:solidFill>
                  <a:srgbClr val="202122"/>
                </a:solidFill>
                <a:effectLst/>
                <a:highlight>
                  <a:srgbClr val="FFFF00"/>
                </a:highlight>
                <a:latin typeface="Arial" panose="020B0604020202020204" pitchFamily="34" charset="0"/>
              </a:rPr>
              <a:t>. </a:t>
            </a:r>
            <a:br>
              <a:rPr lang="en-GB" b="0" i="0" dirty="0">
                <a:solidFill>
                  <a:srgbClr val="202122"/>
                </a:solidFill>
                <a:effectLst/>
                <a:highlight>
                  <a:srgbClr val="FFFF00"/>
                </a:highlight>
                <a:latin typeface="Arial" panose="020B0604020202020204" pitchFamily="34" charset="0"/>
              </a:rPr>
            </a:br>
            <a:r>
              <a:rPr lang="en-GB" b="0" i="0" dirty="0">
                <a:solidFill>
                  <a:srgbClr val="202122"/>
                </a:solidFill>
                <a:effectLst/>
                <a:highlight>
                  <a:srgbClr val="FFFF00"/>
                </a:highlight>
                <a:latin typeface="Arial" panose="020B0604020202020204" pitchFamily="34" charset="0"/>
              </a:rPr>
              <a:t>You may wish to explore this image, commenting on the depiction of the Jewish poet in contrast to the Christian figures in the picture. He wears a </a:t>
            </a:r>
            <a:r>
              <a:rPr lang="en-GB" b="0" i="0" dirty="0" err="1">
                <a:solidFill>
                  <a:srgbClr val="202122"/>
                </a:solidFill>
                <a:effectLst/>
                <a:highlight>
                  <a:srgbClr val="FFFF00"/>
                </a:highlight>
                <a:latin typeface="Arial" panose="020B0604020202020204" pitchFamily="34" charset="0"/>
              </a:rPr>
              <a:t>Judenhut</a:t>
            </a:r>
            <a:r>
              <a:rPr lang="en-GB" b="0" i="0" dirty="0">
                <a:solidFill>
                  <a:srgbClr val="202122"/>
                </a:solidFill>
                <a:effectLst/>
                <a:highlight>
                  <a:srgbClr val="FFFF00"/>
                </a:highlight>
                <a:latin typeface="Arial" panose="020B0604020202020204" pitchFamily="34" charset="0"/>
              </a:rPr>
              <a:t> and traditional facial hair marking him as Jewish, yet he is richly dressed in a dyed fur cloak, indicating a level of material comfort. The Christian figure is likely to be a land-holding bishop of some kind (which were common in the Holy Roman Empire) who is a patron of </a:t>
            </a:r>
            <a:r>
              <a:rPr lang="en-GB" b="0" i="0" dirty="0" err="1">
                <a:solidFill>
                  <a:srgbClr val="202122"/>
                </a:solidFill>
                <a:effectLst/>
                <a:highlight>
                  <a:srgbClr val="FFFF00"/>
                </a:highlight>
                <a:latin typeface="Arial" panose="020B0604020202020204" pitchFamily="34" charset="0"/>
              </a:rPr>
              <a:t>Süßkind</a:t>
            </a:r>
            <a:r>
              <a:rPr lang="en-GB" b="0" i="0" dirty="0">
                <a:solidFill>
                  <a:srgbClr val="202122"/>
                </a:solidFill>
                <a:effectLst/>
                <a:highlight>
                  <a:srgbClr val="FFFF00"/>
                </a:highlight>
                <a:latin typeface="Arial" panose="020B0604020202020204" pitchFamily="34" charset="0"/>
              </a:rPr>
              <a:t>, or is hearing a performance (medieval poetry being largely an oral tradition). The centre of power on the left-hand side of the image is explicitly Christian – with a banner showing the cross and a crook indicating the bishop’s role as ‘shepherd’ of the Christian flock. </a:t>
            </a:r>
            <a:br>
              <a:rPr lang="en-GB" b="0" i="0" dirty="0">
                <a:solidFill>
                  <a:srgbClr val="202122"/>
                </a:solidFill>
                <a:effectLst/>
                <a:highlight>
                  <a:srgbClr val="FFFF00"/>
                </a:highlight>
                <a:latin typeface="Arial" panose="020B0604020202020204" pitchFamily="34" charset="0"/>
              </a:rPr>
            </a:br>
            <a:br>
              <a:rPr lang="en-GB" b="0" i="0" dirty="0">
                <a:solidFill>
                  <a:srgbClr val="202122"/>
                </a:solidFill>
                <a:effectLst/>
                <a:highlight>
                  <a:srgbClr val="FFFF00"/>
                </a:highlight>
                <a:latin typeface="Arial" panose="020B0604020202020204" pitchFamily="34" charset="0"/>
              </a:rPr>
            </a:br>
            <a:r>
              <a:rPr lang="en-GB" b="0" i="0" dirty="0">
                <a:solidFill>
                  <a:srgbClr val="202122"/>
                </a:solidFill>
                <a:effectLst/>
                <a:highlight>
                  <a:srgbClr val="FFFF00"/>
                </a:highlight>
                <a:latin typeface="Arial" panose="020B0604020202020204" pitchFamily="34" charset="0"/>
              </a:rPr>
              <a:t>It might be worth reflecting with participants on how even a successful Jewish figure in the medieval world was dependent on the good will of an exclusively Christian land-holding class (either ecclesiastical or secular) that they could never join and were excluded from – Jews could not hold land in most of Europe, could not marry Christian feudal aristocrats and could of course not advance in the Christian church. Jews were expelled from a number of cities in the Holy Roman Empire, dependent on local politics, and were constantly at risk of pogrom, expropriation or exile. </a:t>
            </a:r>
            <a:br>
              <a:rPr lang="en-GB" b="0" i="0" dirty="0">
                <a:solidFill>
                  <a:srgbClr val="202122"/>
                </a:solidFill>
                <a:effectLst/>
                <a:highlight>
                  <a:srgbClr val="FFFF00"/>
                </a:highlight>
                <a:latin typeface="Arial" panose="020B0604020202020204" pitchFamily="34" charset="0"/>
              </a:rPr>
            </a:b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a:t>
            </a:fld>
            <a:endParaRPr lang="en-GB" altLang="en-US"/>
          </a:p>
        </p:txBody>
      </p:sp>
    </p:spTree>
    <p:extLst>
      <p:ext uri="{BB962C8B-B14F-4D97-AF65-F5344CB8AC3E}">
        <p14:creationId xmlns:p14="http://schemas.microsoft.com/office/powerpoint/2010/main" val="196545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may like to ask tutees to use the ‘A Window on Reflection’ resource sheet here. Individually, or collectively, students may like to add what they have learned, either in words, phrases, pictures or a combination of all three, in to the ‘Reflection’ portrait template. These can be reflections of knowledge, thoughts, emotions, feelings – as they study their ‘reflection’ and knowing what they know now, how has their identity changed or been added to? These ‘Reflections’ could be collected together and displayed in the classroom, perhaps on the window?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13</a:t>
            </a:fld>
            <a:endParaRPr lang="en-GB" altLang="en-US"/>
          </a:p>
        </p:txBody>
      </p:sp>
    </p:spTree>
    <p:extLst>
      <p:ext uri="{BB962C8B-B14F-4D97-AF65-F5344CB8AC3E}">
        <p14:creationId xmlns:p14="http://schemas.microsoft.com/office/powerpoint/2010/main" val="182021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16</a:t>
            </a:fld>
            <a:endParaRPr lang="en-GB" altLang="en-US"/>
          </a:p>
        </p:txBody>
      </p:sp>
    </p:spTree>
    <p:extLst>
      <p:ext uri="{BB962C8B-B14F-4D97-AF65-F5344CB8AC3E}">
        <p14:creationId xmlns:p14="http://schemas.microsoft.com/office/powerpoint/2010/main" val="12334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may like to extend this activity in a number of ways. They may like to encourage tutees to draw the view from their classroom window, or perhaps draw the view from a window in their house from memory. This may also inspire drawings of reflections of themselves as ‘ordinary people’ in their window, or perhaps observational drawings of ‘ordinary people’ outside, going about their ‘ordinary lives’.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3</a:t>
            </a:fld>
            <a:endParaRPr lang="en-GB" altLang="en-US"/>
          </a:p>
        </p:txBody>
      </p:sp>
    </p:spTree>
    <p:extLst>
      <p:ext uri="{BB962C8B-B14F-4D97-AF65-F5344CB8AC3E}">
        <p14:creationId xmlns:p14="http://schemas.microsoft.com/office/powerpoint/2010/main" val="21135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stimulate discussion about the lady in the image. Students can be encouraged to make comment about what the lady is wearing, what surrounds her, including what can be seen in the background. Further discussions could stimulate inferences that could be made about how old the lady might be, what her social status is based on how she is presented/what she is wearing and what occupation she holds. </a:t>
            </a:r>
          </a:p>
          <a:p>
            <a:r>
              <a:rPr lang="en-US" dirty="0"/>
              <a:t>Focus on her gaze may illicit inferred responses on what she may be looking at, or towards. Her gaze is being held by someone or something – is she interested in something or someone she has seen? Is she waiting for something? You may like to stimulate a discussion on her facial expression to support emotional literacy – does she look interested? Pleased? Annoyed? Shocked? One of her shoulders is stooped lower that the other. Is she surprised by something? Recoiling? Or is she weighed down by something she is holding?</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4</a:t>
            </a:fld>
            <a:endParaRPr lang="en-GB" altLang="en-US"/>
          </a:p>
        </p:txBody>
      </p:sp>
    </p:spTree>
    <p:extLst>
      <p:ext uri="{BB962C8B-B14F-4D97-AF65-F5344CB8AC3E}">
        <p14:creationId xmlns:p14="http://schemas.microsoft.com/office/powerpoint/2010/main" val="17467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more of the woman, how much of what we had inferred has changed? Tutors may like to further the discussion about the details regarding what the woman is wearing, what she is carrying and her stance. We can see that she is carrying an umbrella and a briefcase/satchel – does this tell us more about her social status? Her occupation? Students may like to make a comment here on her choice of clothing and make links to the weather. She is wearing thick, knee-high boots, a thick coat and a hat &amp; scarf. If we look closely, the man behind her shoulder to the left of the image has his coat collar turned up. What can be said about the climate? Can we make an inference about the time of year that this photograph may have been taken?</a:t>
            </a:r>
          </a:p>
          <a:p>
            <a:r>
              <a:rPr lang="en-US" dirty="0"/>
              <a:t>Her gaze can now be followed to something or someone on the right-hand side of the image. </a:t>
            </a:r>
          </a:p>
          <a:p>
            <a:r>
              <a:rPr lang="en-US" dirty="0"/>
              <a:t>A partial view of a window can be seen – we can see a large window to the right, with a thick window frame. </a:t>
            </a:r>
          </a:p>
          <a:p>
            <a:r>
              <a:rPr lang="en-US" dirty="0"/>
              <a:t>Questions which stimulate discussion around where the woman is in relation to her location – the large stone brick construction may help students infer that this is a street? A town? The window and window frame may provide further information – can students make inferences about the building in which this window is placed?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5</a:t>
            </a:fld>
            <a:endParaRPr lang="en-GB" altLang="en-US"/>
          </a:p>
        </p:txBody>
      </p:sp>
    </p:spTree>
    <p:extLst>
      <p:ext uri="{BB962C8B-B14F-4D97-AF65-F5344CB8AC3E}">
        <p14:creationId xmlns:p14="http://schemas.microsoft.com/office/powerpoint/2010/main" val="214507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follow the gaze of the woman further, discussions can be </a:t>
            </a:r>
            <a:r>
              <a:rPr lang="en-US" dirty="0" err="1"/>
              <a:t>centred</a:t>
            </a:r>
            <a:r>
              <a:rPr lang="en-US" dirty="0"/>
              <a:t> on what the woman is looking at. Students may like to make comment on what can now be seen. At this point, students may begin to make observations about the man in uniform and what he is doing. Further focus could draw student attention to the pieces of paper that have been/are being applied to the window. We can now see the size of the window and if we look closely, we can begin to see in, although our view is obscured by the man in uniform and the pieces of paper. These observations may illicit student inferences about what type of building this is and what the partially obstructed item might be. </a:t>
            </a:r>
          </a:p>
          <a:p>
            <a:r>
              <a:rPr lang="en-US" dirty="0"/>
              <a:t>Tutors may like to draw attention to the word that can be seen in full on the large sign – ‘</a:t>
            </a:r>
            <a:r>
              <a:rPr lang="en-US" dirty="0" err="1"/>
              <a:t>kauft</a:t>
            </a:r>
            <a:r>
              <a:rPr lang="en-US" dirty="0"/>
              <a:t>’. Here, tutors could encourage students to find out what this word means. This is a German word, so directing students towards a German dictionary or selecting ‘German’ in Google Translate will allow students to find out that this word means ‘buy’. </a:t>
            </a:r>
            <a:r>
              <a:rPr lang="en-US" i="1" dirty="0"/>
              <a:t>‘</a:t>
            </a:r>
            <a:r>
              <a:rPr lang="en-US" i="1" dirty="0" err="1"/>
              <a:t>Kaufen</a:t>
            </a:r>
            <a:r>
              <a:rPr lang="en-US" i="1" dirty="0"/>
              <a:t>’ is the verb ‘to buy’ in the German language. </a:t>
            </a:r>
            <a:r>
              <a:rPr lang="en-US" i="0" dirty="0"/>
              <a:t>Once students have translated the word, what can now be inferred about the type of building and possible contents?</a:t>
            </a:r>
          </a:p>
          <a:p>
            <a:r>
              <a:rPr lang="en-US" i="0" dirty="0"/>
              <a:t>Questions can be asked here to the students about what the man in uniform is doing. He is applying smaller pieces of paper to the window. They obscure the view into the window, but also encourage the person looking in to read the sign/poster he is applying. This is what the lady appears to be looking at.</a:t>
            </a:r>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6</a:t>
            </a:fld>
            <a:endParaRPr lang="en-GB" altLang="en-US"/>
          </a:p>
        </p:txBody>
      </p:sp>
    </p:spTree>
    <p:extLst>
      <p:ext uri="{BB962C8B-B14F-4D97-AF65-F5344CB8AC3E}">
        <p14:creationId xmlns:p14="http://schemas.microsoft.com/office/powerpoint/2010/main" val="411353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Now the image has been revealed in full, students can further their discussions on what can be seen now. They will be able to see clearly what the woman is looking at – the two men in uniform, outside a shop that is selling clothing. They will also be able to see the sign in full. Further opportunities for students to translate the German language could be offered here – the German reads </a:t>
            </a:r>
            <a:r>
              <a:rPr lang="en-US" i="1" dirty="0"/>
              <a:t>Deutsche! </a:t>
            </a:r>
            <a:r>
              <a:rPr lang="en-US" i="1" dirty="0" err="1"/>
              <a:t>Wehrt</a:t>
            </a:r>
            <a:r>
              <a:rPr lang="en-US" i="1" dirty="0"/>
              <a:t> </a:t>
            </a:r>
            <a:r>
              <a:rPr lang="en-US" i="1" dirty="0" err="1"/>
              <a:t>Euch</a:t>
            </a:r>
            <a:r>
              <a:rPr lang="en-US" i="1" dirty="0"/>
              <a:t>! </a:t>
            </a:r>
            <a:r>
              <a:rPr lang="en-US" i="1" dirty="0" err="1"/>
              <a:t>Kauft</a:t>
            </a:r>
            <a:r>
              <a:rPr lang="en-US" i="1" dirty="0"/>
              <a:t> </a:t>
            </a:r>
            <a:r>
              <a:rPr lang="en-US" i="1" dirty="0" err="1"/>
              <a:t>nicht</a:t>
            </a:r>
            <a:r>
              <a:rPr lang="en-US" i="1" dirty="0"/>
              <a:t> </a:t>
            </a:r>
            <a:r>
              <a:rPr lang="en-US" i="1" dirty="0" err="1"/>
              <a:t>bei</a:t>
            </a:r>
            <a:r>
              <a:rPr lang="en-US" i="1" dirty="0"/>
              <a:t> </a:t>
            </a:r>
            <a:r>
              <a:rPr lang="en-US" i="1" dirty="0" err="1"/>
              <a:t>Juden</a:t>
            </a:r>
            <a:r>
              <a:rPr lang="en-US" i="1" dirty="0"/>
              <a:t>! This is translated as ‘Germans! Defend yourselves! Don’t buy from Jews!</a:t>
            </a:r>
          </a:p>
          <a:p>
            <a:r>
              <a:rPr lang="en-US" i="0" dirty="0"/>
              <a:t>Some students will now be able to </a:t>
            </a:r>
            <a:r>
              <a:rPr lang="en-US" i="0" dirty="0" err="1"/>
              <a:t>contextualise</a:t>
            </a:r>
            <a:r>
              <a:rPr lang="en-US" i="0" dirty="0"/>
              <a:t> the image, having observed one of the men in uniform wearing an armband with a swastika on it and may be able to link the words in the sign to the men outside the shop. </a:t>
            </a:r>
          </a:p>
          <a:p>
            <a:r>
              <a:rPr lang="en-US" i="0" dirty="0"/>
              <a:t>Questions could be asked to the students about what is happening here? What are these men doing? They are obscuring the view into the shop – what do students think their intention is?</a:t>
            </a:r>
          </a:p>
          <a:p>
            <a:r>
              <a:rPr lang="en-US" i="0" dirty="0"/>
              <a:t>In terms of emotional literacy, you may like to draw student’s attention back to the woman – what does her facial expression and stance seem to suggest about how she feels about what she is looking at? Is there anything that can be said about the expressions and stance of the men in uniform?</a:t>
            </a:r>
          </a:p>
          <a:p>
            <a:r>
              <a:rPr lang="en-US" i="0" dirty="0"/>
              <a:t>You may like to use the ‘Guided Questions’ resource here, to allow students the time to reflect on their findings and generate summative answers. </a:t>
            </a:r>
          </a:p>
          <a:p>
            <a:endParaRPr lang="en-US" i="0" dirty="0"/>
          </a:p>
          <a:p>
            <a:r>
              <a:rPr lang="en-US" sz="1200" dirty="0">
                <a:latin typeface="Arial Narrow" panose="020B0604020202020204" pitchFamily="34" charset="0"/>
                <a:cs typeface="Arial Narrow" panose="020B0604020202020204" pitchFamily="34" charset="0"/>
              </a:rPr>
              <a:t>This is a photograph that was taken in </a:t>
            </a:r>
            <a:r>
              <a:rPr lang="en-US" sz="1200" b="1" dirty="0">
                <a:latin typeface="Arial Narrow" panose="020B0604020202020204" pitchFamily="34" charset="0"/>
                <a:cs typeface="Arial Narrow" panose="020B0604020202020204" pitchFamily="34" charset="0"/>
              </a:rPr>
              <a:t>Germany</a:t>
            </a:r>
            <a:r>
              <a:rPr lang="en-US" sz="1200" dirty="0">
                <a:latin typeface="Arial Narrow" panose="020B0604020202020204" pitchFamily="34" charset="0"/>
                <a:cs typeface="Arial Narrow" panose="020B0604020202020204" pitchFamily="34" charset="0"/>
              </a:rPr>
              <a:t> on the </a:t>
            </a:r>
            <a:r>
              <a:rPr lang="en-US" sz="1200" b="1" dirty="0">
                <a:latin typeface="Arial Narrow" panose="020B0604020202020204" pitchFamily="34" charset="0"/>
                <a:cs typeface="Arial Narrow" panose="020B0604020202020204" pitchFamily="34" charset="0"/>
              </a:rPr>
              <a:t>1</a:t>
            </a:r>
            <a:r>
              <a:rPr lang="en-US" sz="1200" b="1" baseline="30000" dirty="0">
                <a:latin typeface="Arial Narrow" panose="020B0604020202020204" pitchFamily="34" charset="0"/>
                <a:cs typeface="Arial Narrow" panose="020B0604020202020204" pitchFamily="34" charset="0"/>
              </a:rPr>
              <a:t>st</a:t>
            </a:r>
            <a:r>
              <a:rPr lang="en-US" sz="1200" b="1" dirty="0">
                <a:latin typeface="Arial Narrow" panose="020B0604020202020204" pitchFamily="34" charset="0"/>
                <a:cs typeface="Arial Narrow" panose="020B0604020202020204" pitchFamily="34" charset="0"/>
              </a:rPr>
              <a:t> April 1933</a:t>
            </a:r>
            <a:r>
              <a:rPr lang="en-US" sz="1200" dirty="0">
                <a:latin typeface="Arial Narrow" panose="020B0604020202020204" pitchFamily="34" charset="0"/>
                <a:cs typeface="Arial Narrow" panose="020B0604020202020204" pitchFamily="34" charset="0"/>
              </a:rPr>
              <a:t>.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two men in uniform are </a:t>
            </a:r>
            <a:r>
              <a:rPr lang="en-US" sz="1200" b="1" dirty="0">
                <a:latin typeface="Arial Narrow" panose="020B0604020202020204" pitchFamily="34" charset="0"/>
                <a:cs typeface="Arial Narrow" panose="020B0604020202020204" pitchFamily="34" charset="0"/>
              </a:rPr>
              <a:t>Nazi soldiers. </a:t>
            </a:r>
            <a:r>
              <a:rPr lang="en-US" sz="1200" b="0" dirty="0">
                <a:latin typeface="Arial Narrow" panose="020B0604020202020204" pitchFamily="34" charset="0"/>
                <a:cs typeface="Arial Narrow" panose="020B0604020202020204" pitchFamily="34" charset="0"/>
              </a:rPr>
              <a:t>(</a:t>
            </a:r>
            <a:r>
              <a:rPr lang="en-GB" b="0" i="0" dirty="0">
                <a:solidFill>
                  <a:srgbClr val="FFFFFF"/>
                </a:solidFill>
                <a:effectLst/>
                <a:latin typeface="Museo Sans 500"/>
              </a:rPr>
              <a:t>The </a:t>
            </a:r>
            <a:r>
              <a:rPr lang="en-GB" b="0" i="1" dirty="0">
                <a:solidFill>
                  <a:srgbClr val="FFFFFF"/>
                </a:solidFill>
                <a:effectLst/>
                <a:latin typeface="Museo Sans 500"/>
              </a:rPr>
              <a:t>Sturmabteilung</a:t>
            </a:r>
            <a:r>
              <a:rPr lang="en-GB" b="0" i="0" dirty="0">
                <a:solidFill>
                  <a:srgbClr val="FFFFFF"/>
                </a:solidFill>
                <a:effectLst/>
                <a:latin typeface="Museo Sans 500"/>
              </a:rPr>
              <a:t>, or </a:t>
            </a:r>
            <a:r>
              <a:rPr lang="en-GB" b="1" i="0" dirty="0">
                <a:solidFill>
                  <a:srgbClr val="FFFFFF"/>
                </a:solidFill>
                <a:effectLst/>
                <a:latin typeface="Museo Sans 500"/>
              </a:rPr>
              <a:t>SA</a:t>
            </a:r>
            <a:r>
              <a:rPr lang="en-GB" b="0" i="0" dirty="0">
                <a:solidFill>
                  <a:srgbClr val="FFFFFF"/>
                </a:solidFill>
                <a:effectLst/>
                <a:latin typeface="Museo Sans 500"/>
              </a:rPr>
              <a:t>, was a paramilitary organisation associated with the Nazi Party and its rise to power)</a:t>
            </a:r>
            <a:endParaRPr lang="en-US" sz="1200" b="1"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One soldier is </a:t>
            </a:r>
            <a:r>
              <a:rPr lang="en-US" sz="1200" b="1" dirty="0">
                <a:latin typeface="Arial Narrow" panose="020B0604020202020204" pitchFamily="34" charset="0"/>
                <a:cs typeface="Arial Narrow" panose="020B0604020202020204" pitchFamily="34" charset="0"/>
              </a:rPr>
              <a:t>applying a sign to the window </a:t>
            </a:r>
            <a:r>
              <a:rPr lang="en-US" sz="1200" dirty="0">
                <a:latin typeface="Arial Narrow" panose="020B0604020202020204" pitchFamily="34" charset="0"/>
                <a:cs typeface="Arial Narrow" panose="020B0604020202020204" pitchFamily="34" charset="0"/>
              </a:rPr>
              <a:t>of a clothing shop.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This shop is owned by </a:t>
            </a:r>
            <a:r>
              <a:rPr lang="en-US" sz="1200" b="1" dirty="0">
                <a:latin typeface="Arial Narrow" panose="020B0604020202020204" pitchFamily="34" charset="0"/>
                <a:cs typeface="Arial Narrow" panose="020B0604020202020204" pitchFamily="34" charset="0"/>
              </a:rPr>
              <a:t>Jewish people.</a:t>
            </a: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7</a:t>
            </a:fld>
            <a:endParaRPr lang="en-GB" altLang="en-US"/>
          </a:p>
        </p:txBody>
      </p:sp>
    </p:spTree>
    <p:extLst>
      <p:ext uri="{BB962C8B-B14F-4D97-AF65-F5344CB8AC3E}">
        <p14:creationId xmlns:p14="http://schemas.microsoft.com/office/powerpoint/2010/main" val="351479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Image Sources L-R</a:t>
            </a:r>
          </a:p>
          <a:p>
            <a:r>
              <a:rPr lang="en-GB" b="0" i="0" dirty="0">
                <a:solidFill>
                  <a:srgbClr val="FFFFFF"/>
                </a:solidFill>
                <a:effectLst/>
                <a:latin typeface="Museo Sans 500"/>
              </a:rPr>
              <a:t>Girls in a sewing class at the </a:t>
            </a:r>
            <a:r>
              <a:rPr lang="en-GB" b="0" i="0" dirty="0" err="1">
                <a:solidFill>
                  <a:srgbClr val="FFFFFF"/>
                </a:solidFill>
                <a:effectLst/>
                <a:latin typeface="Museo Sans 500"/>
              </a:rPr>
              <a:t>Adas</a:t>
            </a:r>
            <a:r>
              <a:rPr lang="en-GB" b="0" i="0" dirty="0">
                <a:solidFill>
                  <a:srgbClr val="FFFFFF"/>
                </a:solidFill>
                <a:effectLst/>
                <a:latin typeface="Museo Sans 500"/>
              </a:rPr>
              <a:t> Israel school, maintained by the German Jewish community. </a:t>
            </a:r>
            <a:r>
              <a:rPr lang="en-GB" b="0" i="0" u="none" strike="noStrike" dirty="0">
                <a:solidFill>
                  <a:srgbClr val="269ED2"/>
                </a:solidFill>
                <a:effectLst/>
                <a:latin typeface="Museo Sans 500"/>
                <a:hlinkClick r:id="rId3"/>
              </a:rPr>
              <a:t>Berlin</a:t>
            </a:r>
            <a:r>
              <a:rPr lang="en-GB" b="0" i="0" dirty="0">
                <a:solidFill>
                  <a:srgbClr val="FFFFFF"/>
                </a:solidFill>
                <a:effectLst/>
                <a:latin typeface="Museo Sans 500"/>
              </a:rPr>
              <a:t>, Germany, 1930s, USHMM</a:t>
            </a:r>
          </a:p>
          <a:p>
            <a:r>
              <a:rPr lang="en-GB" b="0" i="0" dirty="0">
                <a:solidFill>
                  <a:srgbClr val="333333"/>
                </a:solidFill>
                <a:effectLst/>
                <a:latin typeface="Roboto Condensed" panose="02000000000000000000" pitchFamily="2" charset="0"/>
              </a:rPr>
              <a:t>Pupils of the technical college for tailors in </a:t>
            </a:r>
            <a:r>
              <a:rPr lang="en-GB" b="0" i="0" dirty="0" err="1">
                <a:solidFill>
                  <a:srgbClr val="333333"/>
                </a:solidFill>
                <a:effectLst/>
                <a:latin typeface="Roboto Condensed" panose="02000000000000000000" pitchFamily="2" charset="0"/>
              </a:rPr>
              <a:t>Johnsallee</a:t>
            </a:r>
            <a:r>
              <a:rPr lang="en-GB" b="0" i="0" dirty="0">
                <a:solidFill>
                  <a:srgbClr val="333333"/>
                </a:solidFill>
                <a:effectLst/>
                <a:latin typeface="Roboto Condensed" panose="02000000000000000000" pitchFamily="2" charset="0"/>
              </a:rPr>
              <a:t>, Hamburg, March 1937, 7 x 5 cm</a:t>
            </a:r>
            <a:br>
              <a:rPr lang="en-GB" dirty="0"/>
            </a:br>
            <a:r>
              <a:rPr lang="en-GB" b="0" i="0" dirty="0">
                <a:solidFill>
                  <a:srgbClr val="333333"/>
                </a:solidFill>
                <a:effectLst/>
                <a:latin typeface="Roboto Condensed" panose="02000000000000000000" pitchFamily="2" charset="0"/>
              </a:rPr>
              <a:t>Source: </a:t>
            </a:r>
            <a:r>
              <a:rPr lang="en-GB" b="0" i="0" u="none" strike="noStrike" dirty="0">
                <a:solidFill>
                  <a:srgbClr val="8E8E8E"/>
                </a:solidFill>
                <a:effectLst/>
                <a:latin typeface="Roboto Condensed" panose="02000000000000000000" pitchFamily="2" charset="0"/>
                <a:hlinkClick r:id="rId4"/>
              </a:rPr>
              <a:t>Picture Database</a:t>
            </a:r>
            <a:r>
              <a:rPr lang="en-GB" b="0" i="0" dirty="0">
                <a:solidFill>
                  <a:srgbClr val="333333"/>
                </a:solidFill>
                <a:effectLst/>
                <a:latin typeface="Roboto Condensed" panose="02000000000000000000" pitchFamily="2" charset="0"/>
              </a:rPr>
              <a:t> of the Institute for the History of the German Jews, 21-015/550, collection Ursula </a:t>
            </a:r>
            <a:r>
              <a:rPr lang="en-GB" b="0" i="0" dirty="0" err="1">
                <a:solidFill>
                  <a:srgbClr val="333333"/>
                </a:solidFill>
                <a:effectLst/>
                <a:latin typeface="Roboto Condensed" panose="02000000000000000000" pitchFamily="2" charset="0"/>
              </a:rPr>
              <a:t>Randt</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333333"/>
                </a:solidFill>
                <a:effectLst/>
                <a:latin typeface="Roboto Condensed" panose="02000000000000000000" pitchFamily="2" charset="0"/>
              </a:rPr>
              <a:t>Group portrait showing the Carlebach family, mother Lotte Carlebach with nine children, before the war</a:t>
            </a:r>
            <a:br>
              <a:rPr lang="en-GB" dirty="0"/>
            </a:br>
            <a:r>
              <a:rPr lang="en-GB" b="0" i="0" dirty="0">
                <a:solidFill>
                  <a:srgbClr val="333333"/>
                </a:solidFill>
                <a:effectLst/>
                <a:latin typeface="Roboto Condensed" panose="02000000000000000000" pitchFamily="2" charset="0"/>
              </a:rPr>
              <a:t>Source: Yad Vashem, </a:t>
            </a:r>
            <a:r>
              <a:rPr lang="en-GB" b="0" i="0" u="none" strike="noStrike" dirty="0">
                <a:solidFill>
                  <a:srgbClr val="8E8E8E"/>
                </a:solidFill>
                <a:effectLst/>
                <a:latin typeface="Roboto Condensed" panose="02000000000000000000" pitchFamily="2" charset="0"/>
                <a:hlinkClick r:id="rId5"/>
              </a:rPr>
              <a:t>Photo Archive 1869/243</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666666"/>
                </a:solidFill>
                <a:effectLst/>
                <a:latin typeface="Helvetica" pitchFamily="2" charset="0"/>
              </a:rPr>
              <a:t>Feeding small children at the Jewish Children‘s Relief Organization, photograph by Herbert Sonnenfeld, Berlin, 1933</a:t>
            </a:r>
          </a:p>
          <a:p>
            <a:r>
              <a:rPr lang="en-GB" b="0" i="1" dirty="0">
                <a:solidFill>
                  <a:srgbClr val="333333"/>
                </a:solidFill>
                <a:effectLst/>
                <a:latin typeface="Museo Sans 500"/>
              </a:rPr>
              <a:t>A</a:t>
            </a:r>
            <a:r>
              <a:rPr lang="en-GB" b="0" i="0" dirty="0">
                <a:solidFill>
                  <a:srgbClr val="333333"/>
                </a:solidFill>
                <a:effectLst/>
                <a:latin typeface="Museo Sans 500"/>
              </a:rPr>
              <a:t> first-grade class at a Jewish school. Cologne, Germany, 1929-1930, USHMM</a:t>
            </a:r>
          </a:p>
          <a:p>
            <a:r>
              <a:rPr lang="en-GB" b="0" i="0" dirty="0">
                <a:solidFill>
                  <a:srgbClr val="121C1F"/>
                </a:solidFill>
                <a:effectLst/>
                <a:latin typeface="hk_groteskregular"/>
              </a:rPr>
              <a:t>Herrmann Family – Jewish textile merchants from </a:t>
            </a:r>
            <a:r>
              <a:rPr lang="en-GB" b="0" i="0" dirty="0" err="1">
                <a:solidFill>
                  <a:srgbClr val="121C1F"/>
                </a:solidFill>
                <a:effectLst/>
                <a:latin typeface="hk_groteskregular"/>
              </a:rPr>
              <a:t>Königsberg</a:t>
            </a:r>
            <a:r>
              <a:rPr lang="en-GB" b="0" i="0" dirty="0">
                <a:solidFill>
                  <a:srgbClr val="333333"/>
                </a:solidFill>
                <a:effectLst/>
                <a:latin typeface="Museo Sans 500"/>
              </a:rPr>
              <a:t>, </a:t>
            </a:r>
            <a:r>
              <a:rPr lang="en-GB" b="0" i="0" dirty="0" err="1">
                <a:solidFill>
                  <a:srgbClr val="333333"/>
                </a:solidFill>
                <a:effectLst/>
                <a:latin typeface="Museo Sans 500"/>
              </a:rPr>
              <a:t>Swinemunde</a:t>
            </a:r>
            <a:r>
              <a:rPr lang="en-GB" b="0" i="0" dirty="0">
                <a:solidFill>
                  <a:srgbClr val="333333"/>
                </a:solidFill>
                <a:effectLst/>
                <a:latin typeface="Museo Sans 500"/>
              </a:rPr>
              <a:t>, National Holocaust Centre &amp; Museum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Gotham A"/>
              </a:rPr>
              <a:t>Bar Mitzvah at </a:t>
            </a:r>
            <a:r>
              <a:rPr lang="en-GB" b="0" i="0" dirty="0" err="1">
                <a:solidFill>
                  <a:srgbClr val="000000"/>
                </a:solidFill>
                <a:effectLst/>
                <a:latin typeface="Gotham A"/>
              </a:rPr>
              <a:t>Zerrennerstrasse</a:t>
            </a:r>
            <a:r>
              <a:rPr lang="en-GB" b="0" i="0" dirty="0">
                <a:solidFill>
                  <a:srgbClr val="000000"/>
                </a:solidFill>
                <a:effectLst/>
                <a:latin typeface="Gotham A"/>
              </a:rPr>
              <a:t> Synagogue, </a:t>
            </a:r>
            <a:r>
              <a:rPr lang="en-GB" b="0" i="0" dirty="0">
                <a:solidFill>
                  <a:srgbClr val="000000"/>
                </a:solidFill>
                <a:effectLst/>
                <a:latin typeface="Open Sans" panose="020F0502020204030204" pitchFamily="34" charset="0"/>
              </a:rPr>
              <a:t>Pforzheim, Germany, Facing History/USHMM/</a:t>
            </a:r>
            <a:r>
              <a:rPr lang="en-GB" b="0" i="0" dirty="0" err="1">
                <a:solidFill>
                  <a:srgbClr val="000000"/>
                </a:solidFill>
                <a:effectLst/>
                <a:latin typeface="Open Sans" panose="020B0606030504020204" pitchFamily="34" charset="0"/>
              </a:rPr>
              <a:t>Stadtarchiv</a:t>
            </a:r>
            <a:r>
              <a:rPr lang="en-GB" b="0" i="0" dirty="0">
                <a:solidFill>
                  <a:srgbClr val="000000"/>
                </a:solidFill>
                <a:effectLst/>
                <a:latin typeface="Open Sans" panose="020B0606030504020204" pitchFamily="34" charset="0"/>
              </a:rPr>
              <a:t> Pforzheim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Open Sans" panose="020B0606030504020204" pitchFamily="34" charset="0"/>
              </a:rPr>
              <a:t>Jewish migrants, Berlin </a:t>
            </a:r>
            <a:r>
              <a:rPr lang="en-GB" b="0" i="0" dirty="0" err="1">
                <a:solidFill>
                  <a:srgbClr val="000000"/>
                </a:solidFill>
                <a:effectLst/>
                <a:latin typeface="Open Sans" panose="020B0606030504020204" pitchFamily="34" charset="0"/>
              </a:rPr>
              <a:t>Scheunenviertel</a:t>
            </a:r>
            <a:r>
              <a:rPr lang="en-GB" b="0" i="0" dirty="0">
                <a:solidFill>
                  <a:srgbClr val="000000"/>
                </a:solidFill>
                <a:effectLst/>
                <a:latin typeface="Open Sans" panose="020B0606030504020204" pitchFamily="34" charset="0"/>
              </a:rPr>
              <a:t>, </a:t>
            </a:r>
            <a:r>
              <a:rPr lang="en-GB" b="0" i="0" dirty="0" err="1">
                <a:solidFill>
                  <a:srgbClr val="121C1F"/>
                </a:solidFill>
                <a:effectLst/>
                <a:latin typeface="hk_groteskregular"/>
              </a:rPr>
              <a:t>Bundesarchiv</a:t>
            </a:r>
            <a:r>
              <a:rPr lang="en-GB" b="0" i="0" dirty="0">
                <a:solidFill>
                  <a:srgbClr val="121C1F"/>
                </a:solidFill>
                <a:effectLst/>
                <a:latin typeface="hk_groteskregular"/>
              </a:rPr>
              <a:t>, Bild 183-1987-0413-505 / P. Buch / CC-BY-SA 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999999"/>
                </a:solidFill>
                <a:effectLst/>
                <a:latin typeface="Helvetica" pitchFamily="2" charset="0"/>
              </a:rPr>
              <a:t>Jewish business owners David and </a:t>
            </a:r>
            <a:r>
              <a:rPr lang="en-GB" b="0" i="0" dirty="0" err="1">
                <a:solidFill>
                  <a:srgbClr val="999999"/>
                </a:solidFill>
                <a:effectLst/>
                <a:latin typeface="Helvetica" pitchFamily="2" charset="0"/>
              </a:rPr>
              <a:t>Janka</a:t>
            </a:r>
            <a:r>
              <a:rPr lang="en-GB" b="0" i="0" dirty="0">
                <a:solidFill>
                  <a:srgbClr val="999999"/>
                </a:solidFill>
                <a:effectLst/>
                <a:latin typeface="Helvetica" pitchFamily="2" charset="0"/>
              </a:rPr>
              <a:t> Penner in their dry goods store</a:t>
            </a:r>
            <a:r>
              <a:rPr lang="en-GB" b="0" i="1" dirty="0">
                <a:solidFill>
                  <a:srgbClr val="121C1F"/>
                </a:solidFill>
                <a:effectLst/>
                <a:latin typeface="hk_groteskregular"/>
              </a:rPr>
              <a:t>, </a:t>
            </a:r>
            <a:r>
              <a:rPr lang="en-GB" b="0" i="0" dirty="0">
                <a:solidFill>
                  <a:srgbClr val="121C1F"/>
                </a:solidFill>
                <a:effectLst/>
                <a:latin typeface="hk_groteskregular"/>
              </a:rPr>
              <a:t>Berlin, USHMM</a:t>
            </a:r>
            <a:endParaRPr lang="en-GB" b="0" i="0" dirty="0">
              <a:solidFill>
                <a:srgbClr val="000000"/>
              </a:solidFill>
              <a:effectLst/>
              <a:latin typeface="Gotham A"/>
            </a:endParaRP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10</a:t>
            </a:fld>
            <a:endParaRPr lang="en-GB" altLang="en-US"/>
          </a:p>
        </p:txBody>
      </p:sp>
    </p:spTree>
    <p:extLst>
      <p:ext uri="{BB962C8B-B14F-4D97-AF65-F5344CB8AC3E}">
        <p14:creationId xmlns:p14="http://schemas.microsoft.com/office/powerpoint/2010/main" val="286574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Image Source </a:t>
            </a:r>
            <a:r>
              <a:rPr lang="en-US" sz="1050" i="1" dirty="0"/>
              <a:t>(top three from previous slide, credits in teacher notes).</a:t>
            </a:r>
          </a:p>
          <a:p>
            <a:r>
              <a:rPr lang="en-US" sz="1050" dirty="0"/>
              <a:t>(bottom): </a:t>
            </a:r>
            <a:r>
              <a:rPr lang="en-GB" sz="1050" b="1" dirty="0"/>
              <a:t>A German Jewish family from Hamburg.</a:t>
            </a:r>
          </a:p>
          <a:p>
            <a:r>
              <a:rPr lang="en-GB" sz="1050" dirty="0">
                <a:solidFill>
                  <a:srgbClr val="333333"/>
                </a:solidFill>
              </a:rPr>
              <a:t>From left to right are Wilhelm </a:t>
            </a:r>
            <a:r>
              <a:rPr lang="en-GB" sz="1050" dirty="0" err="1">
                <a:solidFill>
                  <a:srgbClr val="333333"/>
                </a:solidFill>
              </a:rPr>
              <a:t>Jotkowitz</a:t>
            </a:r>
            <a:r>
              <a:rPr lang="en-GB" sz="1050" dirty="0">
                <a:solidFill>
                  <a:srgbClr val="333333"/>
                </a:solidFill>
              </a:rPr>
              <a:t>, Renate, Edith, Karen, Werner and Marion </a:t>
            </a:r>
            <a:r>
              <a:rPr lang="en-GB" sz="1050" dirty="0" err="1">
                <a:solidFill>
                  <a:srgbClr val="333333"/>
                </a:solidFill>
              </a:rPr>
              <a:t>Gumprecht</a:t>
            </a:r>
            <a:r>
              <a:rPr lang="en-GB" sz="1050" dirty="0">
                <a:solidFill>
                  <a:srgbClr val="333333"/>
                </a:solidFill>
              </a:rPr>
              <a:t>. Wilhelm </a:t>
            </a:r>
            <a:r>
              <a:rPr lang="en-GB" sz="1050" dirty="0" err="1">
                <a:solidFill>
                  <a:srgbClr val="333333"/>
                </a:solidFill>
              </a:rPr>
              <a:t>Jotkowitz</a:t>
            </a:r>
            <a:r>
              <a:rPr lang="en-GB" sz="1050" dirty="0">
                <a:solidFill>
                  <a:srgbClr val="333333"/>
                </a:solidFill>
              </a:rPr>
              <a:t>, Edith's father, was unable to leave with the others and later perished in the </a:t>
            </a:r>
            <a:r>
              <a:rPr lang="en-GB" sz="1050" dirty="0" err="1">
                <a:solidFill>
                  <a:srgbClr val="333333"/>
                </a:solidFill>
              </a:rPr>
              <a:t>Mintz</a:t>
            </a:r>
            <a:r>
              <a:rPr lang="en-GB" sz="1050" dirty="0">
                <a:solidFill>
                  <a:srgbClr val="333333"/>
                </a:solidFill>
              </a:rPr>
              <a:t> ghetto.</a:t>
            </a:r>
            <a:r>
              <a:rPr lang="en-GB" sz="1050" b="1" dirty="0"/>
              <a:t> </a:t>
            </a:r>
            <a:r>
              <a:rPr lang="en-GB" sz="900" b="1" dirty="0"/>
              <a:t>USHMM collection.</a:t>
            </a:r>
          </a:p>
          <a:p>
            <a:endParaRPr lang="en-GB" sz="1050" b="1" dirty="0"/>
          </a:p>
          <a:p>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11</a:t>
            </a:fld>
            <a:endParaRPr lang="en-GB" altLang="en-US"/>
          </a:p>
        </p:txBody>
      </p:sp>
    </p:spTree>
    <p:extLst>
      <p:ext uri="{BB962C8B-B14F-4D97-AF65-F5344CB8AC3E}">
        <p14:creationId xmlns:p14="http://schemas.microsoft.com/office/powerpoint/2010/main" val="296611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text/information is complete for all Key Stages. However, a reduced version will exist in the KS3 presentation/resources.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12</a:t>
            </a:fld>
            <a:endParaRPr lang="en-GB" altLang="en-US"/>
          </a:p>
        </p:txBody>
      </p:sp>
    </p:spTree>
    <p:extLst>
      <p:ext uri="{BB962C8B-B14F-4D97-AF65-F5344CB8AC3E}">
        <p14:creationId xmlns:p14="http://schemas.microsoft.com/office/powerpoint/2010/main" val="3091904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A6FB6-FAE8-4FF1-B0FD-B2846EA34937}"/>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ECF64865-7E80-4B61-8DE7-A342D7BBEB99}"/>
              </a:ext>
            </a:extLst>
          </p:cNvPr>
          <p:cNvGrpSpPr>
            <a:grpSpLocks/>
          </p:cNvGrpSpPr>
          <p:nvPr userDrawn="1"/>
        </p:nvGrpSpPr>
        <p:grpSpPr bwMode="auto">
          <a:xfrm>
            <a:off x="927100" y="2565400"/>
            <a:ext cx="7748588" cy="2257425"/>
            <a:chOff x="926533" y="2132856"/>
            <a:chExt cx="8119120" cy="2258169"/>
          </a:xfrm>
        </p:grpSpPr>
        <p:cxnSp>
          <p:nvCxnSpPr>
            <p:cNvPr id="6" name="Straight Connector 5">
              <a:extLst>
                <a:ext uri="{FF2B5EF4-FFF2-40B4-BE49-F238E27FC236}">
                  <a16:creationId xmlns:a16="http://schemas.microsoft.com/office/drawing/2014/main" id="{B5A19A79-2530-4940-9E95-5C5E0878BFBB}"/>
                </a:ext>
              </a:extLst>
            </p:cNvPr>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D392A7-BF98-44F9-AC7E-3E35E5B3CD77}"/>
                </a:ext>
              </a:extLst>
            </p:cNvPr>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12" descr="CforHE_logo.png">
            <a:extLst>
              <a:ext uri="{FF2B5EF4-FFF2-40B4-BE49-F238E27FC236}">
                <a16:creationId xmlns:a16="http://schemas.microsoft.com/office/drawing/2014/main" id="{E63B75CE-FEC0-4423-84FE-354CB5487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25" y="18510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7509" y="2692841"/>
            <a:ext cx="5256939"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82896" y="3965424"/>
            <a:ext cx="5216070"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Footer Placeholder 4">
            <a:extLst>
              <a:ext uri="{FF2B5EF4-FFF2-40B4-BE49-F238E27FC236}">
                <a16:creationId xmlns:a16="http://schemas.microsoft.com/office/drawing/2014/main" id="{9B6228DE-05A7-460A-993D-8744B77E23F9}"/>
              </a:ext>
            </a:extLst>
          </p:cNvPr>
          <p:cNvSpPr>
            <a:spLocks noGrp="1"/>
          </p:cNvSpPr>
          <p:nvPr>
            <p:ph type="ftr" sz="quarter" idx="10"/>
          </p:nvPr>
        </p:nvSpPr>
        <p:spPr/>
        <p:txBody>
          <a:bodyPr/>
          <a:lstStyle>
            <a:lvl1pPr algn="ctr">
              <a:defRPr sz="1000"/>
            </a:lvl1pPr>
          </a:lstStyle>
          <a:p>
            <a:pPr>
              <a:defRPr/>
            </a:pPr>
            <a:endParaRPr lang="en-GB"/>
          </a:p>
        </p:txBody>
      </p:sp>
      <p:sp>
        <p:nvSpPr>
          <p:cNvPr id="10" name="Date Placeholder 3">
            <a:extLst>
              <a:ext uri="{FF2B5EF4-FFF2-40B4-BE49-F238E27FC236}">
                <a16:creationId xmlns:a16="http://schemas.microsoft.com/office/drawing/2014/main" id="{9FD80ABA-FCD4-4DE4-ACDD-34AB3F77A422}"/>
              </a:ext>
            </a:extLst>
          </p:cNvPr>
          <p:cNvSpPr>
            <a:spLocks noGrp="1"/>
          </p:cNvSpPr>
          <p:nvPr>
            <p:ph type="dt" sz="half" idx="11"/>
          </p:nvPr>
        </p:nvSpPr>
        <p:spPr/>
        <p:txBody>
          <a:bodyPr/>
          <a:lstStyle>
            <a:lvl1pPr algn="ctr">
              <a:defRPr sz="1000"/>
            </a:lvl1pPr>
          </a:lstStyle>
          <a:p>
            <a:pPr>
              <a:defRPr/>
            </a:pPr>
            <a:fld id="{D496AA66-259D-4056-9BA5-A5918130AA66}" type="datetimeFigureOut">
              <a:rPr lang="en-GB"/>
              <a:pPr>
                <a:defRPr/>
              </a:pPr>
              <a:t>26/11/2022</a:t>
            </a:fld>
            <a:endParaRPr lang="en-GB"/>
          </a:p>
        </p:txBody>
      </p:sp>
      <p:sp>
        <p:nvSpPr>
          <p:cNvPr id="11" name="Slide Number Placeholder 5">
            <a:extLst>
              <a:ext uri="{FF2B5EF4-FFF2-40B4-BE49-F238E27FC236}">
                <a16:creationId xmlns:a16="http://schemas.microsoft.com/office/drawing/2014/main" id="{86C4B827-A7AC-497C-8D1F-0B55F6489A77}"/>
              </a:ext>
            </a:extLst>
          </p:cNvPr>
          <p:cNvSpPr>
            <a:spLocks noGrp="1"/>
          </p:cNvSpPr>
          <p:nvPr>
            <p:ph type="sldNum" sz="quarter" idx="12"/>
          </p:nvPr>
        </p:nvSpPr>
        <p:spPr/>
        <p:txBody>
          <a:bodyPr/>
          <a:lstStyle>
            <a:lvl1pPr>
              <a:defRPr/>
            </a:lvl1pPr>
          </a:lstStyle>
          <a:p>
            <a:pPr>
              <a:defRPr/>
            </a:pPr>
            <a:fld id="{CFF9C378-84AE-40F6-A031-98A6605F3E39}" type="slidenum">
              <a:rPr lang="en-GB" altLang="en-US"/>
              <a:pPr>
                <a:defRPr/>
              </a:pPr>
              <a:t>‹#›</a:t>
            </a:fld>
            <a:endParaRPr lang="en-GB" altLang="en-US"/>
          </a:p>
        </p:txBody>
      </p:sp>
    </p:spTree>
    <p:extLst>
      <p:ext uri="{BB962C8B-B14F-4D97-AF65-F5344CB8AC3E}">
        <p14:creationId xmlns:p14="http://schemas.microsoft.com/office/powerpoint/2010/main" val="120806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A55F9E-461F-4924-AAD7-1E920096F988}"/>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D6EF37C6-5EDF-4B81-9037-DDCB0FDC7231}"/>
              </a:ext>
            </a:extLst>
          </p:cNvPr>
          <p:cNvSpPr>
            <a:spLocks noGrp="1"/>
          </p:cNvSpPr>
          <p:nvPr>
            <p:ph type="dt" sz="half" idx="10"/>
          </p:nvPr>
        </p:nvSpPr>
        <p:spPr/>
        <p:txBody>
          <a:bodyPr/>
          <a:lstStyle>
            <a:lvl1pPr>
              <a:defRPr/>
            </a:lvl1pPr>
          </a:lstStyle>
          <a:p>
            <a:pPr>
              <a:defRPr/>
            </a:pPr>
            <a:fld id="{DDA80703-39A8-40BD-B8D8-372CFFF7421B}" type="datetimeFigureOut">
              <a:rPr lang="en-GB"/>
              <a:pPr>
                <a:defRPr/>
              </a:pPr>
              <a:t>26/11/2022</a:t>
            </a:fld>
            <a:endParaRPr lang="en-GB"/>
          </a:p>
        </p:txBody>
      </p:sp>
      <p:sp>
        <p:nvSpPr>
          <p:cNvPr id="6" name="Footer Placeholder 4">
            <a:extLst>
              <a:ext uri="{FF2B5EF4-FFF2-40B4-BE49-F238E27FC236}">
                <a16:creationId xmlns:a16="http://schemas.microsoft.com/office/drawing/2014/main" id="{6153146C-AD0F-4173-95F1-D0054DF763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08D11-456D-413A-915E-A5E0487B3336}"/>
              </a:ext>
            </a:extLst>
          </p:cNvPr>
          <p:cNvSpPr>
            <a:spLocks noGrp="1"/>
          </p:cNvSpPr>
          <p:nvPr>
            <p:ph type="sldNum" sz="quarter" idx="12"/>
          </p:nvPr>
        </p:nvSpPr>
        <p:spPr/>
        <p:txBody>
          <a:bodyPr/>
          <a:lstStyle>
            <a:lvl1pPr>
              <a:defRPr/>
            </a:lvl1pPr>
          </a:lstStyle>
          <a:p>
            <a:pPr>
              <a:defRPr/>
            </a:pPr>
            <a:fld id="{D33442EC-6502-4AE7-8483-7C92400E41F0}" type="slidenum">
              <a:rPr lang="en-GB" altLang="en-US"/>
              <a:pPr>
                <a:defRPr/>
              </a:pPr>
              <a:t>‹#›</a:t>
            </a:fld>
            <a:endParaRPr lang="en-GB" altLang="en-US"/>
          </a:p>
        </p:txBody>
      </p:sp>
    </p:spTree>
    <p:extLst>
      <p:ext uri="{BB962C8B-B14F-4D97-AF65-F5344CB8AC3E}">
        <p14:creationId xmlns:p14="http://schemas.microsoft.com/office/powerpoint/2010/main" val="22522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70ACC-9799-43FE-81D9-79CEA9ABE08D}"/>
              </a:ext>
            </a:extLst>
          </p:cNvPr>
          <p:cNvSpPr/>
          <p:nvPr userDrawn="1"/>
        </p:nvSpPr>
        <p:spPr bwMode="auto">
          <a:xfrm>
            <a:off x="2124075" y="3213100"/>
            <a:ext cx="1439863" cy="1511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DDF1DBD3-3923-4DEF-9A6B-AEA9F7D6F72D}"/>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554BAE1F-8596-4349-845F-543DCFBFBD62}"/>
              </a:ext>
            </a:extLst>
          </p:cNvPr>
          <p:cNvSpPr>
            <a:spLocks noGrp="1"/>
          </p:cNvSpPr>
          <p:nvPr>
            <p:ph type="dt" sz="half" idx="15"/>
          </p:nvPr>
        </p:nvSpPr>
        <p:spPr/>
        <p:txBody>
          <a:bodyPr/>
          <a:lstStyle>
            <a:lvl1pPr>
              <a:defRPr/>
            </a:lvl1pPr>
          </a:lstStyle>
          <a:p>
            <a:pPr>
              <a:defRPr/>
            </a:pPr>
            <a:fld id="{E54A3619-B609-485B-872A-8A931DD34535}" type="datetimeFigureOut">
              <a:rPr lang="en-GB"/>
              <a:pPr>
                <a:defRPr/>
              </a:pPr>
              <a:t>26/11/2022</a:t>
            </a:fld>
            <a:endParaRPr lang="en-GB"/>
          </a:p>
        </p:txBody>
      </p:sp>
      <p:sp>
        <p:nvSpPr>
          <p:cNvPr id="11" name="Footer Placeholder 4">
            <a:extLst>
              <a:ext uri="{FF2B5EF4-FFF2-40B4-BE49-F238E27FC236}">
                <a16:creationId xmlns:a16="http://schemas.microsoft.com/office/drawing/2014/main" id="{A32E4748-4F81-4DB6-B5B3-F84B8C9E72E0}"/>
              </a:ext>
            </a:extLst>
          </p:cNvPr>
          <p:cNvSpPr>
            <a:spLocks noGrp="1"/>
          </p:cNvSpPr>
          <p:nvPr>
            <p:ph type="ftr" sz="quarter" idx="16"/>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C9140C40-78FC-401D-8E69-8DEFC108D5B2}"/>
              </a:ext>
            </a:extLst>
          </p:cNvPr>
          <p:cNvSpPr>
            <a:spLocks noGrp="1"/>
          </p:cNvSpPr>
          <p:nvPr>
            <p:ph type="sldNum" sz="quarter" idx="17"/>
          </p:nvPr>
        </p:nvSpPr>
        <p:spPr/>
        <p:txBody>
          <a:bodyPr/>
          <a:lstStyle>
            <a:lvl1pPr>
              <a:defRPr/>
            </a:lvl1pPr>
          </a:lstStyle>
          <a:p>
            <a:pPr>
              <a:defRPr/>
            </a:pPr>
            <a:fld id="{D90DDA7C-2A5C-46D6-B7E8-11D25BE7DB0A}" type="slidenum">
              <a:rPr lang="en-GB" altLang="en-US"/>
              <a:pPr>
                <a:defRPr/>
              </a:pPr>
              <a:t>‹#›</a:t>
            </a:fld>
            <a:endParaRPr lang="en-GB" altLang="en-US"/>
          </a:p>
        </p:txBody>
      </p:sp>
    </p:spTree>
    <p:extLst>
      <p:ext uri="{BB962C8B-B14F-4D97-AF65-F5344CB8AC3E}">
        <p14:creationId xmlns:p14="http://schemas.microsoft.com/office/powerpoint/2010/main" val="93690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 Slide - CoH">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E0B7CDF9-F189-4F01-B893-B97DF96DD73C}"/>
              </a:ext>
            </a:extLst>
          </p:cNvPr>
          <p:cNvGrpSpPr>
            <a:grpSpLocks/>
          </p:cNvGrpSpPr>
          <p:nvPr userDrawn="1"/>
        </p:nvGrpSpPr>
        <p:grpSpPr bwMode="auto">
          <a:xfrm>
            <a:off x="-6350" y="1916113"/>
            <a:ext cx="9150350" cy="3168650"/>
            <a:chOff x="-6984" y="1340768"/>
            <a:chExt cx="9150984" cy="3744417"/>
          </a:xfrm>
        </p:grpSpPr>
        <p:sp>
          <p:nvSpPr>
            <p:cNvPr id="5" name="Rectangle 4">
              <a:extLst>
                <a:ext uri="{FF2B5EF4-FFF2-40B4-BE49-F238E27FC236}">
                  <a16:creationId xmlns:a16="http://schemas.microsoft.com/office/drawing/2014/main" id="{843E9119-6E2B-406F-A023-B19ABA32FCAC}"/>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sp>
          <p:nvSpPr>
            <p:cNvPr id="6" name="Rectangle 5">
              <a:extLst>
                <a:ext uri="{FF2B5EF4-FFF2-40B4-BE49-F238E27FC236}">
                  <a16:creationId xmlns:a16="http://schemas.microsoft.com/office/drawing/2014/main" id="{798FC468-66B5-4A3D-96B4-4FAB0E6FDB4F}"/>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 name="Rectangle 6">
            <a:extLst>
              <a:ext uri="{FF2B5EF4-FFF2-40B4-BE49-F238E27FC236}">
                <a16:creationId xmlns:a16="http://schemas.microsoft.com/office/drawing/2014/main" id="{81B91F18-2C27-4E04-8402-DAB450AC7228}"/>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8" name="Rectangle 7">
            <a:extLst>
              <a:ext uri="{FF2B5EF4-FFF2-40B4-BE49-F238E27FC236}">
                <a16:creationId xmlns:a16="http://schemas.microsoft.com/office/drawing/2014/main" id="{18DFBDCE-D005-4B51-AF28-D442EFB1C77F}"/>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web:  www.ioe.ac.uk/holocaust</a:t>
            </a:r>
          </a:p>
        </p:txBody>
      </p:sp>
      <p:sp>
        <p:nvSpPr>
          <p:cNvPr id="9" name="Rectangle 8">
            <a:extLst>
              <a:ext uri="{FF2B5EF4-FFF2-40B4-BE49-F238E27FC236}">
                <a16:creationId xmlns:a16="http://schemas.microsoft.com/office/drawing/2014/main" id="{6E2E33F9-1D77-4D25-9BB5-89F7CCBDA544}"/>
              </a:ext>
            </a:extLst>
          </p:cNvPr>
          <p:cNvSpPr>
            <a:spLocks noChangeArrowheads="1"/>
          </p:cNvSpPr>
          <p:nvPr userDrawn="1"/>
        </p:nvSpPr>
        <p:spPr bwMode="auto">
          <a:xfrm>
            <a:off x="250825" y="6351588"/>
            <a:ext cx="7345363"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10" name="Picture 4" descr="IOE Logo">
            <a:extLst>
              <a:ext uri="{FF2B5EF4-FFF2-40B4-BE49-F238E27FC236}">
                <a16:creationId xmlns:a16="http://schemas.microsoft.com/office/drawing/2014/main" id="{D925C338-C2C6-4B54-8CFD-3082E5275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2363" y="873125"/>
            <a:ext cx="1276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forHE_logo.png">
            <a:extLst>
              <a:ext uri="{FF2B5EF4-FFF2-40B4-BE49-F238E27FC236}">
                <a16:creationId xmlns:a16="http://schemas.microsoft.com/office/drawing/2014/main" id="{CE71D5A9-9A91-4AF4-B177-50D3084BE2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upload.wikimedia.org/wikipedia/commons/5/5d/JudenMitHut.jpg">
            <a:extLst>
              <a:ext uri="{FF2B5EF4-FFF2-40B4-BE49-F238E27FC236}">
                <a16:creationId xmlns:a16="http://schemas.microsoft.com/office/drawing/2014/main" id="{B789C0F7-6E29-45A5-BBD1-A534A0624E74}"/>
              </a:ext>
            </a:extLst>
          </p:cNvPr>
          <p:cNvPicPr/>
          <p:nvPr userDrawn="1"/>
        </p:nvPicPr>
        <p:blipFill>
          <a:blip r:embed="rId4"/>
          <a:srcRect l="13166" t="5708" b="48524"/>
          <a:stretch>
            <a:fillRect/>
          </a:stretch>
        </p:blipFill>
        <p:spPr bwMode="auto">
          <a:xfrm>
            <a:off x="6156325" y="2565400"/>
            <a:ext cx="2303463" cy="201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lide Number Placeholder 5">
            <a:extLst>
              <a:ext uri="{FF2B5EF4-FFF2-40B4-BE49-F238E27FC236}">
                <a16:creationId xmlns:a16="http://schemas.microsoft.com/office/drawing/2014/main" id="{EAC2FCD8-0F76-4581-871B-9A3A48480CAB}"/>
              </a:ext>
            </a:extLst>
          </p:cNvPr>
          <p:cNvSpPr>
            <a:spLocks noGrp="1"/>
          </p:cNvSpPr>
          <p:nvPr>
            <p:ph type="sldNum" sz="quarter" idx="10"/>
          </p:nvPr>
        </p:nvSpPr>
        <p:spPr/>
        <p:txBody>
          <a:bodyPr/>
          <a:lstStyle>
            <a:lvl1pPr>
              <a:defRPr/>
            </a:lvl1pPr>
          </a:lstStyle>
          <a:p>
            <a:pPr>
              <a:defRPr/>
            </a:pPr>
            <a:fld id="{8F7F52D1-44F8-4318-984A-69C6D7C6BE15}" type="slidenum">
              <a:rPr lang="en-GB" altLang="en-US"/>
              <a:pPr>
                <a:defRPr/>
              </a:pPr>
              <a:t>‹#›</a:t>
            </a:fld>
            <a:endParaRPr lang="en-GB" altLang="en-US"/>
          </a:p>
        </p:txBody>
      </p:sp>
    </p:spTree>
    <p:extLst>
      <p:ext uri="{BB962C8B-B14F-4D97-AF65-F5344CB8AC3E}">
        <p14:creationId xmlns:p14="http://schemas.microsoft.com/office/powerpoint/2010/main" val="1422607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9724C1-B16B-48B4-A4D9-BB53309262D3}"/>
              </a:ext>
            </a:extLst>
          </p:cNvPr>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1BA15CB-F30E-47D1-B1FB-731E7227B13C}"/>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D6D0533-B9E0-4BC3-8D56-50E00E1E28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E6296658-DB13-4A73-B788-A32354ABA868}" type="datetimeFigureOut">
              <a:rPr lang="en-GB"/>
              <a:pPr>
                <a:defRPr/>
              </a:pPr>
              <a:t>26/11/2022</a:t>
            </a:fld>
            <a:endParaRPr lang="en-GB" dirty="0"/>
          </a:p>
        </p:txBody>
      </p:sp>
      <p:sp>
        <p:nvSpPr>
          <p:cNvPr id="5" name="Footer Placeholder 4">
            <a:extLst>
              <a:ext uri="{FF2B5EF4-FFF2-40B4-BE49-F238E27FC236}">
                <a16:creationId xmlns:a16="http://schemas.microsoft.com/office/drawing/2014/main" id="{0633716C-5046-4EFF-9923-4F049ABA13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DDC0D0F-7236-45FF-9CD4-4654E3A3AB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ADD6BCDD-8F1A-4E36-B4F6-1A617BE8BA1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olocausteducation.org.uk/who-were-the-six-mill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851920" y="2924944"/>
            <a:ext cx="4824537"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KS3</a:t>
            </a:r>
            <a:r>
              <a:rPr lang="en-GB" sz="2800" b="0" dirty="0">
                <a:solidFill>
                  <a:srgbClr val="43838E"/>
                </a:solidFill>
                <a:ea typeface="Calibri" panose="020F0502020204030204" pitchFamily="34" charset="0"/>
                <a:cs typeface="Times New Roman" panose="02020603050405020304" pitchFamily="18" charset="0"/>
              </a:rPr>
              <a:t> </a:t>
            </a:r>
            <a:r>
              <a:rPr lang="en-GB" sz="2400" b="0" dirty="0">
                <a:solidFill>
                  <a:srgbClr val="43838E"/>
                </a:solidFill>
                <a:ea typeface="Calibri" panose="020F0502020204030204" pitchFamily="34" charset="0"/>
                <a:cs typeface="Times New Roman" panose="02020603050405020304" pitchFamily="18" charset="0"/>
              </a:rPr>
              <a:t>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FF6122-2A15-3FDF-D884-1B1FD95BFE03}"/>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418142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C5B4-B99B-42CB-E14A-CAB904AF5EC2}"/>
              </a:ext>
            </a:extLst>
          </p:cNvPr>
          <p:cNvSpPr>
            <a:spLocks noGrp="1"/>
          </p:cNvSpPr>
          <p:nvPr>
            <p:ph type="title"/>
          </p:nvPr>
        </p:nvSpPr>
        <p:spPr>
          <a:xfrm>
            <a:off x="678396" y="188640"/>
            <a:ext cx="7787208" cy="634082"/>
          </a:xfrm>
        </p:spPr>
        <p:txBody>
          <a:bodyPr/>
          <a:lstStyle/>
          <a:p>
            <a:r>
              <a:rPr lang="en-US" dirty="0"/>
              <a:t>A Window on ‘Ordinary People’</a:t>
            </a:r>
          </a:p>
        </p:txBody>
      </p:sp>
      <p:sp>
        <p:nvSpPr>
          <p:cNvPr id="4" name="TextBox 3">
            <a:extLst>
              <a:ext uri="{FF2B5EF4-FFF2-40B4-BE49-F238E27FC236}">
                <a16:creationId xmlns:a16="http://schemas.microsoft.com/office/drawing/2014/main" id="{28614415-665F-A157-C8C2-25A49402887A}"/>
              </a:ext>
            </a:extLst>
          </p:cNvPr>
          <p:cNvSpPr txBox="1"/>
          <p:nvPr/>
        </p:nvSpPr>
        <p:spPr>
          <a:xfrm>
            <a:off x="644500" y="778906"/>
            <a:ext cx="8142076" cy="646331"/>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Study these photographs carefully. What do these images tell us about Jewish people who lived in Germany before the Second World War?</a:t>
            </a:r>
          </a:p>
        </p:txBody>
      </p:sp>
      <p:pic>
        <p:nvPicPr>
          <p:cNvPr id="6" name="Picture 5">
            <a:extLst>
              <a:ext uri="{FF2B5EF4-FFF2-40B4-BE49-F238E27FC236}">
                <a16:creationId xmlns:a16="http://schemas.microsoft.com/office/drawing/2014/main" id="{534030F1-A80E-7A3E-309C-961D1B09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43359" y="1691879"/>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AA3C99D-E652-58EB-B885-1B571103D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5618">
            <a:off x="804804" y="3191612"/>
            <a:ext cx="1770301" cy="1811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823B692B-9BC9-16D8-4AC5-725D3072B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0098">
            <a:off x="5967229" y="1460940"/>
            <a:ext cx="2766276" cy="191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E769BA9D-C672-F72C-A1C3-7C9F1601A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51216">
            <a:off x="2968168" y="3182223"/>
            <a:ext cx="2801978" cy="1830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A9560D86-2A32-E379-0C7D-D2574CD89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07154">
            <a:off x="3331999" y="1637813"/>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33FBB7C1-F2C9-D371-9C5B-12397A48C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8961">
            <a:off x="5763268" y="3227677"/>
            <a:ext cx="3031844" cy="1961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F47C0C07-1FF2-1F25-5DB6-16064BAC06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20619">
            <a:off x="3105411" y="4831116"/>
            <a:ext cx="3020776" cy="1839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a:extLst>
              <a:ext uri="{FF2B5EF4-FFF2-40B4-BE49-F238E27FC236}">
                <a16:creationId xmlns:a16="http://schemas.microsoft.com/office/drawing/2014/main" id="{AA3F339B-86F7-7913-29CE-7538A9DE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64212">
            <a:off x="680164" y="5002628"/>
            <a:ext cx="2229874" cy="1634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a:extLst>
              <a:ext uri="{FF2B5EF4-FFF2-40B4-BE49-F238E27FC236}">
                <a16:creationId xmlns:a16="http://schemas.microsoft.com/office/drawing/2014/main" id="{5006AAA6-F550-933E-769A-D14B49EE3B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28726">
            <a:off x="6437711" y="4918705"/>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066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ECDF-2705-5B7E-9DEA-C6774E0F607A}"/>
              </a:ext>
            </a:extLst>
          </p:cNvPr>
          <p:cNvSpPr>
            <a:spLocks noGrp="1"/>
          </p:cNvSpPr>
          <p:nvPr>
            <p:ph type="title"/>
          </p:nvPr>
        </p:nvSpPr>
        <p:spPr/>
        <p:txBody>
          <a:bodyPr/>
          <a:lstStyle/>
          <a:p>
            <a:r>
              <a:rPr lang="en-US" dirty="0"/>
              <a:t>A Window on ‘Ordinary People’</a:t>
            </a:r>
          </a:p>
        </p:txBody>
      </p:sp>
      <p:sp>
        <p:nvSpPr>
          <p:cNvPr id="5" name="TextBox 4">
            <a:extLst>
              <a:ext uri="{FF2B5EF4-FFF2-40B4-BE49-F238E27FC236}">
                <a16:creationId xmlns:a16="http://schemas.microsoft.com/office/drawing/2014/main" id="{4D64E9FC-92C5-73F9-B3F0-E933777073A6}"/>
              </a:ext>
            </a:extLst>
          </p:cNvPr>
          <p:cNvSpPr txBox="1"/>
          <p:nvPr/>
        </p:nvSpPr>
        <p:spPr>
          <a:xfrm>
            <a:off x="597472" y="1664287"/>
            <a:ext cx="5740559" cy="4524315"/>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Germany’s Jews were </a:t>
            </a:r>
            <a:r>
              <a:rPr lang="en-GB" sz="2400" b="1" dirty="0">
                <a:solidFill>
                  <a:srgbClr val="333333"/>
                </a:solidFill>
                <a:latin typeface="Arial Narrow" panose="020B0604020202020204" pitchFamily="34" charset="0"/>
                <a:cs typeface="Arial Narrow" panose="020B0604020202020204" pitchFamily="34" charset="0"/>
              </a:rPr>
              <a:t>well integrated </a:t>
            </a:r>
            <a:r>
              <a:rPr lang="en-GB" sz="2400" dirty="0">
                <a:solidFill>
                  <a:srgbClr val="333333"/>
                </a:solidFill>
                <a:latin typeface="Arial Narrow" panose="020B0604020202020204" pitchFamily="34" charset="0"/>
                <a:cs typeface="Arial Narrow" panose="020B0604020202020204" pitchFamily="34" charset="0"/>
              </a:rPr>
              <a:t>into German life. They did most things </a:t>
            </a:r>
            <a:r>
              <a:rPr lang="en-GB" sz="2400" b="1" dirty="0">
                <a:solidFill>
                  <a:srgbClr val="333333"/>
                </a:solidFill>
                <a:latin typeface="Arial Narrow" panose="020B0604020202020204" pitchFamily="34" charset="0"/>
                <a:cs typeface="Arial Narrow" panose="020B0604020202020204" pitchFamily="34" charset="0"/>
              </a:rPr>
              <a:t>ordinary German people</a:t>
            </a:r>
            <a:r>
              <a:rPr lang="en-GB" sz="2400" dirty="0">
                <a:solidFill>
                  <a:srgbClr val="333333"/>
                </a:solidFill>
                <a:latin typeface="Arial Narrow" panose="020B0604020202020204" pitchFamily="34" charset="0"/>
                <a:cs typeface="Arial Narrow" panose="020B0604020202020204" pitchFamily="34" charset="0"/>
              </a:rPr>
              <a:t> liked to do – go to cinema, shops, restaurants, cafes, go to school, work, study.  Some Jews, went to </a:t>
            </a:r>
            <a:r>
              <a:rPr lang="en-GB" sz="2400" b="1" dirty="0">
                <a:solidFill>
                  <a:srgbClr val="333333"/>
                </a:solidFill>
                <a:latin typeface="Arial Narrow" panose="020B0604020202020204" pitchFamily="34" charset="0"/>
                <a:cs typeface="Arial Narrow" panose="020B0604020202020204" pitchFamily="34" charset="0"/>
              </a:rPr>
              <a:t>synagogue,  observed Jewish festivals and holy days</a:t>
            </a:r>
            <a:r>
              <a:rPr lang="en-GB" sz="2400" dirty="0">
                <a:solidFill>
                  <a:srgbClr val="333333"/>
                </a:solidFill>
                <a:latin typeface="Arial Narrow" panose="020B0604020202020204" pitchFamily="34" charset="0"/>
                <a:cs typeface="Arial Narrow" panose="020B0604020202020204" pitchFamily="34" charset="0"/>
              </a:rPr>
              <a:t>, but others were </a:t>
            </a:r>
            <a:r>
              <a:rPr lang="en-GB" sz="2400" b="1" dirty="0">
                <a:solidFill>
                  <a:srgbClr val="333333"/>
                </a:solidFill>
                <a:latin typeface="Arial Narrow" panose="020B0604020202020204" pitchFamily="34" charset="0"/>
                <a:cs typeface="Arial Narrow" panose="020B0604020202020204" pitchFamily="34" charset="0"/>
              </a:rPr>
              <a:t>not particularly religious</a:t>
            </a:r>
            <a:r>
              <a:rPr lang="en-GB" sz="2400"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Jews worked as tailors, civil servants, doctors, nurses, maids, lawyers, journalists, factory workers, teachers – </a:t>
            </a:r>
            <a:r>
              <a:rPr lang="en-GB" sz="2400" b="1" dirty="0">
                <a:solidFill>
                  <a:srgbClr val="333333"/>
                </a:solidFill>
                <a:latin typeface="Arial Narrow" panose="020B0604020202020204" pitchFamily="34" charset="0"/>
                <a:cs typeface="Arial Narrow" panose="020B0604020202020204" pitchFamily="34" charset="0"/>
              </a:rPr>
              <a:t>ordinary jobs</a:t>
            </a:r>
            <a:r>
              <a:rPr lang="en-GB" sz="2400" dirty="0">
                <a:solidFill>
                  <a:srgbClr val="333333"/>
                </a:solidFill>
                <a:latin typeface="Arial Narrow" panose="020B0604020202020204" pitchFamily="34" charset="0"/>
                <a:cs typeface="Arial Narrow" panose="020B0604020202020204" pitchFamily="34" charset="0"/>
              </a:rPr>
              <a:t>.</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264525D5-ED0E-37C4-8787-7DECFBA24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945678" y="-57532"/>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40D4E764-BF28-3138-19BB-165B73B49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7154">
            <a:off x="6720059" y="1790618"/>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07F240B-8193-9191-5E1F-BB87142C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8726">
            <a:off x="6978225" y="3512673"/>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2" descr="A German-Jewish family walks down a street in Hamburg prior to its  departure for America. - Collections Search - United States Holocaust  Memorial Museum">
            <a:extLst>
              <a:ext uri="{FF2B5EF4-FFF2-40B4-BE49-F238E27FC236}">
                <a16:creationId xmlns:a16="http://schemas.microsoft.com/office/drawing/2014/main" id="{34835AC8-DE6F-289F-F6AC-67D43B6C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3769">
            <a:off x="6596987" y="5203735"/>
            <a:ext cx="2606042" cy="17989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2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BC3-E9A1-A8A0-0911-F17776111D20}"/>
              </a:ext>
            </a:extLst>
          </p:cNvPr>
          <p:cNvSpPr>
            <a:spLocks noGrp="1"/>
          </p:cNvSpPr>
          <p:nvPr>
            <p:ph type="title"/>
          </p:nvPr>
        </p:nvSpPr>
        <p:spPr>
          <a:xfrm>
            <a:off x="683568" y="160733"/>
            <a:ext cx="8324701" cy="1157288"/>
          </a:xfrm>
        </p:spPr>
        <p:txBody>
          <a:bodyPr>
            <a:normAutofit fontScale="90000"/>
          </a:bodyPr>
          <a:lstStyle/>
          <a:p>
            <a:r>
              <a:rPr lang="en-GB" b="1" dirty="0"/>
              <a:t>A Window on Jewish Life in Germany</a:t>
            </a:r>
            <a:br>
              <a:rPr lang="en-GB" dirty="0"/>
            </a:br>
            <a:endParaRPr lang="en-GB" dirty="0"/>
          </a:p>
        </p:txBody>
      </p:sp>
      <p:sp>
        <p:nvSpPr>
          <p:cNvPr id="3" name="Content Placeholder 2">
            <a:extLst>
              <a:ext uri="{FF2B5EF4-FFF2-40B4-BE49-F238E27FC236}">
                <a16:creationId xmlns:a16="http://schemas.microsoft.com/office/drawing/2014/main" id="{93B070BA-A0E9-45E3-B0D9-F8EC2515B70F}"/>
              </a:ext>
            </a:extLst>
          </p:cNvPr>
          <p:cNvSpPr>
            <a:spLocks noGrp="1"/>
          </p:cNvSpPr>
          <p:nvPr>
            <p:ph idx="1"/>
          </p:nvPr>
        </p:nvSpPr>
        <p:spPr>
          <a:xfrm>
            <a:off x="1814308" y="4248175"/>
            <a:ext cx="2004125" cy="1291804"/>
          </a:xfrm>
        </p:spPr>
        <p:txBody>
          <a:bodyPr>
            <a:normAutofit fontScale="32500" lnSpcReduction="20000"/>
          </a:bodyPr>
          <a:lstStyle/>
          <a:p>
            <a:pPr marL="0" indent="0"/>
            <a:r>
              <a:rPr lang="en-GB" b="0" i="0" dirty="0">
                <a:solidFill>
                  <a:srgbClr val="FFFFFF"/>
                </a:solidFill>
                <a:effectLst/>
                <a:latin typeface="Museo Sans 500"/>
              </a:rPr>
              <a:t>The April 1, 1933, boycott aimed to intimidate Germany’s Jews and discourage the German public from shopping at Jewish businesses. It marked the beginning of Nazi efforts to drive Jews from the German economy. The April 1, 1933, boycott aimed to intimidate Germany’s Jews and discourage the German public from shopping at Jewish businesses. It marked the beginning of Nazi efforts to drive Jews from the German The April 1, 1933, boycott aimed to intimidate Germany’s Jews and discourage the German public from shopping at Jewish businesses. It marked the beginning of Nazi efforts to drive Jews from the German economy.</a:t>
            </a:r>
            <a:endParaRPr lang="en-GB" dirty="0"/>
          </a:p>
        </p:txBody>
      </p:sp>
      <p:sp>
        <p:nvSpPr>
          <p:cNvPr id="5" name="TextBox 4">
            <a:extLst>
              <a:ext uri="{FF2B5EF4-FFF2-40B4-BE49-F238E27FC236}">
                <a16:creationId xmlns:a16="http://schemas.microsoft.com/office/drawing/2014/main" id="{EB9B89A9-305C-8787-7644-D3707AE8E4EB}"/>
              </a:ext>
            </a:extLst>
          </p:cNvPr>
          <p:cNvSpPr txBox="1"/>
          <p:nvPr/>
        </p:nvSpPr>
        <p:spPr>
          <a:xfrm>
            <a:off x="656883" y="2354920"/>
            <a:ext cx="4001237" cy="4247317"/>
          </a:xfrm>
          <a:prstGeom prst="rect">
            <a:avLst/>
          </a:prstGeom>
          <a:noFill/>
        </p:spPr>
        <p:txBody>
          <a:bodyPr wrap="square">
            <a:spAutoFit/>
          </a:bodyPr>
          <a:lstStyle/>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Some Jews were poor, while some Jews were middle class. Some worked in or owned small businesses. Some were successful but not all.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They were </a:t>
            </a:r>
            <a:r>
              <a:rPr lang="en-GB" b="1" dirty="0">
                <a:solidFill>
                  <a:srgbClr val="333333"/>
                </a:solidFill>
                <a:latin typeface="Arial Narrow" panose="020B0604020202020204" pitchFamily="34" charset="0"/>
                <a:cs typeface="Arial Narrow" panose="020B0604020202020204" pitchFamily="34" charset="0"/>
              </a:rPr>
              <a:t>ordinary people</a:t>
            </a:r>
            <a:r>
              <a:rPr lang="en-GB" dirty="0">
                <a:solidFill>
                  <a:srgbClr val="333333"/>
                </a:solidFill>
                <a:latin typeface="Arial Narrow" panose="020B0604020202020204" pitchFamily="34" charset="0"/>
                <a:cs typeface="Arial Narrow" panose="020B0604020202020204" pitchFamily="34" charset="0"/>
              </a:rPr>
              <a:t>, like everyone else, leading </a:t>
            </a:r>
            <a:r>
              <a:rPr lang="en-GB" b="1" dirty="0">
                <a:solidFill>
                  <a:srgbClr val="333333"/>
                </a:solidFill>
                <a:latin typeface="Arial Narrow" panose="020B0604020202020204" pitchFamily="34" charset="0"/>
                <a:cs typeface="Arial Narrow" panose="020B0604020202020204" pitchFamily="34" charset="0"/>
              </a:rPr>
              <a:t>normal lives</a:t>
            </a:r>
            <a:r>
              <a:rPr lang="en-GB"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Yet Nazi propaganda put out dangerous lies about Jews wanting to control the world with money and power.</a:t>
            </a:r>
          </a:p>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endParaRPr lang="en-GB" dirty="0">
              <a:solidFill>
                <a:srgbClr val="333333"/>
              </a:solidFill>
              <a:latin typeface="Arial Narrow" panose="020B0604020202020204" pitchFamily="34" charset="0"/>
              <a:cs typeface="Arial Narrow"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D2BD5B53-2270-2920-E1E8-2AADCAD9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918" y="2263419"/>
            <a:ext cx="3734452" cy="3391534"/>
          </a:xfrm>
          <a:prstGeom prst="rect">
            <a:avLst/>
          </a:prstGeom>
        </p:spPr>
      </p:pic>
      <p:sp>
        <p:nvSpPr>
          <p:cNvPr id="7" name="TextBox 6">
            <a:extLst>
              <a:ext uri="{FF2B5EF4-FFF2-40B4-BE49-F238E27FC236}">
                <a16:creationId xmlns:a16="http://schemas.microsoft.com/office/drawing/2014/main" id="{CE44B8E1-A3AE-DE49-B6CA-D570A76A1692}"/>
              </a:ext>
            </a:extLst>
          </p:cNvPr>
          <p:cNvSpPr txBox="1"/>
          <p:nvPr/>
        </p:nvSpPr>
        <p:spPr>
          <a:xfrm>
            <a:off x="5409548" y="5740414"/>
            <a:ext cx="3734452" cy="923330"/>
          </a:xfrm>
          <a:prstGeom prst="rect">
            <a:avLst/>
          </a:prstGeom>
          <a:solidFill>
            <a:schemeClr val="bg2">
              <a:lumMod val="85000"/>
            </a:schemeClr>
          </a:solidFill>
        </p:spPr>
        <p:txBody>
          <a:bodyPr wrap="square" rtlCol="0">
            <a:spAutoFit/>
          </a:bodyPr>
          <a:lstStyle/>
          <a:p>
            <a:r>
              <a:rPr lang="en-GB" b="0" i="0" dirty="0">
                <a:solidFill>
                  <a:srgbClr val="0F1419"/>
                </a:solidFill>
                <a:effectLst/>
                <a:latin typeface="TwitterChirp"/>
              </a:rPr>
              <a:t>Explore pre-war life, the fate &amp; experience of Germany’s Jews, using our </a:t>
            </a:r>
            <a:r>
              <a:rPr lang="en-GB" b="1" i="0" dirty="0">
                <a:solidFill>
                  <a:srgbClr val="0F1419"/>
                </a:solidFill>
                <a:effectLst/>
                <a:latin typeface="TwitterChirp"/>
                <a:hlinkClick r:id="rId4"/>
              </a:rPr>
              <a:t>interactive</a:t>
            </a:r>
            <a:r>
              <a:rPr lang="en-GB" b="0" i="0" dirty="0">
                <a:solidFill>
                  <a:srgbClr val="0F1419"/>
                </a:solidFill>
                <a:effectLst/>
                <a:latin typeface="TwitterChirp"/>
                <a:hlinkClick r:id="rId4"/>
              </a:rPr>
              <a:t> </a:t>
            </a:r>
            <a:r>
              <a:rPr lang="en-GB" b="1" i="0" dirty="0">
                <a:solidFill>
                  <a:srgbClr val="0F1419"/>
                </a:solidFill>
                <a:effectLst/>
                <a:latin typeface="TwitterChirp"/>
                <a:hlinkClick r:id="rId4"/>
              </a:rPr>
              <a:t>map</a:t>
            </a:r>
            <a:endParaRPr lang="en-GB" dirty="0"/>
          </a:p>
        </p:txBody>
      </p:sp>
      <p:sp>
        <p:nvSpPr>
          <p:cNvPr id="8" name="TextBox 7">
            <a:extLst>
              <a:ext uri="{FF2B5EF4-FFF2-40B4-BE49-F238E27FC236}">
                <a16:creationId xmlns:a16="http://schemas.microsoft.com/office/drawing/2014/main" id="{0B88D119-2D23-C15A-729D-80041524B393}"/>
              </a:ext>
            </a:extLst>
          </p:cNvPr>
          <p:cNvSpPr txBox="1"/>
          <p:nvPr/>
        </p:nvSpPr>
        <p:spPr>
          <a:xfrm>
            <a:off x="656883" y="1447811"/>
            <a:ext cx="8136904"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333333"/>
                </a:solidFill>
                <a:latin typeface="Arial Narrow" panose="020B0604020202020204" pitchFamily="34" charset="0"/>
                <a:cs typeface="Arial Narrow" panose="020B0604020202020204" pitchFamily="34" charset="0"/>
              </a:rPr>
              <a:t>In 1933, about </a:t>
            </a:r>
            <a:r>
              <a:rPr lang="en-GB" sz="2000" b="1" dirty="0">
                <a:solidFill>
                  <a:srgbClr val="333333"/>
                </a:solidFill>
                <a:latin typeface="Arial Narrow" panose="020B0604020202020204" pitchFamily="34" charset="0"/>
                <a:cs typeface="Arial Narrow" panose="020B0604020202020204" pitchFamily="34" charset="0"/>
              </a:rPr>
              <a:t>600,000 Jews </a:t>
            </a:r>
            <a:r>
              <a:rPr lang="en-GB" sz="2000" dirty="0">
                <a:solidFill>
                  <a:srgbClr val="333333"/>
                </a:solidFill>
                <a:latin typeface="Arial Narrow" panose="020B0604020202020204" pitchFamily="34" charset="0"/>
                <a:cs typeface="Arial Narrow" panose="020B0604020202020204" pitchFamily="34" charset="0"/>
              </a:rPr>
              <a:t>lived in Germany. This was </a:t>
            </a:r>
            <a:r>
              <a:rPr lang="en-GB" sz="2000" b="1" dirty="0">
                <a:solidFill>
                  <a:srgbClr val="333333"/>
                </a:solidFill>
                <a:latin typeface="Arial Narrow" panose="020B0604020202020204" pitchFamily="34" charset="0"/>
                <a:cs typeface="Arial Narrow" panose="020B0604020202020204" pitchFamily="34" charset="0"/>
              </a:rPr>
              <a:t>less than one percent </a:t>
            </a:r>
            <a:r>
              <a:rPr lang="en-GB" sz="2000" dirty="0">
                <a:solidFill>
                  <a:srgbClr val="333333"/>
                </a:solidFill>
                <a:latin typeface="Arial Narrow" panose="020B0604020202020204" pitchFamily="34" charset="0"/>
                <a:cs typeface="Arial Narrow" panose="020B0604020202020204" pitchFamily="34" charset="0"/>
              </a:rPr>
              <a:t>of the total population (that’s very small). </a:t>
            </a:r>
          </a:p>
          <a:p>
            <a:pPr marL="285750" indent="-285750">
              <a:buFont typeface="Arial" panose="020B0604020202020204" pitchFamily="34" charset="0"/>
              <a:buChar char="•"/>
            </a:pPr>
            <a:endParaRPr lang="en-GB" sz="2000" dirty="0">
              <a:solidFill>
                <a:srgbClr val="333333"/>
              </a:solidFill>
              <a:latin typeface="Arial Narrow" panose="020B0604020202020204" pitchFamily="34" charset="0"/>
              <a:cs typeface="Arial Narrow" panose="020B0604020202020204" pitchFamily="34" charset="0"/>
            </a:endParaRPr>
          </a:p>
          <a:p>
            <a:endParaRPr lang="en-GB" sz="2000" dirty="0">
              <a:solidFill>
                <a:srgbClr val="333333"/>
              </a:solidFill>
              <a:latin typeface="Arial Narrow" panose="020B0604020202020204" pitchFamily="34" charset="0"/>
              <a:cs typeface="Arial Narrow" panose="020B0604020202020204" pitchFamily="34" charset="0"/>
            </a:endParaRPr>
          </a:p>
          <a:p>
            <a:endParaRPr lang="en-GB" sz="20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084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E39-6B4E-EF69-87B9-5EBF4803B1EB}"/>
              </a:ext>
            </a:extLst>
          </p:cNvPr>
          <p:cNvSpPr>
            <a:spLocks noGrp="1"/>
          </p:cNvSpPr>
          <p:nvPr>
            <p:ph type="title"/>
          </p:nvPr>
        </p:nvSpPr>
        <p:spPr/>
        <p:txBody>
          <a:bodyPr/>
          <a:lstStyle/>
          <a:p>
            <a:r>
              <a:rPr lang="en-US" dirty="0"/>
              <a:t>A Window on ‘Reflection’</a:t>
            </a:r>
          </a:p>
        </p:txBody>
      </p:sp>
      <p:pic>
        <p:nvPicPr>
          <p:cNvPr id="4" name="Picture 6" descr="Picture Windows - Replacement &amp; Installation | Save Energy Co">
            <a:extLst>
              <a:ext uri="{FF2B5EF4-FFF2-40B4-BE49-F238E27FC236}">
                <a16:creationId xmlns:a16="http://schemas.microsoft.com/office/drawing/2014/main" id="{570B6CBD-B5AE-2819-1686-514C79E1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72" y="1282452"/>
            <a:ext cx="4293096" cy="4293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A995F-A90F-3948-4D1F-03ADA87E436A}"/>
              </a:ext>
            </a:extLst>
          </p:cNvPr>
          <p:cNvSpPr txBox="1"/>
          <p:nvPr/>
        </p:nvSpPr>
        <p:spPr>
          <a:xfrm>
            <a:off x="5255568" y="1372935"/>
            <a:ext cx="3511152" cy="5170646"/>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This is a </a:t>
            </a:r>
            <a:r>
              <a:rPr lang="en-US" sz="2200" b="1" dirty="0">
                <a:latin typeface="Arial Narrow" panose="020B0604020202020204" pitchFamily="34" charset="0"/>
                <a:cs typeface="Arial Narrow" panose="020B0604020202020204" pitchFamily="34" charset="0"/>
              </a:rPr>
              <a:t>window</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look closely, a window </a:t>
            </a:r>
            <a:r>
              <a:rPr lang="en-US" sz="2200" b="1" dirty="0">
                <a:latin typeface="Arial Narrow" panose="020B0604020202020204" pitchFamily="34" charset="0"/>
                <a:cs typeface="Arial Narrow" panose="020B0604020202020204" pitchFamily="34" charset="0"/>
              </a:rPr>
              <a:t>offers us a reflection of ourselves or others</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We are </a:t>
            </a:r>
            <a:r>
              <a:rPr lang="en-US" sz="2200" b="1" dirty="0">
                <a:latin typeface="Arial Narrow" panose="020B0604020202020204" pitchFamily="34" charset="0"/>
                <a:cs typeface="Arial Narrow" panose="020B0604020202020204" pitchFamily="34" charset="0"/>
              </a:rPr>
              <a:t>‘ordinary people’</a:t>
            </a:r>
            <a:r>
              <a:rPr lang="en-US" sz="2200" dirty="0">
                <a:latin typeface="Arial Narrow" panose="020B0604020202020204" pitchFamily="34" charset="0"/>
                <a:cs typeface="Arial Narrow" panose="020B0604020202020204" pitchFamily="34" charset="0"/>
              </a:rPr>
              <a:t>, capable of ‘extraordinary things’. </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On reflection, having investigated the persecution of Jews in Germany, what has been learned? </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Take a moment to </a:t>
            </a:r>
            <a:r>
              <a:rPr lang="en-US" sz="2200" b="1" dirty="0">
                <a:latin typeface="Arial Narrow" panose="020B0604020202020204" pitchFamily="34" charset="0"/>
                <a:cs typeface="Arial Narrow" panose="020B0604020202020204" pitchFamily="34" charset="0"/>
              </a:rPr>
              <a:t>reflect</a:t>
            </a:r>
            <a:r>
              <a:rPr lang="en-US" sz="2200" dirty="0">
                <a:latin typeface="Arial Narrow" panose="020B0604020202020204" pitchFamily="34" charset="0"/>
                <a:cs typeface="Arial Narrow" panose="020B0604020202020204" pitchFamily="34" charset="0"/>
              </a:rPr>
              <a:t>…</a:t>
            </a:r>
          </a:p>
        </p:txBody>
      </p:sp>
      <p:pic>
        <p:nvPicPr>
          <p:cNvPr id="6" name="Picture 2" descr="Avatar man face silhouette User sign Person profile picture male contour  outline icon black color vector illustration flat style image 5228601  Vector Art at Vecteezy">
            <a:extLst>
              <a:ext uri="{FF2B5EF4-FFF2-40B4-BE49-F238E27FC236}">
                <a16:creationId xmlns:a16="http://schemas.microsoft.com/office/drawing/2014/main" id="{74EA453D-C8FD-C8B9-508C-F8BF7466A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395" y="1911768"/>
            <a:ext cx="3169649" cy="316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0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423EC2-67A4-6AE8-002E-720D2B6A8193}"/>
              </a:ext>
            </a:extLst>
          </p:cNvPr>
          <p:cNvSpPr>
            <a:spLocks noGrp="1"/>
          </p:cNvSpPr>
          <p:nvPr>
            <p:ph type="title"/>
          </p:nvPr>
        </p:nvSpPr>
        <p:spPr>
          <a:xfrm>
            <a:off x="611560" y="88950"/>
            <a:ext cx="7787208" cy="770582"/>
          </a:xfrm>
        </p:spPr>
        <p:txBody>
          <a:bodyPr/>
          <a:lstStyle/>
          <a:p>
            <a:r>
              <a:rPr lang="en-US" sz="1600" dirty="0"/>
              <a:t>A Window on Reflection</a:t>
            </a:r>
            <a:br>
              <a:rPr lang="en-US" sz="1600" dirty="0"/>
            </a:br>
            <a:r>
              <a:rPr lang="en-US" sz="1600" b="0" dirty="0"/>
              <a:t>‘Ordinary People’ Portrait</a:t>
            </a:r>
            <a:endParaRPr lang="en-US" sz="1600" dirty="0"/>
          </a:p>
        </p:txBody>
      </p:sp>
      <p:pic>
        <p:nvPicPr>
          <p:cNvPr id="5" name="Picture 4">
            <a:extLst>
              <a:ext uri="{FF2B5EF4-FFF2-40B4-BE49-F238E27FC236}">
                <a16:creationId xmlns:a16="http://schemas.microsoft.com/office/drawing/2014/main" id="{5862B621-7A53-431B-F4AB-0648D6CEA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6" name="Straight Connector 5">
            <a:extLst>
              <a:ext uri="{FF2B5EF4-FFF2-40B4-BE49-F238E27FC236}">
                <a16:creationId xmlns:a16="http://schemas.microsoft.com/office/drawing/2014/main" id="{AE4BDEAF-5EE4-AA54-BD2A-DF971D54C58A}"/>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descr="Picture Windows - Replacement &amp; Installation | Save Energy Co">
            <a:extLst>
              <a:ext uri="{FF2B5EF4-FFF2-40B4-BE49-F238E27FC236}">
                <a16:creationId xmlns:a16="http://schemas.microsoft.com/office/drawing/2014/main" id="{A166881C-0627-1496-E8B3-F6F74D2B4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65207"/>
            <a:ext cx="5408512" cy="5408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vatar man face silhouette User sign Person profile picture male contour  outline icon black color vector illustration flat style image 5228601  Vector Art at Vecteezy">
            <a:extLst>
              <a:ext uri="{FF2B5EF4-FFF2-40B4-BE49-F238E27FC236}">
                <a16:creationId xmlns:a16="http://schemas.microsoft.com/office/drawing/2014/main" id="{62880F0C-238F-8788-4720-07EA3594B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451" y="1694523"/>
            <a:ext cx="4190805" cy="41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9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5E65-C30D-4020-8FB4-1CB49FC2D404}"/>
              </a:ext>
            </a:extLst>
          </p:cNvPr>
          <p:cNvSpPr>
            <a:spLocks noGrp="1"/>
          </p:cNvSpPr>
          <p:nvPr>
            <p:ph type="title"/>
          </p:nvPr>
        </p:nvSpPr>
        <p:spPr/>
        <p:txBody>
          <a:bodyPr/>
          <a:lstStyle/>
          <a:p>
            <a:r>
              <a:rPr lang="en-US" dirty="0"/>
              <a:t>Glossary of terms</a:t>
            </a:r>
          </a:p>
        </p:txBody>
      </p:sp>
      <p:sp>
        <p:nvSpPr>
          <p:cNvPr id="4" name="TextBox 3">
            <a:extLst>
              <a:ext uri="{FF2B5EF4-FFF2-40B4-BE49-F238E27FC236}">
                <a16:creationId xmlns:a16="http://schemas.microsoft.com/office/drawing/2014/main" id="{CB130E9C-3631-30A7-E843-3FB34FCC71AF}"/>
              </a:ext>
            </a:extLst>
          </p:cNvPr>
          <p:cNvSpPr txBox="1"/>
          <p:nvPr/>
        </p:nvSpPr>
        <p:spPr>
          <a:xfrm>
            <a:off x="909936" y="1125250"/>
            <a:ext cx="7776864" cy="338554"/>
          </a:xfrm>
          <a:prstGeom prst="rect">
            <a:avLst/>
          </a:prstGeom>
          <a:noFill/>
        </p:spPr>
        <p:txBody>
          <a:bodyPr wrap="square" rtlCol="0">
            <a:spAutoFit/>
          </a:bodyPr>
          <a:lstStyle/>
          <a:p>
            <a:r>
              <a:rPr lang="en-US" sz="1600" dirty="0">
                <a:latin typeface="Arial Narrow" panose="020B0604020202020204" pitchFamily="34" charset="0"/>
                <a:cs typeface="Arial Narrow" panose="020B0604020202020204" pitchFamily="34" charset="0"/>
              </a:rPr>
              <a:t>This slide has been created to help with understanding some of the commonly used terminology.</a:t>
            </a:r>
          </a:p>
        </p:txBody>
      </p:sp>
      <p:sp>
        <p:nvSpPr>
          <p:cNvPr id="5" name="TextBox 4">
            <a:extLst>
              <a:ext uri="{FF2B5EF4-FFF2-40B4-BE49-F238E27FC236}">
                <a16:creationId xmlns:a16="http://schemas.microsoft.com/office/drawing/2014/main" id="{52ACA49B-351A-9FD0-BAEE-B6129278A9C4}"/>
              </a:ext>
            </a:extLst>
          </p:cNvPr>
          <p:cNvSpPr txBox="1"/>
          <p:nvPr/>
        </p:nvSpPr>
        <p:spPr>
          <a:xfrm>
            <a:off x="909936" y="1556792"/>
            <a:ext cx="7776864" cy="6370975"/>
          </a:xfrm>
          <a:prstGeom prst="rect">
            <a:avLst/>
          </a:prstGeom>
          <a:noFill/>
        </p:spPr>
        <p:txBody>
          <a:bodyPr wrap="square" rtlCol="0">
            <a:spAutoFit/>
          </a:bodyPr>
          <a:lstStyle/>
          <a:p>
            <a:r>
              <a:rPr lang="en-US" sz="2400" b="1" dirty="0">
                <a:latin typeface="Arial Narrow" panose="020B0604020202020204" pitchFamily="34" charset="0"/>
                <a:cs typeface="Arial Narrow" panose="020B0604020202020204" pitchFamily="34" charset="0"/>
              </a:rPr>
              <a:t>Boycott		</a:t>
            </a:r>
            <a:r>
              <a:rPr lang="en-US" sz="2400" dirty="0">
                <a:latin typeface="Arial Narrow" panose="020B0604020202020204" pitchFamily="34" charset="0"/>
                <a:cs typeface="Arial Narrow" panose="020B0604020202020204" pitchFamily="34" charset="0"/>
              </a:rPr>
              <a:t>To purposely stop using something as a 				form of protest</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Persecution		</a:t>
            </a:r>
            <a:r>
              <a:rPr lang="en-US" sz="2400" dirty="0">
                <a:latin typeface="Arial Narrow" panose="020B0604020202020204" pitchFamily="34" charset="0"/>
                <a:cs typeface="Arial Narrow" panose="020B0604020202020204" pitchFamily="34" charset="0"/>
              </a:rPr>
              <a:t>To treat someone badly, particularly 				because of their race, religion, political 				views, or social position</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Discrimination		</a:t>
            </a:r>
            <a:r>
              <a:rPr lang="en-US" sz="2400" dirty="0">
                <a:latin typeface="Arial Narrow" panose="020B0604020202020204" pitchFamily="34" charset="0"/>
                <a:cs typeface="Arial Narrow" panose="020B0604020202020204" pitchFamily="34" charset="0"/>
              </a:rPr>
              <a:t>Unfair treatment of different people or 				groups</a:t>
            </a: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Obscure		</a:t>
            </a:r>
            <a:r>
              <a:rPr lang="en-US" sz="2400" dirty="0">
                <a:latin typeface="Arial Narrow" panose="020B0604020202020204" pitchFamily="34" charset="0"/>
                <a:cs typeface="Arial Narrow" panose="020B0604020202020204" pitchFamily="34" charset="0"/>
              </a:rPr>
              <a:t>To keep something from being seen</a:t>
            </a:r>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Exclude		</a:t>
            </a:r>
            <a:r>
              <a:rPr lang="en-US" sz="2400" dirty="0">
                <a:latin typeface="Arial Narrow" panose="020B0604020202020204" pitchFamily="34" charset="0"/>
                <a:cs typeface="Arial Narrow" panose="020B0604020202020204" pitchFamily="34" charset="0"/>
              </a:rPr>
              <a:t>To deny someone access to something</a:t>
            </a:r>
            <a:r>
              <a:rPr lang="en-US" sz="2400" b="1" dirty="0">
                <a:latin typeface="Arial Narrow" panose="020B0604020202020204" pitchFamily="34" charset="0"/>
                <a:cs typeface="Arial Narrow" panose="020B0604020202020204" pitchFamily="34" charset="0"/>
              </a:rPr>
              <a:t>		</a:t>
            </a: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2642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851920" y="2924944"/>
            <a:ext cx="4824537"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KS3 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FC1C6C-CE5F-F0C9-3BA3-6AEABF92B5AA}"/>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392657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6078-DF0B-65E2-98B1-AB6F46D7A104}"/>
              </a:ext>
            </a:extLst>
          </p:cNvPr>
          <p:cNvSpPr>
            <a:spLocks noGrp="1"/>
          </p:cNvSpPr>
          <p:nvPr>
            <p:ph type="title"/>
          </p:nvPr>
        </p:nvSpPr>
        <p:spPr>
          <a:xfrm>
            <a:off x="819038" y="332656"/>
            <a:ext cx="7776865" cy="807243"/>
          </a:xfrm>
          <a:noFill/>
        </p:spPr>
        <p:txBody>
          <a:bodyPr>
            <a:normAutofit fontScale="90000"/>
          </a:bodyPr>
          <a:lstStyle/>
          <a:p>
            <a:r>
              <a:rPr lang="en-GB" b="1" dirty="0"/>
              <a:t>Holocaust Memorial Day 2023: </a:t>
            </a:r>
            <a:r>
              <a:rPr lang="en-GB" b="1" i="1" dirty="0"/>
              <a:t>Ordinary People</a:t>
            </a:r>
            <a:r>
              <a:rPr lang="en-GB" b="1" dirty="0"/>
              <a:t>. </a:t>
            </a:r>
          </a:p>
        </p:txBody>
      </p:sp>
      <p:sp>
        <p:nvSpPr>
          <p:cNvPr id="3" name="Content Placeholder 2">
            <a:extLst>
              <a:ext uri="{FF2B5EF4-FFF2-40B4-BE49-F238E27FC236}">
                <a16:creationId xmlns:a16="http://schemas.microsoft.com/office/drawing/2014/main" id="{FD665E45-8569-574D-C04B-7DAC2B0D2EAF}"/>
              </a:ext>
            </a:extLst>
          </p:cNvPr>
          <p:cNvSpPr>
            <a:spLocks noGrp="1"/>
          </p:cNvSpPr>
          <p:nvPr>
            <p:ph idx="1"/>
          </p:nvPr>
        </p:nvSpPr>
        <p:spPr>
          <a:xfrm>
            <a:off x="751304" y="1196752"/>
            <a:ext cx="4761074" cy="3754041"/>
          </a:xfrm>
        </p:spPr>
        <p:txBody>
          <a:bodyPr>
            <a:noAutofit/>
          </a:bodyPr>
          <a:lstStyle/>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On 27</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January, we mark the 78</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anniversary of the day in 1945, that Auschwitz-Birkenau, the largest Nazi concentration camp, in occupied Poland, was liberated. </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Nearly 1 million ordinary, innocent Jewish people were murdered there and in many other places, in a crime known as The Holocaust.</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6 million Jewish people across Europe were murdered by the Nazis and their collaborators, including 90% of all Europe’s Jewish children (around 1.5 million). It was an unprecedented crime against humanity.</a:t>
            </a:r>
          </a:p>
        </p:txBody>
      </p:sp>
      <p:sp>
        <p:nvSpPr>
          <p:cNvPr id="4" name="TextBox 3">
            <a:extLst>
              <a:ext uri="{FF2B5EF4-FFF2-40B4-BE49-F238E27FC236}">
                <a16:creationId xmlns:a16="http://schemas.microsoft.com/office/drawing/2014/main" id="{6D4EE434-0D67-957E-74A2-FD78B5205B12}"/>
              </a:ext>
            </a:extLst>
          </p:cNvPr>
          <p:cNvSpPr txBox="1"/>
          <p:nvPr/>
        </p:nvSpPr>
        <p:spPr>
          <a:xfrm>
            <a:off x="6012160" y="1179365"/>
            <a:ext cx="2799767" cy="5170646"/>
          </a:xfrm>
          <a:prstGeom prst="rect">
            <a:avLst/>
          </a:prstGeom>
          <a:solidFill>
            <a:schemeClr val="accent6">
              <a:lumMod val="20000"/>
              <a:lumOff val="80000"/>
            </a:schemeClr>
          </a:solidFill>
          <a:ln>
            <a:solidFill>
              <a:schemeClr val="tx1"/>
            </a:solidFill>
          </a:ln>
        </p:spPr>
        <p:txBody>
          <a:bodyPr wrap="square" rtlCol="0">
            <a:spAutoFit/>
          </a:bodyPr>
          <a:lstStyle/>
          <a:p>
            <a:r>
              <a:rPr lang="en-GB" sz="2200" dirty="0">
                <a:latin typeface="Arial Narrow" panose="020B0604020202020204" pitchFamily="34" charset="0"/>
                <a:cs typeface="Arial Narrow" panose="020B0604020202020204" pitchFamily="34" charset="0"/>
              </a:rPr>
              <a:t>This session will take a closer look at how this genocide began with measures to </a:t>
            </a:r>
            <a:r>
              <a:rPr lang="en-GB" sz="2200" b="1" dirty="0">
                <a:latin typeface="Arial Narrow" panose="020B0604020202020204" pitchFamily="34" charset="0"/>
                <a:cs typeface="Arial Narrow" panose="020B0604020202020204" pitchFamily="34" charset="0"/>
              </a:rPr>
              <a:t>segregate, marginalise, persecute and deny ordinary, Jewish people </a:t>
            </a:r>
            <a:r>
              <a:rPr lang="en-GB" sz="2200" dirty="0">
                <a:latin typeface="Arial Narrow" panose="020B0604020202020204" pitchFamily="34" charset="0"/>
                <a:cs typeface="Arial Narrow" panose="020B0604020202020204" pitchFamily="34" charset="0"/>
              </a:rPr>
              <a:t>their human rights.</a:t>
            </a:r>
          </a:p>
          <a:p>
            <a:r>
              <a:rPr lang="en-GB" sz="2200" dirty="0">
                <a:latin typeface="Arial Narrow" panose="020B0604020202020204" pitchFamily="34" charset="0"/>
                <a:cs typeface="Arial Narrow" panose="020B0604020202020204" pitchFamily="34" charset="0"/>
              </a:rPr>
              <a:t> </a:t>
            </a:r>
          </a:p>
          <a:p>
            <a:r>
              <a:rPr lang="en-GB" sz="2200" dirty="0">
                <a:latin typeface="Arial Narrow" panose="020B0604020202020204" pitchFamily="34" charset="0"/>
                <a:cs typeface="Arial Narrow" panose="020B0604020202020204" pitchFamily="34" charset="0"/>
              </a:rPr>
              <a:t>In particular it will examine one of the earliest acts against them – the </a:t>
            </a:r>
            <a:r>
              <a:rPr lang="en-GB" sz="2200" b="1" dirty="0">
                <a:latin typeface="Arial Narrow" panose="020B0604020202020204" pitchFamily="34" charset="0"/>
                <a:cs typeface="Arial Narrow" panose="020B0604020202020204" pitchFamily="34" charset="0"/>
              </a:rPr>
              <a:t>boycotting</a:t>
            </a:r>
            <a:r>
              <a:rPr lang="en-GB" sz="2200" dirty="0">
                <a:latin typeface="Arial Narrow" panose="020B0604020202020204" pitchFamily="34" charset="0"/>
                <a:cs typeface="Arial Narrow" panose="020B0604020202020204" pitchFamily="34" charset="0"/>
              </a:rPr>
              <a:t> of Jewish shops and businesses.</a:t>
            </a:r>
          </a:p>
        </p:txBody>
      </p:sp>
    </p:spTree>
    <p:extLst>
      <p:ext uri="{BB962C8B-B14F-4D97-AF65-F5344CB8AC3E}">
        <p14:creationId xmlns:p14="http://schemas.microsoft.com/office/powerpoint/2010/main" val="301025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icture Windows - Replacement &amp; Installation | Save Energy Co">
            <a:extLst>
              <a:ext uri="{FF2B5EF4-FFF2-40B4-BE49-F238E27FC236}">
                <a16:creationId xmlns:a16="http://schemas.microsoft.com/office/drawing/2014/main" id="{E27F01B7-93B4-78EB-B22A-64CD4452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779"/>
            <a:ext cx="4293096" cy="4293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E5588-72E0-B6C9-00C3-4F3EF35CE091}"/>
              </a:ext>
            </a:extLst>
          </p:cNvPr>
          <p:cNvSpPr txBox="1"/>
          <p:nvPr/>
        </p:nvSpPr>
        <p:spPr>
          <a:xfrm>
            <a:off x="5076056" y="188640"/>
            <a:ext cx="3888432" cy="6524863"/>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This is a </a:t>
            </a:r>
            <a:r>
              <a:rPr lang="en-US" sz="2200" b="1" dirty="0">
                <a:latin typeface="Arial Narrow" panose="020B0604020202020204" pitchFamily="34" charset="0"/>
                <a:cs typeface="Arial Narrow" panose="020B0604020202020204" pitchFamily="34" charset="0"/>
              </a:rPr>
              <a:t>window</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Inserted in to a building, a window gives us </a:t>
            </a:r>
            <a:r>
              <a:rPr lang="en-US" sz="2200" b="1" dirty="0">
                <a:latin typeface="Arial Narrow" panose="020B0604020202020204" pitchFamily="34" charset="0"/>
                <a:cs typeface="Arial Narrow" panose="020B0604020202020204" pitchFamily="34" charset="0"/>
              </a:rPr>
              <a:t>a view to the outside world</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It also allows us a </a:t>
            </a:r>
            <a:r>
              <a:rPr lang="en-US" sz="2200" b="1" dirty="0">
                <a:latin typeface="Arial Narrow" panose="020B0604020202020204" pitchFamily="34" charset="0"/>
                <a:cs typeface="Arial Narrow" panose="020B0604020202020204" pitchFamily="34" charset="0"/>
              </a:rPr>
              <a:t>view to what is inside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A window </a:t>
            </a:r>
            <a:r>
              <a:rPr lang="en-US" sz="2200" b="1" dirty="0">
                <a:latin typeface="Arial Narrow" panose="020B0604020202020204" pitchFamily="34" charset="0"/>
                <a:cs typeface="Arial Narrow" panose="020B0604020202020204" pitchFamily="34" charset="0"/>
              </a:rPr>
              <a:t>lets in light</a:t>
            </a:r>
            <a:r>
              <a:rPr lang="en-US" sz="2200" dirty="0">
                <a:latin typeface="Arial Narrow" panose="020B0604020202020204" pitchFamily="34" charset="0"/>
                <a:cs typeface="Arial Narrow" panose="020B0604020202020204" pitchFamily="34" charset="0"/>
              </a:rPr>
              <a:t>, but also </a:t>
            </a:r>
            <a:r>
              <a:rPr lang="en-US" sz="2200" b="1" dirty="0">
                <a:latin typeface="Arial Narrow" panose="020B0604020202020204" pitchFamily="34" charset="0"/>
                <a:cs typeface="Arial Narrow" panose="020B0604020202020204" pitchFamily="34" charset="0"/>
              </a:rPr>
              <a:t>offers us protection from what is outside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a:t>
            </a:r>
            <a:r>
              <a:rPr lang="en-US" sz="2200" b="1" dirty="0">
                <a:latin typeface="Arial Narrow" panose="020B0604020202020204" pitchFamily="34" charset="0"/>
                <a:cs typeface="Arial Narrow" panose="020B0604020202020204" pitchFamily="34" charset="0"/>
              </a:rPr>
              <a:t>obstruct</a:t>
            </a:r>
            <a:r>
              <a:rPr lang="en-US" sz="2200" dirty="0">
                <a:latin typeface="Arial Narrow" panose="020B0604020202020204" pitchFamily="34" charset="0"/>
                <a:cs typeface="Arial Narrow" panose="020B0604020202020204" pitchFamily="34" charset="0"/>
              </a:rPr>
              <a:t> the window, we can not see in or out clearly.</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look closely, a window </a:t>
            </a:r>
            <a:r>
              <a:rPr lang="en-US" sz="2200" b="1" dirty="0">
                <a:latin typeface="Arial Narrow" panose="020B0604020202020204" pitchFamily="34" charset="0"/>
                <a:cs typeface="Arial Narrow" panose="020B0604020202020204" pitchFamily="34" charset="0"/>
              </a:rPr>
              <a:t>offers us a reflection of ourselves or others</a:t>
            </a:r>
            <a:r>
              <a:rPr lang="en-US" sz="2200" dirty="0">
                <a:latin typeface="Arial Narrow" panose="020B0604020202020204" pitchFamily="34" charset="0"/>
                <a:cs typeface="Arial Narrow" panose="020B0604020202020204" pitchFamily="34" charset="0"/>
              </a:rPr>
              <a:t>.</a:t>
            </a:r>
          </a:p>
        </p:txBody>
      </p:sp>
      <p:sp>
        <p:nvSpPr>
          <p:cNvPr id="6" name="TextBox 5">
            <a:extLst>
              <a:ext uri="{FF2B5EF4-FFF2-40B4-BE49-F238E27FC236}">
                <a16:creationId xmlns:a16="http://schemas.microsoft.com/office/drawing/2014/main" id="{8F3D5B1D-F34C-B740-731E-19958BDDCFF8}"/>
              </a:ext>
            </a:extLst>
          </p:cNvPr>
          <p:cNvSpPr txBox="1"/>
          <p:nvPr/>
        </p:nvSpPr>
        <p:spPr>
          <a:xfrm>
            <a:off x="683568" y="4941168"/>
            <a:ext cx="4221088" cy="1384995"/>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en-US" sz="2800" dirty="0">
                <a:latin typeface="Arial Narrow" panose="020B0604020202020204" pitchFamily="34" charset="0"/>
                <a:cs typeface="Arial Narrow" panose="020B0604020202020204" pitchFamily="34" charset="0"/>
              </a:rPr>
              <a:t>Can you look out of your window?</a:t>
            </a:r>
          </a:p>
          <a:p>
            <a:r>
              <a:rPr lang="en-US" sz="2800" dirty="0">
                <a:latin typeface="Arial Narrow" panose="020B0604020202020204" pitchFamily="34" charset="0"/>
                <a:cs typeface="Arial Narrow" panose="020B0604020202020204" pitchFamily="34" charset="0"/>
              </a:rPr>
              <a:t>What can you see?</a:t>
            </a:r>
          </a:p>
        </p:txBody>
      </p:sp>
    </p:spTree>
    <p:extLst>
      <p:ext uri="{BB962C8B-B14F-4D97-AF65-F5344CB8AC3E}">
        <p14:creationId xmlns:p14="http://schemas.microsoft.com/office/powerpoint/2010/main" val="316355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icester council urged to end 'anti-Semitic' boycott - BBC News">
            <a:extLst>
              <a:ext uri="{FF2B5EF4-FFF2-40B4-BE49-F238E27FC236}">
                <a16:creationId xmlns:a16="http://schemas.microsoft.com/office/drawing/2014/main" id="{E869E5F2-789B-C529-42B3-CBCAE3E5E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3233006" y="1772815"/>
            <a:ext cx="3672408" cy="39917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1560CE-426C-A7A5-FAEB-81E151A71BDF}"/>
              </a:ext>
            </a:extLst>
          </p:cNvPr>
          <p:cNvSpPr>
            <a:spLocks noGrp="1"/>
          </p:cNvSpPr>
          <p:nvPr>
            <p:ph type="title"/>
          </p:nvPr>
        </p:nvSpPr>
        <p:spPr/>
        <p:txBody>
          <a:bodyPr/>
          <a:lstStyle/>
          <a:p>
            <a:r>
              <a:rPr lang="en-US" dirty="0"/>
              <a:t>What can be seen through this window?</a:t>
            </a:r>
          </a:p>
        </p:txBody>
      </p:sp>
      <p:pic>
        <p:nvPicPr>
          <p:cNvPr id="4" name="Picture 6" descr="Picture Windows - Replacement &amp; Installation | Save Energy Co">
            <a:extLst>
              <a:ext uri="{FF2B5EF4-FFF2-40B4-BE49-F238E27FC236}">
                <a16:creationId xmlns:a16="http://schemas.microsoft.com/office/drawing/2014/main" id="{D143759B-5E76-7B63-1E47-698743F89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622141"/>
            <a:ext cx="4450804"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3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D500E6-7D26-9369-0623-F436A316B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t="19979" r="70468" b="3737"/>
          <a:stretch/>
        </p:blipFill>
        <p:spPr bwMode="auto">
          <a:xfrm>
            <a:off x="971600" y="332656"/>
            <a:ext cx="3024336" cy="6048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7BCCFC8-9D6A-291C-EE42-BFE36C94EB3F}"/>
              </a:ext>
            </a:extLst>
          </p:cNvPr>
          <p:cNvSpPr>
            <a:spLocks noGrp="1"/>
          </p:cNvSpPr>
          <p:nvPr>
            <p:ph type="title"/>
          </p:nvPr>
        </p:nvSpPr>
        <p:spPr>
          <a:xfrm>
            <a:off x="4682728" y="2924944"/>
            <a:ext cx="4114800" cy="1143000"/>
          </a:xfrm>
        </p:spPr>
        <p:txBody>
          <a:bodyPr/>
          <a:lstStyle/>
          <a:p>
            <a:r>
              <a:rPr lang="en-US" dirty="0"/>
              <a:t>What can be seen through this window?</a:t>
            </a:r>
          </a:p>
        </p:txBody>
      </p:sp>
      <p:pic>
        <p:nvPicPr>
          <p:cNvPr id="6" name="Picture 6" descr="Picture Windows - Replacement &amp; Installation | Save Energy Co">
            <a:extLst>
              <a:ext uri="{FF2B5EF4-FFF2-40B4-BE49-F238E27FC236}">
                <a16:creationId xmlns:a16="http://schemas.microsoft.com/office/drawing/2014/main" id="{670BE011-AE00-19CD-FA53-3EF1BE778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200"/>
            <a:ext cx="3744416" cy="67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3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669F3E-56E2-6837-17D2-D8BD32BC4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43597" b="1922"/>
          <a:stretch/>
        </p:blipFill>
        <p:spPr bwMode="auto">
          <a:xfrm>
            <a:off x="4211960" y="494674"/>
            <a:ext cx="4347150" cy="586865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C2A71E53-B84A-30C9-EB85-4584767D9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0"/>
            <a:ext cx="4968552" cy="67635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5D34782-D40F-F965-0A65-180100CDE6F6}"/>
              </a:ext>
            </a:extLst>
          </p:cNvPr>
          <p:cNvSpPr>
            <a:spLocks noGrp="1"/>
          </p:cNvSpPr>
          <p:nvPr>
            <p:ph type="title"/>
          </p:nvPr>
        </p:nvSpPr>
        <p:spPr>
          <a:xfrm>
            <a:off x="827584" y="2857500"/>
            <a:ext cx="2762974" cy="1143000"/>
          </a:xfrm>
        </p:spPr>
        <p:txBody>
          <a:bodyPr/>
          <a:lstStyle/>
          <a:p>
            <a:r>
              <a:rPr lang="en-US" dirty="0"/>
              <a:t>What can be seen through this window?</a:t>
            </a:r>
          </a:p>
        </p:txBody>
      </p:sp>
    </p:spTree>
    <p:extLst>
      <p:ext uri="{BB962C8B-B14F-4D97-AF65-F5344CB8AC3E}">
        <p14:creationId xmlns:p14="http://schemas.microsoft.com/office/powerpoint/2010/main" val="2867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2E83521-CA56-F48E-6586-87255A16D8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1331640" y="980728"/>
            <a:ext cx="6930286" cy="540384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4B43BE74-2210-244D-6E15-63FDAE28C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59" y="596112"/>
            <a:ext cx="8056137" cy="61730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5EA683D-4D43-AC4D-4C6E-3634D91AA500}"/>
              </a:ext>
            </a:extLst>
          </p:cNvPr>
          <p:cNvSpPr>
            <a:spLocks noGrp="1"/>
          </p:cNvSpPr>
          <p:nvPr>
            <p:ph type="title"/>
          </p:nvPr>
        </p:nvSpPr>
        <p:spPr>
          <a:xfrm>
            <a:off x="899592" y="-98073"/>
            <a:ext cx="7848872" cy="1143000"/>
          </a:xfrm>
        </p:spPr>
        <p:txBody>
          <a:bodyPr/>
          <a:lstStyle/>
          <a:p>
            <a:r>
              <a:rPr lang="en-US" dirty="0"/>
              <a:t>What can be seen through this window?</a:t>
            </a:r>
          </a:p>
        </p:txBody>
      </p:sp>
      <p:sp>
        <p:nvSpPr>
          <p:cNvPr id="7" name="TextBox 6">
            <a:extLst>
              <a:ext uri="{FF2B5EF4-FFF2-40B4-BE49-F238E27FC236}">
                <a16:creationId xmlns:a16="http://schemas.microsoft.com/office/drawing/2014/main" id="{07EF46A3-7ECE-290F-F05F-7ADD4272B3C0}"/>
              </a:ext>
            </a:extLst>
          </p:cNvPr>
          <p:cNvSpPr txBox="1"/>
          <p:nvPr/>
        </p:nvSpPr>
        <p:spPr>
          <a:xfrm rot="16200000">
            <a:off x="4626914" y="5129129"/>
            <a:ext cx="8476180" cy="307777"/>
          </a:xfrm>
          <a:prstGeom prst="rect">
            <a:avLst/>
          </a:prstGeom>
          <a:noFill/>
        </p:spPr>
        <p:txBody>
          <a:bodyPr wrap="square" rtlCol="0">
            <a:spAutoFit/>
          </a:bodyPr>
          <a:lstStyle/>
          <a:p>
            <a:pPr algn="r"/>
            <a:r>
              <a:rPr lang="de-DE" sz="1400" b="0" i="0" dirty="0">
                <a:solidFill>
                  <a:srgbClr val="202122"/>
                </a:solidFill>
                <a:effectLst/>
                <a:latin typeface="Museo Sans 500"/>
              </a:rPr>
              <a:t>Bundesarchiv Bild 102-14468, Berlin, NS-Boykott gegen jüdische Geschäfte</a:t>
            </a:r>
            <a:endParaRPr lang="en-GB" sz="1400" dirty="0">
              <a:latin typeface="Museo Sans 500"/>
            </a:endParaRPr>
          </a:p>
        </p:txBody>
      </p:sp>
    </p:spTree>
    <p:extLst>
      <p:ext uri="{BB962C8B-B14F-4D97-AF65-F5344CB8AC3E}">
        <p14:creationId xmlns:p14="http://schemas.microsoft.com/office/powerpoint/2010/main" val="228028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940D7-6D61-C06C-815F-8C79DC7ACD8E}"/>
              </a:ext>
            </a:extLst>
          </p:cNvPr>
          <p:cNvSpPr>
            <a:spLocks noGrp="1"/>
          </p:cNvSpPr>
          <p:nvPr>
            <p:ph type="title"/>
          </p:nvPr>
        </p:nvSpPr>
        <p:spPr>
          <a:xfrm>
            <a:off x="611560" y="88950"/>
            <a:ext cx="7787208" cy="770582"/>
          </a:xfrm>
        </p:spPr>
        <p:txBody>
          <a:bodyPr/>
          <a:lstStyle/>
          <a:p>
            <a:r>
              <a:rPr lang="en-US" sz="1600" dirty="0"/>
              <a:t>A Window on ‘Ordinary People’</a:t>
            </a:r>
            <a:br>
              <a:rPr lang="en-US" sz="1600" dirty="0"/>
            </a:br>
            <a:r>
              <a:rPr lang="en-US" sz="1600" b="0" dirty="0"/>
              <a:t>Guided Questions</a:t>
            </a:r>
            <a:endParaRPr lang="en-US" sz="1600" dirty="0"/>
          </a:p>
        </p:txBody>
      </p:sp>
      <p:pic>
        <p:nvPicPr>
          <p:cNvPr id="7" name="Picture 6">
            <a:extLst>
              <a:ext uri="{FF2B5EF4-FFF2-40B4-BE49-F238E27FC236}">
                <a16:creationId xmlns:a16="http://schemas.microsoft.com/office/drawing/2014/main" id="{2456CB04-80C3-FCE9-8DC5-3986FE0EE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9" name="Straight Connector 8">
            <a:extLst>
              <a:ext uri="{FF2B5EF4-FFF2-40B4-BE49-F238E27FC236}">
                <a16:creationId xmlns:a16="http://schemas.microsoft.com/office/drawing/2014/main" id="{DE400C70-0EF6-BC23-AC79-37E85028B1C6}"/>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Leicester council urged to end 'anti-Semitic' boycott - BBC News">
            <a:extLst>
              <a:ext uri="{FF2B5EF4-FFF2-40B4-BE49-F238E27FC236}">
                <a16:creationId xmlns:a16="http://schemas.microsoft.com/office/drawing/2014/main" id="{E1B0368E-1090-4B97-50F1-C3CBFD68E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4283968" y="3425820"/>
            <a:ext cx="3954669" cy="30836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6" descr="Picture Windows - Replacement &amp; Installation | Save Energy Co">
            <a:extLst>
              <a:ext uri="{FF2B5EF4-FFF2-40B4-BE49-F238E27FC236}">
                <a16:creationId xmlns:a16="http://schemas.microsoft.com/office/drawing/2014/main" id="{B58E06D1-C7A6-5A56-DE2B-26182BD73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28" y="3166217"/>
            <a:ext cx="4701854" cy="36028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D3C478-30BF-FE23-B572-FEF795C33914}"/>
              </a:ext>
            </a:extLst>
          </p:cNvPr>
          <p:cNvSpPr txBox="1"/>
          <p:nvPr/>
        </p:nvSpPr>
        <p:spPr>
          <a:xfrm rot="16200000">
            <a:off x="4367370" y="2395468"/>
            <a:ext cx="8476180" cy="230832"/>
          </a:xfrm>
          <a:prstGeom prst="rect">
            <a:avLst/>
          </a:prstGeom>
          <a:noFill/>
        </p:spPr>
        <p:txBody>
          <a:bodyPr wrap="square" rtlCol="0">
            <a:spAutoFit/>
          </a:bodyPr>
          <a:lstStyle/>
          <a:p>
            <a:r>
              <a:rPr lang="de-DE" sz="900" b="0" i="0" dirty="0">
                <a:solidFill>
                  <a:srgbClr val="202122"/>
                </a:solidFill>
                <a:effectLst/>
                <a:latin typeface="Museo Sans 500"/>
              </a:rPr>
              <a:t>Bundesarchiv Bild 102-14468, Berlin, NS-Boykott gegen jüdische Geschäfte</a:t>
            </a:r>
            <a:endParaRPr lang="en-GB" sz="900" dirty="0">
              <a:latin typeface="Museo Sans 500"/>
            </a:endParaRPr>
          </a:p>
        </p:txBody>
      </p:sp>
      <p:sp>
        <p:nvSpPr>
          <p:cNvPr id="13" name="TextBox 12">
            <a:extLst>
              <a:ext uri="{FF2B5EF4-FFF2-40B4-BE49-F238E27FC236}">
                <a16:creationId xmlns:a16="http://schemas.microsoft.com/office/drawing/2014/main" id="{AAC3CA24-3CCD-3A83-ACF1-C0A011B9DA09}"/>
              </a:ext>
            </a:extLst>
          </p:cNvPr>
          <p:cNvSpPr txBox="1"/>
          <p:nvPr/>
        </p:nvSpPr>
        <p:spPr>
          <a:xfrm>
            <a:off x="611560" y="1062003"/>
            <a:ext cx="1420810" cy="2031325"/>
          </a:xfrm>
          <a:prstGeom prst="rect">
            <a:avLst/>
          </a:prstGeom>
          <a:noFill/>
          <a:ln>
            <a:solidFill>
              <a:schemeClr val="tx1"/>
            </a:solidFill>
          </a:ln>
        </p:spPr>
        <p:txBody>
          <a:bodyPr wrap="square" rtlCol="0">
            <a:spAutoFit/>
          </a:bodyPr>
          <a:lstStyle/>
          <a:p>
            <a:r>
              <a:rPr lang="en-US" sz="1400" dirty="0">
                <a:latin typeface="Arial Narrow" panose="020B0604020202020204" pitchFamily="34" charset="0"/>
                <a:cs typeface="Arial Narrow" panose="020B0604020202020204" pitchFamily="34" charset="0"/>
              </a:rPr>
              <a:t>Can you determine the type of shop in the picture?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9CF33B1B-90F0-BEC5-A6CF-F856A894F2E7}"/>
              </a:ext>
            </a:extLst>
          </p:cNvPr>
          <p:cNvSpPr txBox="1"/>
          <p:nvPr/>
        </p:nvSpPr>
        <p:spPr>
          <a:xfrm>
            <a:off x="2226944"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are the uniformed men doing?</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EE37A6A6-F41A-7282-A689-28C486943609}"/>
              </a:ext>
            </a:extLst>
          </p:cNvPr>
          <p:cNvSpPr txBox="1"/>
          <p:nvPr/>
        </p:nvSpPr>
        <p:spPr>
          <a:xfrm>
            <a:off x="3842328"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Can you work out what is written on the placard?</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566D77E-B62B-32BE-FAA0-6766EF7A2409}"/>
              </a:ext>
            </a:extLst>
          </p:cNvPr>
          <p:cNvSpPr txBox="1"/>
          <p:nvPr/>
        </p:nvSpPr>
        <p:spPr>
          <a:xfrm>
            <a:off x="5457712"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might the Jewish owners and staff be thinking/feeling at this action?</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2B482C4E-74ED-9C2C-6223-E92E24D77432}"/>
              </a:ext>
            </a:extLst>
          </p:cNvPr>
          <p:cNvSpPr txBox="1"/>
          <p:nvPr/>
        </p:nvSpPr>
        <p:spPr>
          <a:xfrm>
            <a:off x="7069234" y="1052499"/>
            <a:ext cx="1420810" cy="2062103"/>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Who might the woman on the left of the image be? Is she a passer by? Might she have planned to go in to the shop?</a:t>
            </a:r>
            <a:endParaRPr lang="en-US"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8" name="TextBox 17">
            <a:extLst>
              <a:ext uri="{FF2B5EF4-FFF2-40B4-BE49-F238E27FC236}">
                <a16:creationId xmlns:a16="http://schemas.microsoft.com/office/drawing/2014/main" id="{692983E7-D165-E141-EE1F-3F6A8DC2370A}"/>
              </a:ext>
            </a:extLst>
          </p:cNvPr>
          <p:cNvSpPr txBox="1"/>
          <p:nvPr/>
        </p:nvSpPr>
        <p:spPr>
          <a:xfrm>
            <a:off x="611560" y="3255848"/>
            <a:ext cx="1420810"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might she be thinking as she approaches the scene and sees the men with the poster?</a:t>
            </a:r>
          </a:p>
          <a:p>
            <a:endParaRPr lang="en-GB" sz="1200" dirty="0">
              <a:latin typeface="Arial Narrow" panose="020B0604020202020204" pitchFamily="34" charset="0"/>
              <a:cs typeface="Arial Narrow" panose="020B0604020202020204" pitchFamily="34" charset="0"/>
            </a:endParaRPr>
          </a:p>
          <a:p>
            <a:endParaRPr lang="en-GB"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0596824D-516D-9764-4840-7238246EC82B}"/>
              </a:ext>
            </a:extLst>
          </p:cNvPr>
          <p:cNvSpPr txBox="1"/>
          <p:nvPr/>
        </p:nvSpPr>
        <p:spPr>
          <a:xfrm>
            <a:off x="2226945" y="3255848"/>
            <a:ext cx="1420808"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might do? If she protests and enters the shop what might be the reaction of those around the scene?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445D4133-25A2-AAED-9167-4D5679128E6B}"/>
              </a:ext>
            </a:extLst>
          </p:cNvPr>
          <p:cNvSpPr txBox="1"/>
          <p:nvPr/>
        </p:nvSpPr>
        <p:spPr>
          <a:xfrm>
            <a:off x="604338" y="5449693"/>
            <a:ext cx="3043415" cy="1107996"/>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would do in that situation, all things considered?</a:t>
            </a:r>
          </a:p>
          <a:p>
            <a:endParaRPr lang="en-GB" sz="1400" dirty="0">
              <a:latin typeface="Arial Narrow" panose="020B0604020202020204" pitchFamily="34" charset="0"/>
              <a:cs typeface="Arial Narrow" panose="020B0604020202020204" pitchFamily="34" charset="0"/>
            </a:endParaRPr>
          </a:p>
          <a:p>
            <a:endParaRPr lang="en-GB"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494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6058-1281-E4B0-FB6C-32C4BCA2007C}"/>
              </a:ext>
            </a:extLst>
          </p:cNvPr>
          <p:cNvSpPr>
            <a:spLocks noGrp="1"/>
          </p:cNvSpPr>
          <p:nvPr>
            <p:ph type="title"/>
          </p:nvPr>
        </p:nvSpPr>
        <p:spPr>
          <a:xfrm>
            <a:off x="899592" y="-99392"/>
            <a:ext cx="7787208" cy="1143000"/>
          </a:xfrm>
        </p:spPr>
        <p:txBody>
          <a:bodyPr/>
          <a:lstStyle/>
          <a:p>
            <a:r>
              <a:rPr lang="en-US" dirty="0"/>
              <a:t>A Window on ‘Ordinary People’</a:t>
            </a:r>
          </a:p>
        </p:txBody>
      </p:sp>
      <p:sp>
        <p:nvSpPr>
          <p:cNvPr id="3" name="Content Placeholder 2">
            <a:extLst>
              <a:ext uri="{FF2B5EF4-FFF2-40B4-BE49-F238E27FC236}">
                <a16:creationId xmlns:a16="http://schemas.microsoft.com/office/drawing/2014/main" id="{86761DE3-53A2-F3BA-0F7F-A8041FEFA753}"/>
              </a:ext>
            </a:extLst>
          </p:cNvPr>
          <p:cNvSpPr>
            <a:spLocks noGrp="1"/>
          </p:cNvSpPr>
          <p:nvPr>
            <p:ph idx="1"/>
          </p:nvPr>
        </p:nvSpPr>
        <p:spPr>
          <a:xfrm>
            <a:off x="548997" y="764704"/>
            <a:ext cx="5383670" cy="4525963"/>
          </a:xfrm>
        </p:spPr>
        <p:txBody>
          <a:bodyPr/>
          <a:lstStyle/>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In the weeks and months after the </a:t>
            </a:r>
            <a:r>
              <a:rPr lang="en-GB" b="1" dirty="0">
                <a:latin typeface="Arial Narrow" panose="020B0604020202020204" pitchFamily="34" charset="0"/>
                <a:cs typeface="Arial Narrow" panose="020B0604020202020204" pitchFamily="34" charset="0"/>
              </a:rPr>
              <a:t>Nazis came to power</a:t>
            </a:r>
            <a:r>
              <a:rPr lang="en-GB" dirty="0">
                <a:latin typeface="Arial Narrow" panose="020B0604020202020204" pitchFamily="34" charset="0"/>
                <a:cs typeface="Arial Narrow" panose="020B0604020202020204" pitchFamily="34" charset="0"/>
              </a:rPr>
              <a:t>, the </a:t>
            </a:r>
            <a:r>
              <a:rPr lang="en-GB" b="1" dirty="0">
                <a:latin typeface="Arial Narrow" panose="020B0604020202020204" pitchFamily="34" charset="0"/>
                <a:cs typeface="Arial Narrow" panose="020B0604020202020204" pitchFamily="34" charset="0"/>
              </a:rPr>
              <a:t>persecution</a:t>
            </a:r>
            <a:r>
              <a:rPr lang="en-GB" dirty="0">
                <a:latin typeface="Arial Narrow" panose="020B0604020202020204" pitchFamily="34" charset="0"/>
                <a:cs typeface="Arial Narrow" panose="020B0604020202020204" pitchFamily="34" charset="0"/>
              </a:rPr>
              <a:t> of Jewish men, women and children, escalated. </a:t>
            </a:r>
            <a:r>
              <a:rPr lang="en-GB" b="1" dirty="0">
                <a:latin typeface="Arial Narrow" panose="020B0604020202020204" pitchFamily="34" charset="0"/>
                <a:cs typeface="Arial Narrow" panose="020B0604020202020204" pitchFamily="34" charset="0"/>
              </a:rPr>
              <a:t>Violence and discrimination</a:t>
            </a:r>
            <a:r>
              <a:rPr lang="en-GB" dirty="0">
                <a:latin typeface="Arial Narrow" panose="020B0604020202020204" pitchFamily="34" charset="0"/>
                <a:cs typeface="Arial Narrow" panose="020B0604020202020204" pitchFamily="34" charset="0"/>
              </a:rPr>
              <a:t> against Jewish people became more frequent. </a:t>
            </a:r>
          </a:p>
          <a:p>
            <a:pPr>
              <a:buFont typeface="Arial" panose="020B0604020202020204" pitchFamily="34" charset="0"/>
              <a:buChar char="•"/>
            </a:pPr>
            <a:endParaRPr lang="en-GB" dirty="0">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On </a:t>
            </a:r>
            <a:r>
              <a:rPr lang="en-GB" b="1" dirty="0">
                <a:latin typeface="Arial Narrow" panose="020B0604020202020204" pitchFamily="34" charset="0"/>
                <a:cs typeface="Arial Narrow" panose="020B0604020202020204" pitchFamily="34" charset="0"/>
              </a:rPr>
              <a:t>April 1</a:t>
            </a:r>
            <a:r>
              <a:rPr lang="en-GB" b="1" baseline="30000" dirty="0">
                <a:latin typeface="Arial Narrow" panose="020B0604020202020204" pitchFamily="34" charset="0"/>
                <a:cs typeface="Arial Narrow" panose="020B0604020202020204" pitchFamily="34" charset="0"/>
              </a:rPr>
              <a:t>st</a:t>
            </a:r>
            <a:r>
              <a:rPr lang="en-GB" b="1" dirty="0">
                <a:latin typeface="Arial Narrow" panose="020B0604020202020204" pitchFamily="34" charset="0"/>
                <a:cs typeface="Arial Narrow" panose="020B0604020202020204" pitchFamily="34" charset="0"/>
              </a:rPr>
              <a:t> 1933</a:t>
            </a:r>
            <a:r>
              <a:rPr lang="en-GB" dirty="0">
                <a:latin typeface="Arial Narrow" panose="020B0604020202020204" pitchFamily="34" charset="0"/>
                <a:cs typeface="Arial Narrow" panose="020B0604020202020204" pitchFamily="34" charset="0"/>
              </a:rPr>
              <a:t>, the Nazis tried to </a:t>
            </a:r>
            <a:r>
              <a:rPr lang="en-GB" b="1" dirty="0">
                <a:latin typeface="Arial Narrow" panose="020B0604020202020204" pitchFamily="34" charset="0"/>
                <a:cs typeface="Arial Narrow" panose="020B0604020202020204" pitchFamily="34" charset="0"/>
              </a:rPr>
              <a:t>persuade people not to use shops and businesses owned by Jews</a:t>
            </a:r>
            <a:r>
              <a:rPr lang="en-GB" dirty="0">
                <a:latin typeface="Arial Narrow" panose="020B0604020202020204" pitchFamily="34" charset="0"/>
                <a:cs typeface="Arial Narrow" panose="020B0604020202020204" pitchFamily="34" charset="0"/>
              </a:rPr>
              <a:t>. This became known as the </a:t>
            </a:r>
            <a:r>
              <a:rPr lang="en-GB" b="1" dirty="0">
                <a:latin typeface="Arial Narrow" panose="020B0604020202020204" pitchFamily="34" charset="0"/>
                <a:cs typeface="Arial Narrow" panose="020B0604020202020204" pitchFamily="34" charset="0"/>
              </a:rPr>
              <a:t>‘April Boycott</a:t>
            </a:r>
            <a:r>
              <a:rPr lang="en-GB" dirty="0">
                <a:latin typeface="Arial Narrow" panose="020B0604020202020204" pitchFamily="34" charset="0"/>
                <a:cs typeface="Arial Narrow" panose="020B0604020202020204" pitchFamily="34" charset="0"/>
              </a:rPr>
              <a:t>’. It was the first official action by the Nazi state against the Jewish population.</a:t>
            </a:r>
          </a:p>
          <a:p>
            <a:pPr>
              <a:buFont typeface="Arial" panose="020B0604020202020204" pitchFamily="34" charset="0"/>
              <a:buChar char="•"/>
            </a:pPr>
            <a:r>
              <a:rPr lang="en-GB" dirty="0">
                <a:solidFill>
                  <a:srgbClr val="383838"/>
                </a:solidFill>
                <a:latin typeface="Arial Narrow" panose="020B0604020202020204" pitchFamily="34" charset="0"/>
                <a:cs typeface="Arial Narrow" panose="020B0604020202020204" pitchFamily="34" charset="0"/>
              </a:rPr>
              <a:t>Storm Troopers </a:t>
            </a:r>
            <a:r>
              <a:rPr lang="en-GB" i="1" dirty="0">
                <a:solidFill>
                  <a:srgbClr val="383838"/>
                </a:solidFill>
                <a:latin typeface="Arial Narrow" panose="020B0604020202020204" pitchFamily="34" charset="0"/>
                <a:cs typeface="Arial Narrow" panose="020B0604020202020204" pitchFamily="34" charset="0"/>
              </a:rPr>
              <a:t>‘Sturmabteilung’ </a:t>
            </a:r>
            <a:r>
              <a:rPr lang="en-GB" dirty="0">
                <a:solidFill>
                  <a:srgbClr val="383838"/>
                </a:solidFill>
                <a:latin typeface="Arial Narrow" panose="020B0604020202020204" pitchFamily="34" charset="0"/>
                <a:cs typeface="Arial Narrow" panose="020B0604020202020204" pitchFamily="34" charset="0"/>
              </a:rPr>
              <a:t>(SA) stood in front of Jewish-owned department stores and retail establishments, and outside the offices of Jewish professionals, holding signs and shouting slogans such as </a:t>
            </a:r>
            <a:r>
              <a:rPr lang="en-GB" i="1" dirty="0">
                <a:solidFill>
                  <a:srgbClr val="383838"/>
                </a:solidFill>
                <a:latin typeface="Arial Narrow" panose="020B0604020202020204" pitchFamily="34" charset="0"/>
                <a:cs typeface="Arial Narrow" panose="020B0604020202020204" pitchFamily="34" charset="0"/>
              </a:rPr>
              <a:t>"Don't Buy from Jews" </a:t>
            </a:r>
            <a:r>
              <a:rPr lang="en-GB" dirty="0">
                <a:solidFill>
                  <a:srgbClr val="383838"/>
                </a:solidFill>
                <a:latin typeface="Arial Narrow" panose="020B0604020202020204" pitchFamily="34" charset="0"/>
                <a:cs typeface="Arial Narrow" panose="020B0604020202020204" pitchFamily="34" charset="0"/>
              </a:rPr>
              <a:t>and </a:t>
            </a:r>
            <a:r>
              <a:rPr lang="en-GB" i="1" dirty="0">
                <a:solidFill>
                  <a:srgbClr val="383838"/>
                </a:solidFill>
                <a:latin typeface="Arial Narrow" panose="020B0604020202020204" pitchFamily="34" charset="0"/>
                <a:cs typeface="Arial Narrow" panose="020B0604020202020204" pitchFamily="34" charset="0"/>
              </a:rPr>
              <a:t>"The Jews Are Our Misfortune”</a:t>
            </a:r>
            <a:r>
              <a:rPr lang="en-GB" dirty="0">
                <a:solidFill>
                  <a:srgbClr val="383838"/>
                </a:solidFill>
                <a:latin typeface="Arial Narrow" panose="020B0604020202020204" pitchFamily="34" charset="0"/>
                <a:cs typeface="Arial Narrow" panose="020B0604020202020204" pitchFamily="34" charset="0"/>
              </a:rPr>
              <a:t>. </a:t>
            </a:r>
            <a:endParaRPr lang="en-GB" dirty="0">
              <a:solidFill>
                <a:srgbClr val="333333"/>
              </a:solidFill>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It was </a:t>
            </a:r>
            <a:r>
              <a:rPr lang="en-GB" b="1" dirty="0">
                <a:latin typeface="Arial Narrow" panose="020B0604020202020204" pitchFamily="34" charset="0"/>
                <a:cs typeface="Arial Narrow" panose="020B0604020202020204" pitchFamily="34" charset="0"/>
              </a:rPr>
              <a:t>intimidating and frightening </a:t>
            </a:r>
            <a:r>
              <a:rPr lang="en-GB" dirty="0">
                <a:latin typeface="Arial Narrow" panose="020B0604020202020204" pitchFamily="34" charset="0"/>
                <a:cs typeface="Arial Narrow" panose="020B0604020202020204" pitchFamily="34" charset="0"/>
              </a:rPr>
              <a:t>experience for Jewish people.</a:t>
            </a:r>
          </a:p>
          <a:p>
            <a:endParaRPr lang="en-US" dirty="0">
              <a:latin typeface="Arial Narrow" panose="020B0604020202020204" pitchFamily="34" charset="0"/>
              <a:cs typeface="Arial Narrow" panose="020B0604020202020204" pitchFamily="34" charset="0"/>
            </a:endParaRPr>
          </a:p>
        </p:txBody>
      </p:sp>
      <p:pic>
        <p:nvPicPr>
          <p:cNvPr id="1026" name="Picture 2" descr="Leicester council urged to end 'anti-Semitic' boycott - BBC News">
            <a:extLst>
              <a:ext uri="{FF2B5EF4-FFF2-40B4-BE49-F238E27FC236}">
                <a16:creationId xmlns:a16="http://schemas.microsoft.com/office/drawing/2014/main" id="{33647AD2-A9F8-6E88-F99A-4098C5131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01" r="26291"/>
          <a:stretch/>
        </p:blipFill>
        <p:spPr bwMode="auto">
          <a:xfrm rot="462572">
            <a:off x="6329527" y="-260193"/>
            <a:ext cx="3829760" cy="79292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07408585-3078-7FB5-F167-A5781C9C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9711">
            <a:off x="6205263" y="-416797"/>
            <a:ext cx="4455693" cy="85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54289"/>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3726</TotalTime>
  <Words>3030</Words>
  <Application>Microsoft Office PowerPoint</Application>
  <PresentationFormat>On-screen Show (4:3)</PresentationFormat>
  <Paragraphs>157</Paragraphs>
  <Slides>16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Arial Narrow</vt:lpstr>
      <vt:lpstr>Calibri</vt:lpstr>
      <vt:lpstr>Gotham A</vt:lpstr>
      <vt:lpstr>Helvetica</vt:lpstr>
      <vt:lpstr>hk_groteskregular</vt:lpstr>
      <vt:lpstr>Museo Sans 500</vt:lpstr>
      <vt:lpstr>Open Sans</vt:lpstr>
      <vt:lpstr>Roboto Condensed</vt:lpstr>
      <vt:lpstr>TwitterChirp</vt:lpstr>
      <vt:lpstr>Verdana</vt:lpstr>
      <vt:lpstr>Wingdings</vt:lpstr>
      <vt:lpstr>Office Theme</vt:lpstr>
      <vt:lpstr> Holocaust Memorial Day 2023:  A Window on ‘Ordinary People’  KS3 Tutor Time Stimuli &amp; Suggestions   </vt:lpstr>
      <vt:lpstr>Holocaust Memorial Day 2023: Ordinary People. </vt:lpstr>
      <vt:lpstr>PowerPoint Presentation</vt:lpstr>
      <vt:lpstr>What can be seen through this window?</vt:lpstr>
      <vt:lpstr>What can be seen through this window?</vt:lpstr>
      <vt:lpstr>What can be seen through this window?</vt:lpstr>
      <vt:lpstr>What can be seen through this window?</vt:lpstr>
      <vt:lpstr>A Window on ‘Ordinary People’ Guided Questions</vt:lpstr>
      <vt:lpstr>A Window on ‘Ordinary People’</vt:lpstr>
      <vt:lpstr>A Window on ‘Ordinary People’</vt:lpstr>
      <vt:lpstr>A Window on ‘Ordinary People’</vt:lpstr>
      <vt:lpstr>A Window on Jewish Life in Germany </vt:lpstr>
      <vt:lpstr>A Window on ‘Reflection’</vt:lpstr>
      <vt:lpstr>A Window on Reflection ‘Ordinary People’ Portrait</vt:lpstr>
      <vt:lpstr>Glossary of terms</vt:lpstr>
      <vt:lpstr> Holocaust Memorial Day 2023:  A Window on ‘Ordinary People’  KS3 Tutor Time Stimuli &amp;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Wetherall, Nicola</cp:lastModifiedBy>
  <cp:revision>318</cp:revision>
  <dcterms:created xsi:type="dcterms:W3CDTF">2014-01-06T16:57:49Z</dcterms:created>
  <dcterms:modified xsi:type="dcterms:W3CDTF">2022-11-26T12:10:35Z</dcterms:modified>
  <cp:contentStatus/>
</cp:coreProperties>
</file>