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77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13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6" y="128401"/>
            <a:ext cx="9865178" cy="12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2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97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0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46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3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15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DF3F-9F2F-446D-9F45-20988B64E3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25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DF3F-9F2F-446D-9F45-20988B64E3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8BB9-4948-4525-8DED-FA7B693D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36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.wetherall@ucl.ac.uk" TargetMode="External"/><Relationship Id="rId2" Type="http://schemas.openxmlformats.org/officeDocument/2006/relationships/hyperlink" Target="https://www.holocausteducation.org.uk/courses-ev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olocausteducation.org.uk/courses-events/masters-module/" TargetMode="External"/><Relationship Id="rId5" Type="http://schemas.openxmlformats.org/officeDocument/2006/relationships/hyperlink" Target="mailto:t.haward@ucl.ac.uk" TargetMode="External"/><Relationship Id="rId4" Type="http://schemas.openxmlformats.org/officeDocument/2006/relationships/hyperlink" Target="mailto:emma.obrien@ucl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locausteducation.org.uk/courses-even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mma.obrien@ucl.ac.uk" TargetMode="External"/><Relationship Id="rId2" Type="http://schemas.openxmlformats.org/officeDocument/2006/relationships/hyperlink" Target="mailto:nwetherall@ucl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olocausteducation.org.uk/courses-events/masters-module/" TargetMode="External"/><Relationship Id="rId4" Type="http://schemas.openxmlformats.org/officeDocument/2006/relationships/hyperlink" Target="mailto:t.haward@ucl.ac.u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.haward@ucl.ac.uk" TargetMode="External"/><Relationship Id="rId2" Type="http://schemas.openxmlformats.org/officeDocument/2006/relationships/hyperlink" Target="mailto:emma.obrien@ucl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olocausteducation.org.uk/courses-events/masters-modu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" y="1077132"/>
            <a:ext cx="12192000" cy="922148"/>
          </a:xfrm>
        </p:spPr>
        <p:txBody>
          <a:bodyPr>
            <a:noAutofit/>
          </a:bodyPr>
          <a:lstStyle/>
          <a:p>
            <a:pPr algn="ctr"/>
            <a:br>
              <a:rPr lang="en-GB" sz="2800" b="1" dirty="0"/>
            </a:br>
            <a:r>
              <a:rPr lang="en-GB" sz="2800" b="1" dirty="0"/>
              <a:t>Holocaust education in your Appraisal and Performance Management targets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607045"/>
              </p:ext>
            </p:extLst>
          </p:nvPr>
        </p:nvGraphicFramePr>
        <p:xfrm>
          <a:off x="-1" y="1999280"/>
          <a:ext cx="12192000" cy="4815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16200787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9033623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9914620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699450150"/>
                    </a:ext>
                  </a:extLst>
                </a:gridCol>
              </a:tblGrid>
              <a:tr h="5048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Will you be teaching </a:t>
                      </a:r>
                      <a:r>
                        <a:rPr lang="en-GB" sz="1400" baseline="0" dirty="0"/>
                        <a:t>about the Holocaust this coming year?</a:t>
                      </a:r>
                      <a:endParaRPr lang="en-GB" sz="14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New UCL Beacon</a:t>
                      </a:r>
                      <a:r>
                        <a:rPr lang="en-GB" sz="1400" baseline="0" dirty="0"/>
                        <a:t> School Lead Teachers</a:t>
                      </a:r>
                      <a:endParaRPr lang="en-GB" sz="14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Previous </a:t>
                      </a:r>
                      <a:r>
                        <a:rPr lang="en-GB" sz="1400" baseline="0" dirty="0"/>
                        <a:t>UCL Beacon School Lead Teachers</a:t>
                      </a:r>
                      <a:endParaRPr lang="en-GB" sz="14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Lead Teachers from UCL Quality</a:t>
                      </a:r>
                      <a:r>
                        <a:rPr lang="en-GB" sz="1400" baseline="0" dirty="0"/>
                        <a:t> Mark Beacon Schools</a:t>
                      </a:r>
                      <a:endParaRPr lang="en-GB" sz="14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17048"/>
                  </a:ext>
                </a:extLst>
              </a:tr>
              <a:tr h="423821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/>
                        <a:t>77.5% of teachers who teach about the Holocaust want high quality CPD to help with this challenging subject. </a:t>
                      </a:r>
                      <a:br>
                        <a:rPr lang="en-GB" sz="1200" b="1" baseline="0" dirty="0"/>
                      </a:br>
                      <a:r>
                        <a:rPr lang="en-GB" sz="1200" b="0" baseline="0" dirty="0"/>
                        <a:t>(UCL national research with more than 2000 teachers across the country.)</a:t>
                      </a:r>
                      <a:br>
                        <a:rPr lang="en-GB" sz="1200" b="0" baseline="0" dirty="0"/>
                      </a:br>
                      <a:endParaRPr lang="en-GB" sz="1200" b="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/>
                        <a:t>Identify this need in your discussion. </a:t>
                      </a:r>
                      <a:br>
                        <a:rPr lang="en-GB" sz="1200" b="1" baseline="0" dirty="0"/>
                      </a:br>
                      <a:r>
                        <a:rPr lang="en-GB" sz="1200" b="1" baseline="0" dirty="0"/>
                        <a:t>Frame CPD request in terms of its contribution to whole school priorities </a:t>
                      </a:r>
                      <a:r>
                        <a:rPr lang="en-GB" sz="1200" baseline="0" dirty="0"/>
                        <a:t>(e.g. SMSC, FBV, Prevent, community cohesion, critical or independent thinking)</a:t>
                      </a:r>
                      <a:br>
                        <a:rPr lang="en-GB" sz="1200" baseline="0" dirty="0">
                          <a:effectLst/>
                        </a:rPr>
                      </a:br>
                      <a:endParaRPr lang="en-GB" sz="1200" baseline="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/>
                        <a:t>Check out FREE specialist and research informed full-day and twilight CPD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>
                          <a:hlinkClick r:id="rId2"/>
                        </a:rPr>
                        <a:t>https://www.holocausteducation.org.uk/courses-events/</a:t>
                      </a:r>
                      <a:r>
                        <a:rPr lang="en-GB" sz="1200" baseline="0" dirty="0"/>
                        <a:t> and </a:t>
                      </a:r>
                      <a:r>
                        <a:rPr lang="en-GB" sz="1200" b="1" baseline="0" dirty="0"/>
                        <a:t>secure internal permission to book during the meeting</a:t>
                      </a:r>
                      <a:r>
                        <a:rPr lang="en-GB" sz="1200" baseline="0" dirty="0"/>
                        <a:t>. </a:t>
                      </a:r>
                      <a:br>
                        <a:rPr lang="en-GB" sz="1200" baseline="0" dirty="0"/>
                      </a:br>
                      <a:endParaRPr lang="en-GB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/>
                        <a:t>Is your school a committed to developing practice in Holocaust education? </a:t>
                      </a:r>
                      <a:r>
                        <a:rPr lang="en-GB" sz="1200" b="1" baseline="0" dirty="0"/>
                        <a:t>Consider applying for the 2018-19 UCL Beacon School programme. </a:t>
                      </a:r>
                      <a:r>
                        <a:rPr lang="en-GB" sz="1200" baseline="0" dirty="0"/>
                        <a:t>Identify a target that will help your application.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baseline="0" dirty="0"/>
                        <a:t>Target the impact of the Beacon School programme and your </a:t>
                      </a:r>
                      <a:r>
                        <a:rPr lang="en-GB" sz="1200" b="1" baseline="0" dirty="0" err="1"/>
                        <a:t>SoW</a:t>
                      </a:r>
                      <a:r>
                        <a:rPr lang="en-GB" sz="1200" b="1" baseline="0" dirty="0"/>
                        <a:t> on specific student groups or in line with whole school priorities</a:t>
                      </a:r>
                      <a:br>
                        <a:rPr lang="en-GB" sz="1200" b="1" baseline="0" dirty="0"/>
                      </a:br>
                      <a:r>
                        <a:rPr lang="en-GB" sz="1200" baseline="0" dirty="0"/>
                        <a:t>(e.g. PP, EAL, SEND, ‘hard to reach’ students, Literacy, critical thinking, teacher talk or questioning)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/>
                        <a:t>Ensure your Lead Teacher status and </a:t>
                      </a:r>
                      <a:r>
                        <a:rPr lang="en-GB" sz="1200" b="1" baseline="0" dirty="0"/>
                        <a:t>participation </a:t>
                      </a:r>
                      <a:r>
                        <a:rPr lang="en-GB" sz="1200" baseline="0" dirty="0"/>
                        <a:t>in the programme (Online induction, London residential, Poland Study Visit) </a:t>
                      </a:r>
                      <a:r>
                        <a:rPr lang="en-GB" sz="1200" b="1" baseline="0" dirty="0"/>
                        <a:t>is acknowledged in Appraisal discussions</a:t>
                      </a:r>
                      <a:r>
                        <a:rPr lang="en-GB" sz="1200" baseline="0" dirty="0"/>
                        <a:t>. </a:t>
                      </a:r>
                      <a:br>
                        <a:rPr lang="en-GB" sz="1200" baseline="0" dirty="0"/>
                      </a:br>
                      <a:endParaRPr lang="en-GB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/>
                        <a:t>Identify a target that references the programme’s required elements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baseline="0" dirty="0"/>
                        <a:t>develop a Holocaust Scheme of Work which embeds UCL pedagogy and includes assessment opportunities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baseline="0" dirty="0"/>
                        <a:t>develop school network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baseline="0" dirty="0"/>
                        <a:t>host the CPD day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baseline="0" dirty="0"/>
                        <a:t>Set a </a:t>
                      </a:r>
                      <a:r>
                        <a:rPr lang="en-GB" sz="1200" b="1" dirty="0"/>
                        <a:t>target </a:t>
                      </a:r>
                      <a:r>
                        <a:rPr lang="en-GB" sz="1200" b="1" baseline="0" dirty="0"/>
                        <a:t>to achieve the UCL Quality Mark and successfully redesignate your Beacon School status</a:t>
                      </a:r>
                      <a:r>
                        <a:rPr lang="en-GB" sz="1200" baseline="0" dirty="0"/>
                        <a:t>. This can celebrate best practice and whole school improvement.</a:t>
                      </a:r>
                      <a:br>
                        <a:rPr lang="en-GB" sz="1200" baseline="0" dirty="0"/>
                      </a:br>
                      <a:r>
                        <a:rPr lang="en-GB" sz="1200" baseline="0"/>
                        <a:t>Contact </a:t>
                      </a:r>
                      <a:r>
                        <a:rPr lang="en-GB" sz="1200" baseline="0">
                          <a:hlinkClick r:id="rId3"/>
                        </a:rPr>
                        <a:t>n.wetherall@ucl.ac.uk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 baseline="0" dirty="0"/>
                        <a:t>to </a:t>
                      </a:r>
                      <a:r>
                        <a:rPr lang="en-GB" sz="1200" b="0" baseline="0" dirty="0"/>
                        <a:t>trigger the UCL Quality Mark process. </a:t>
                      </a:r>
                      <a:br>
                        <a:rPr lang="en-GB" sz="1200" baseline="0" dirty="0"/>
                      </a:br>
                      <a:endParaRPr lang="en-GB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/>
                        <a:t>Discuss how to capitalise upon your Beacon School status to consolidate and share best practice across your school and network.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/>
                        <a:t>Host another full day or twilight CPD in conjunction with UCL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/>
                        <a:t>Contact the Centre’s </a:t>
                      </a:r>
                      <a:r>
                        <a:rPr lang="en-GB" sz="1200" dirty="0">
                          <a:effectLst/>
                          <a:hlinkClick r:id="rId4"/>
                        </a:rPr>
                        <a:t>emma.obrien@ucl.ac.uk</a:t>
                      </a:r>
                      <a:r>
                        <a:rPr lang="en-GB" sz="1200" dirty="0">
                          <a:effectLst/>
                        </a:rPr>
                        <a:t> or</a:t>
                      </a:r>
                      <a:r>
                        <a:rPr lang="en-GB" sz="1200" baseline="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  <a:hlinkClick r:id="rId5"/>
                        </a:rPr>
                        <a:t>t.haward@ucl.ac.uk</a:t>
                      </a:r>
                      <a:r>
                        <a:rPr lang="en-GB" sz="1200" dirty="0">
                          <a:effectLst/>
                        </a:rPr>
                        <a:t> to explore possibilities.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effectLst/>
                        </a:rPr>
                        <a:t>Apply</a:t>
                      </a:r>
                      <a:r>
                        <a:rPr lang="en-GB" sz="1200" b="1" baseline="0" dirty="0">
                          <a:effectLst/>
                        </a:rPr>
                        <a:t> </a:t>
                      </a:r>
                      <a:r>
                        <a:rPr lang="en-GB" sz="1200" b="1" dirty="0">
                          <a:effectLst/>
                        </a:rPr>
                        <a:t>for our free </a:t>
                      </a:r>
                      <a:r>
                        <a:rPr lang="en-GB" sz="1200" b="1" baseline="0" dirty="0">
                          <a:effectLst/>
                        </a:rPr>
                        <a:t>MA online module:</a:t>
                      </a:r>
                      <a:r>
                        <a:rPr lang="en-GB" sz="1200" baseline="0" dirty="0">
                          <a:effectLst/>
                        </a:rPr>
                        <a:t> </a:t>
                      </a:r>
                      <a:r>
                        <a:rPr lang="en-GB" sz="1000" baseline="0" dirty="0">
                          <a:effectLst/>
                          <a:hlinkClick r:id="rId6"/>
                        </a:rPr>
                        <a:t>https://www.holocausteducation.org.uk/courses-events/masters-module/</a:t>
                      </a:r>
                      <a:br>
                        <a:rPr lang="en-GB" sz="1000" baseline="0" dirty="0">
                          <a:effectLst/>
                        </a:rPr>
                      </a:br>
                      <a:endParaRPr lang="en-GB" sz="1000" baseline="0" dirty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/>
                        <a:t>Recognise school’s </a:t>
                      </a:r>
                      <a:r>
                        <a:rPr lang="en-GB" sz="1200" b="1" baseline="0" dirty="0"/>
                        <a:t>Quality Mark </a:t>
                      </a:r>
                      <a:r>
                        <a:rPr lang="en-GB" sz="1200" b="1" dirty="0"/>
                        <a:t>achievement in </a:t>
                      </a:r>
                      <a:r>
                        <a:rPr lang="en-GB" sz="1200" b="1" baseline="0" dirty="0"/>
                        <a:t>your Appraisal discussion. </a:t>
                      </a:r>
                      <a:br>
                        <a:rPr lang="en-GB" sz="1200" b="1" baseline="0" dirty="0"/>
                      </a:br>
                      <a:r>
                        <a:rPr lang="en-GB" sz="1200" b="0" baseline="0" dirty="0"/>
                        <a:t>T</a:t>
                      </a:r>
                      <a:r>
                        <a:rPr lang="en-GB" sz="1200" baseline="0" dirty="0"/>
                        <a:t>arget at least one of the EBI suggestions from the report to further impact.</a:t>
                      </a:r>
                      <a:br>
                        <a:rPr lang="en-GB" sz="1200" baseline="0" dirty="0"/>
                      </a:br>
                      <a:endParaRPr lang="en-GB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/>
                        <a:t>Target the impact of the Beacon School programme and your </a:t>
                      </a:r>
                      <a:r>
                        <a:rPr lang="en-GB" sz="1200" b="1" baseline="0" dirty="0" err="1"/>
                        <a:t>SoW</a:t>
                      </a:r>
                      <a:r>
                        <a:rPr lang="en-GB" sz="1200" b="1" baseline="0" dirty="0"/>
                        <a:t> on specific student groups or in line with whole school priorities</a:t>
                      </a:r>
                      <a:br>
                        <a:rPr lang="en-GB" sz="1200" b="1" baseline="0" dirty="0"/>
                      </a:br>
                      <a:r>
                        <a:rPr lang="en-GB" sz="1200" baseline="0" dirty="0"/>
                        <a:t>(e.g. PP, EAL, SEND, ‘hard to reach’ students, Literacy, critical thinking, teacher talk or questioning) </a:t>
                      </a:r>
                      <a:endParaRPr lang="en-GB" sz="12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baseline="0" dirty="0"/>
                        <a:t>Continue to engage with UCL Centre research projects </a:t>
                      </a:r>
                      <a:br>
                        <a:rPr lang="en-GB" sz="1200" b="1" baseline="0" dirty="0"/>
                      </a:br>
                      <a:endParaRPr lang="en-GB" sz="1200" b="1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baseline="0" dirty="0"/>
                        <a:t>Consolidate your network and share best practice </a:t>
                      </a:r>
                      <a:r>
                        <a:rPr lang="en-GB" sz="1200" baseline="0" dirty="0"/>
                        <a:t>by calendaring annual full CPD day or twilight opportunities with UCL.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dirty="0">
                          <a:effectLst/>
                        </a:rPr>
                        <a:t>Apply for our </a:t>
                      </a:r>
                      <a:r>
                        <a:rPr lang="en-GB" sz="1200" b="1" baseline="0" dirty="0">
                          <a:effectLst/>
                        </a:rPr>
                        <a:t>MA online module: </a:t>
                      </a:r>
                      <a:r>
                        <a:rPr lang="en-GB" sz="1000" baseline="0" dirty="0">
                          <a:effectLst/>
                          <a:hlinkClick r:id="rId6"/>
                        </a:rPr>
                        <a:t>https://www.holocausteducation.org.uk/courses-events/masters-module/</a:t>
                      </a:r>
                      <a:endParaRPr lang="en-GB" sz="1000" baseline="0" dirty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610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7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" y="1077132"/>
            <a:ext cx="12192000" cy="922148"/>
          </a:xfrm>
        </p:spPr>
        <p:txBody>
          <a:bodyPr>
            <a:noAutofit/>
          </a:bodyPr>
          <a:lstStyle/>
          <a:p>
            <a:pPr algn="ctr"/>
            <a:br>
              <a:rPr lang="en-GB" sz="2800" b="1" dirty="0"/>
            </a:br>
            <a:r>
              <a:rPr lang="en-GB" sz="2800" b="1" dirty="0"/>
              <a:t>Holocaust education in your Appraisal and Performance Management targets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972973"/>
              </p:ext>
            </p:extLst>
          </p:nvPr>
        </p:nvGraphicFramePr>
        <p:xfrm>
          <a:off x="131805" y="1999280"/>
          <a:ext cx="11969579" cy="47563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69579">
                  <a:extLst>
                    <a:ext uri="{9D8B030D-6E8A-4147-A177-3AD203B41FA5}">
                      <a16:colId xmlns:a16="http://schemas.microsoft.com/office/drawing/2014/main" val="2162007871"/>
                    </a:ext>
                  </a:extLst>
                </a:gridCol>
              </a:tblGrid>
              <a:tr h="50483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Will you be teaching </a:t>
                      </a:r>
                      <a:r>
                        <a:rPr lang="en-GB" sz="2800" baseline="0" dirty="0"/>
                        <a:t>about the Holocaust this coming year?</a:t>
                      </a:r>
                      <a:endParaRPr lang="en-GB" sz="28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17048"/>
                  </a:ext>
                </a:extLst>
              </a:tr>
              <a:tr h="423821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/>
                        <a:t>77.5% of teachers who teach about the Holocaust want high quality CPD to help with this challenging subject. </a:t>
                      </a:r>
                      <a:br>
                        <a:rPr lang="en-GB" sz="2000" b="1" baseline="0" dirty="0"/>
                      </a:br>
                      <a:r>
                        <a:rPr lang="en-GB" sz="2000" b="0" baseline="0" dirty="0"/>
                        <a:t>(UCL national research with more than 2000 teachers across the country.)</a:t>
                      </a:r>
                      <a:br>
                        <a:rPr lang="en-GB" sz="2000" b="0" baseline="0" dirty="0"/>
                      </a:br>
                      <a:endParaRPr lang="en-GB" sz="2000" b="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/>
                        <a:t>Identify this need in your discussion. </a:t>
                      </a:r>
                      <a:br>
                        <a:rPr lang="en-GB" sz="2000" b="1" baseline="0" dirty="0"/>
                      </a:br>
                      <a:r>
                        <a:rPr lang="en-GB" sz="2000" b="1" baseline="0" dirty="0"/>
                        <a:t>Frame CPD request in terms of its contribution to whole school priorities </a:t>
                      </a:r>
                      <a:r>
                        <a:rPr lang="en-GB" sz="2000" baseline="0" dirty="0"/>
                        <a:t>(e.g. SMSC, FBV, Prevent, community cohesion, critical or independent thinking)</a:t>
                      </a:r>
                      <a:br>
                        <a:rPr lang="en-GB" sz="2000" baseline="0" dirty="0">
                          <a:effectLst/>
                        </a:rPr>
                      </a:br>
                      <a:endParaRPr lang="en-GB" sz="2000" baseline="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/>
                        <a:t>Check out FREE specialist and research informed full-day and twilight CPD</a:t>
                      </a:r>
                      <a:r>
                        <a:rPr lang="en-GB" sz="2000" baseline="0" dirty="0"/>
                        <a:t> </a:t>
                      </a:r>
                      <a:r>
                        <a:rPr lang="en-GB" sz="2000" baseline="0" dirty="0">
                          <a:hlinkClick r:id="rId2"/>
                        </a:rPr>
                        <a:t>https://www.holocausteducation.org.uk/courses-events/</a:t>
                      </a:r>
                      <a:r>
                        <a:rPr lang="en-GB" sz="2000" baseline="0" dirty="0"/>
                        <a:t> and </a:t>
                      </a:r>
                      <a:r>
                        <a:rPr lang="en-GB" sz="2000" b="1" baseline="0" dirty="0"/>
                        <a:t>secure internal permission to book during the meeting</a:t>
                      </a:r>
                      <a:r>
                        <a:rPr lang="en-GB" sz="2000" baseline="0" dirty="0"/>
                        <a:t>. </a:t>
                      </a:r>
                      <a:br>
                        <a:rPr lang="en-GB" sz="2000" baseline="0" dirty="0"/>
                      </a:br>
                      <a:endParaRPr lang="en-GB" sz="20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Is your school a committed to developing practice in Holocaust education? </a:t>
                      </a:r>
                      <a:r>
                        <a:rPr lang="en-GB" sz="2000" b="1" baseline="0" dirty="0"/>
                        <a:t>Consider applying for the 2018-19 UCL Beacon School programme. </a:t>
                      </a:r>
                      <a:r>
                        <a:rPr lang="en-GB" sz="2000" baseline="0" dirty="0"/>
                        <a:t>Identify a target that will help your application.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610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25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" y="1077132"/>
            <a:ext cx="12192000" cy="922148"/>
          </a:xfrm>
        </p:spPr>
        <p:txBody>
          <a:bodyPr>
            <a:noAutofit/>
          </a:bodyPr>
          <a:lstStyle/>
          <a:p>
            <a:pPr algn="ctr"/>
            <a:br>
              <a:rPr lang="en-GB" sz="2800" b="1" dirty="0"/>
            </a:br>
            <a:r>
              <a:rPr lang="en-GB" sz="2800" b="1" dirty="0"/>
              <a:t>Holocaust education in your Appraisal and Performance Management targets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03923"/>
              </p:ext>
            </p:extLst>
          </p:nvPr>
        </p:nvGraphicFramePr>
        <p:xfrm>
          <a:off x="131805" y="1999280"/>
          <a:ext cx="11969579" cy="47563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69579">
                  <a:extLst>
                    <a:ext uri="{9D8B030D-6E8A-4147-A177-3AD203B41FA5}">
                      <a16:colId xmlns:a16="http://schemas.microsoft.com/office/drawing/2014/main" val="2162007871"/>
                    </a:ext>
                  </a:extLst>
                </a:gridCol>
              </a:tblGrid>
              <a:tr h="504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New UCL Beacon</a:t>
                      </a:r>
                      <a:r>
                        <a:rPr lang="en-GB" sz="2800" baseline="0" dirty="0"/>
                        <a:t> School Lead Teachers</a:t>
                      </a:r>
                      <a:endParaRPr lang="en-GB" sz="28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17048"/>
                  </a:ext>
                </a:extLst>
              </a:tr>
              <a:tr h="423821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b="1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baseline="0" dirty="0"/>
                        <a:t>Target the impact of the Beacon School programme and your </a:t>
                      </a:r>
                      <a:r>
                        <a:rPr lang="en-GB" sz="2000" b="1" baseline="0" dirty="0" err="1"/>
                        <a:t>SoW</a:t>
                      </a:r>
                      <a:r>
                        <a:rPr lang="en-GB" sz="2000" b="1" baseline="0" dirty="0"/>
                        <a:t> on specific student groups or in line with whole school priorities</a:t>
                      </a:r>
                      <a:br>
                        <a:rPr lang="en-GB" sz="2000" b="1" baseline="0" dirty="0"/>
                      </a:br>
                      <a:r>
                        <a:rPr lang="en-GB" sz="2000" baseline="0" dirty="0"/>
                        <a:t>(e.g. PP, EAL, SEND, ‘hard to reach’ students, Literacy, critical thinking, teacher talk or questioning)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/>
                        <a:t>Ensure your Lead Teacher status and </a:t>
                      </a:r>
                      <a:r>
                        <a:rPr lang="en-GB" sz="2000" b="1" baseline="0" dirty="0"/>
                        <a:t>participation </a:t>
                      </a:r>
                      <a:r>
                        <a:rPr lang="en-GB" sz="2000" baseline="0" dirty="0"/>
                        <a:t>in the programme (Online induction, London residential, Poland Study Visit) </a:t>
                      </a:r>
                      <a:r>
                        <a:rPr lang="en-GB" sz="2000" b="1" baseline="0" dirty="0"/>
                        <a:t>is acknowledged in Appraisal discussions</a:t>
                      </a:r>
                      <a:r>
                        <a:rPr lang="en-GB" sz="2000" baseline="0" dirty="0"/>
                        <a:t>. </a:t>
                      </a:r>
                      <a:br>
                        <a:rPr lang="en-GB" sz="2000" baseline="0" dirty="0"/>
                      </a:br>
                      <a:endParaRPr lang="en-GB" sz="20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/>
                        <a:t>Identify a target that references the programme’s required elements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2000" baseline="0" dirty="0"/>
                        <a:t>develop a Holocaust Scheme of Work which embeds UCL pedagogy and includes assessment opportunities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2000" baseline="0" dirty="0"/>
                        <a:t>develop school network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2000" baseline="0" dirty="0"/>
                        <a:t>host the CPD day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20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610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49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" y="1077132"/>
            <a:ext cx="12192000" cy="922148"/>
          </a:xfrm>
        </p:spPr>
        <p:txBody>
          <a:bodyPr>
            <a:noAutofit/>
          </a:bodyPr>
          <a:lstStyle/>
          <a:p>
            <a:pPr algn="ctr"/>
            <a:br>
              <a:rPr lang="en-GB" sz="2800" b="1" dirty="0"/>
            </a:br>
            <a:r>
              <a:rPr lang="en-GB" sz="2800" b="1" dirty="0"/>
              <a:t>Holocaust education in your Appraisal and Performance Management targets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371175"/>
              </p:ext>
            </p:extLst>
          </p:nvPr>
        </p:nvGraphicFramePr>
        <p:xfrm>
          <a:off x="131805" y="1999280"/>
          <a:ext cx="11969579" cy="47906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69579">
                  <a:extLst>
                    <a:ext uri="{9D8B030D-6E8A-4147-A177-3AD203B41FA5}">
                      <a16:colId xmlns:a16="http://schemas.microsoft.com/office/drawing/2014/main" val="2162007871"/>
                    </a:ext>
                  </a:extLst>
                </a:gridCol>
              </a:tblGrid>
              <a:tr h="5079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UCL Beacon</a:t>
                      </a:r>
                      <a:r>
                        <a:rPr lang="en-GB" sz="2800" baseline="0" dirty="0"/>
                        <a:t> School Lead Teachers </a:t>
                      </a:r>
                      <a:r>
                        <a:rPr lang="en-GB" sz="2800" baseline="0"/>
                        <a:t>(alumni 2012-18)</a:t>
                      </a:r>
                      <a:endParaRPr lang="en-GB" sz="28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17048"/>
                  </a:ext>
                </a:extLst>
              </a:tr>
              <a:tr h="427253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b="1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baseline="0" dirty="0"/>
                        <a:t>Set a </a:t>
                      </a:r>
                      <a:r>
                        <a:rPr lang="en-GB" sz="2000" b="1" dirty="0"/>
                        <a:t>target </a:t>
                      </a:r>
                      <a:r>
                        <a:rPr lang="en-GB" sz="2000" b="1" baseline="0" dirty="0"/>
                        <a:t>to achieve the UCL Quality Mark and successfully </a:t>
                      </a:r>
                      <a:r>
                        <a:rPr lang="en-GB" sz="2000" b="1" baseline="0" dirty="0" err="1"/>
                        <a:t>redesignate</a:t>
                      </a:r>
                      <a:r>
                        <a:rPr lang="en-GB" sz="2000" b="1" baseline="0" dirty="0"/>
                        <a:t> your Beacon School status</a:t>
                      </a:r>
                      <a:r>
                        <a:rPr lang="en-GB" sz="2000" baseline="0" dirty="0"/>
                        <a:t>. This can celebrate best practice and whole school improvement.</a:t>
                      </a:r>
                      <a:br>
                        <a:rPr lang="en-GB" sz="2000" baseline="0" dirty="0"/>
                      </a:br>
                      <a:r>
                        <a:rPr lang="en-GB" sz="2000" baseline="0" dirty="0"/>
                        <a:t>Contact </a:t>
                      </a:r>
                      <a:r>
                        <a:rPr lang="en-GB" sz="2000" baseline="0" dirty="0">
                          <a:hlinkClick r:id="rId2"/>
                        </a:rPr>
                        <a:t>nwetherall@ucl.ac.uk</a:t>
                      </a:r>
                      <a:r>
                        <a:rPr lang="en-GB" sz="2000" baseline="0" dirty="0"/>
                        <a:t> to </a:t>
                      </a:r>
                      <a:r>
                        <a:rPr lang="en-GB" sz="2000" b="0" baseline="0" dirty="0"/>
                        <a:t>trigger the UCL Quality Mark process. </a:t>
                      </a:r>
                      <a:br>
                        <a:rPr lang="en-GB" sz="2000" baseline="0" dirty="0"/>
                      </a:br>
                      <a:endParaRPr lang="en-GB" sz="20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/>
                        <a:t>Discuss how to capitalise upon your Beacon School status to consolidate and share best practice across your school and network.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/>
                        <a:t>Host another full day or twilight CPD in conjunction with UCL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Contact the Centre’s </a:t>
                      </a:r>
                      <a:r>
                        <a:rPr lang="en-GB" sz="2000" dirty="0">
                          <a:effectLst/>
                          <a:hlinkClick r:id="rId3"/>
                        </a:rPr>
                        <a:t>emma.obrien@ucl.ac.uk</a:t>
                      </a:r>
                      <a:r>
                        <a:rPr lang="en-GB" sz="2000" dirty="0">
                          <a:effectLst/>
                        </a:rPr>
                        <a:t> or</a:t>
                      </a:r>
                      <a:r>
                        <a:rPr lang="en-GB" sz="2000" baseline="0" dirty="0">
                          <a:effectLst/>
                        </a:rPr>
                        <a:t> </a:t>
                      </a:r>
                      <a:r>
                        <a:rPr lang="en-GB" sz="2000" dirty="0">
                          <a:effectLst/>
                          <a:hlinkClick r:id="rId4"/>
                        </a:rPr>
                        <a:t>t.haward@ucl.ac.uk</a:t>
                      </a:r>
                      <a:r>
                        <a:rPr lang="en-GB" sz="2000" dirty="0">
                          <a:effectLst/>
                        </a:rPr>
                        <a:t> to explore possibilities.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00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>
                          <a:effectLst/>
                        </a:rPr>
                        <a:t>Apply</a:t>
                      </a:r>
                      <a:r>
                        <a:rPr lang="en-GB" sz="2000" b="1" baseline="0" dirty="0">
                          <a:effectLst/>
                        </a:rPr>
                        <a:t> </a:t>
                      </a:r>
                      <a:r>
                        <a:rPr lang="en-GB" sz="2000" b="1" dirty="0">
                          <a:effectLst/>
                        </a:rPr>
                        <a:t>for our free </a:t>
                      </a:r>
                      <a:r>
                        <a:rPr lang="en-GB" sz="2000" b="1" baseline="0" dirty="0">
                          <a:effectLst/>
                        </a:rPr>
                        <a:t>MA online module:</a:t>
                      </a:r>
                      <a:r>
                        <a:rPr lang="en-GB" sz="2000" baseline="0" dirty="0">
                          <a:effectLst/>
                        </a:rPr>
                        <a:t> </a:t>
                      </a:r>
                      <a:r>
                        <a:rPr lang="en-GB" sz="2000" baseline="0" dirty="0">
                          <a:effectLst/>
                          <a:hlinkClick r:id="rId5"/>
                        </a:rPr>
                        <a:t>https://www.holocausteducation.org.uk/courses-events/masters-module/</a:t>
                      </a:r>
                      <a:br>
                        <a:rPr lang="en-GB" sz="2000" baseline="0" dirty="0">
                          <a:effectLst/>
                        </a:rPr>
                      </a:br>
                      <a:endParaRPr lang="en-GB" sz="2000" baseline="0" dirty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610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78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" y="1077132"/>
            <a:ext cx="12192000" cy="922148"/>
          </a:xfrm>
        </p:spPr>
        <p:txBody>
          <a:bodyPr>
            <a:noAutofit/>
          </a:bodyPr>
          <a:lstStyle/>
          <a:p>
            <a:pPr algn="ctr"/>
            <a:br>
              <a:rPr lang="en-GB" sz="2800" b="1" dirty="0"/>
            </a:br>
            <a:r>
              <a:rPr lang="en-GB" sz="2800" b="1" dirty="0"/>
              <a:t>Holocaust education in your Appraisal and Performance Management targets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78569"/>
              </p:ext>
            </p:extLst>
          </p:nvPr>
        </p:nvGraphicFramePr>
        <p:xfrm>
          <a:off x="131805" y="1999280"/>
          <a:ext cx="11969579" cy="47563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69579">
                  <a:extLst>
                    <a:ext uri="{9D8B030D-6E8A-4147-A177-3AD203B41FA5}">
                      <a16:colId xmlns:a16="http://schemas.microsoft.com/office/drawing/2014/main" val="2162007871"/>
                    </a:ext>
                  </a:extLst>
                </a:gridCol>
              </a:tblGrid>
              <a:tr h="50483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Lead Teachers from UCL Quality</a:t>
                      </a:r>
                      <a:r>
                        <a:rPr lang="en-GB" sz="2800" baseline="0" dirty="0"/>
                        <a:t> Mark Beacon Schools</a:t>
                      </a:r>
                      <a:endParaRPr lang="en-GB" sz="2800" dirty="0"/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17048"/>
                  </a:ext>
                </a:extLst>
              </a:tr>
              <a:tr h="423821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/>
                        <a:t>Recognise school’s </a:t>
                      </a:r>
                      <a:r>
                        <a:rPr lang="en-GB" sz="2000" b="1" baseline="0" dirty="0"/>
                        <a:t>Quality Mark </a:t>
                      </a:r>
                      <a:r>
                        <a:rPr lang="en-GB" sz="2000" b="1" dirty="0"/>
                        <a:t>achievement in </a:t>
                      </a:r>
                      <a:r>
                        <a:rPr lang="en-GB" sz="2000" b="1" baseline="0" dirty="0"/>
                        <a:t>your Appraisal discussion. </a:t>
                      </a:r>
                      <a:br>
                        <a:rPr lang="en-GB" sz="2000" b="1" baseline="0" dirty="0"/>
                      </a:br>
                      <a:r>
                        <a:rPr lang="en-GB" sz="2000" b="0" baseline="0" dirty="0"/>
                        <a:t>T</a:t>
                      </a:r>
                      <a:r>
                        <a:rPr lang="en-GB" sz="2000" baseline="0" dirty="0"/>
                        <a:t>arget at least one of the EBI suggestions from the report to further impact.</a:t>
                      </a:r>
                      <a:br>
                        <a:rPr lang="en-GB" sz="2000" baseline="0" dirty="0"/>
                      </a:br>
                      <a:endParaRPr lang="en-GB" sz="20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baseline="0" dirty="0"/>
                        <a:t>Target the impact of the Beacon School programme and your </a:t>
                      </a:r>
                      <a:r>
                        <a:rPr lang="en-GB" sz="2000" b="1" baseline="0" dirty="0" err="1"/>
                        <a:t>SoW</a:t>
                      </a:r>
                      <a:r>
                        <a:rPr lang="en-GB" sz="2000" b="1" baseline="0" dirty="0"/>
                        <a:t> on specific student groups or in line with whole school priorities</a:t>
                      </a:r>
                      <a:br>
                        <a:rPr lang="en-GB" sz="2000" b="1" baseline="0" dirty="0"/>
                      </a:br>
                      <a:r>
                        <a:rPr lang="en-GB" sz="2000" baseline="0" dirty="0"/>
                        <a:t>(e.g. PP, EAL, SEND, ‘hard to reach’ students, Literacy, critical thinking, teacher talk or questioning) </a:t>
                      </a:r>
                      <a:endParaRPr lang="en-GB" sz="20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baseline="0" dirty="0"/>
                        <a:t>Continue to engage with UCL Centre research projects </a:t>
                      </a:r>
                      <a:br>
                        <a:rPr lang="en-GB" sz="2000" b="1" baseline="0" dirty="0"/>
                      </a:br>
                      <a:endParaRPr lang="en-GB" sz="2000" b="1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baseline="0" dirty="0"/>
                        <a:t>Consolidate your network and share best practice </a:t>
                      </a:r>
                      <a:r>
                        <a:rPr lang="en-GB" sz="2000" baseline="0" dirty="0"/>
                        <a:t>by calendaring annual full CPD day or twilight opportunities with UCL. Contact the Centre’s </a:t>
                      </a:r>
                      <a:r>
                        <a:rPr lang="en-GB" sz="2000" dirty="0">
                          <a:effectLst/>
                          <a:hlinkClick r:id="rId2"/>
                        </a:rPr>
                        <a:t>emma.obrien@ucl.ac.uk</a:t>
                      </a:r>
                      <a:r>
                        <a:rPr lang="en-GB" sz="2000" dirty="0">
                          <a:effectLst/>
                        </a:rPr>
                        <a:t> or</a:t>
                      </a:r>
                      <a:r>
                        <a:rPr lang="en-GB" sz="2000" baseline="0" dirty="0">
                          <a:effectLst/>
                        </a:rPr>
                        <a:t> </a:t>
                      </a:r>
                      <a:r>
                        <a:rPr lang="en-GB" sz="2000" dirty="0">
                          <a:effectLst/>
                          <a:hlinkClick r:id="rId3"/>
                        </a:rPr>
                        <a:t>t.haward@ucl.ac.uk</a:t>
                      </a:r>
                      <a:r>
                        <a:rPr lang="en-GB" sz="2000" dirty="0">
                          <a:effectLst/>
                        </a:rPr>
                        <a:t> to explore possibilities.</a:t>
                      </a:r>
                      <a:endParaRPr lang="en-GB" sz="2000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baseline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dirty="0">
                          <a:effectLst/>
                        </a:rPr>
                        <a:t>Apply for our </a:t>
                      </a:r>
                      <a:r>
                        <a:rPr lang="en-GB" sz="2000" b="1" baseline="0" dirty="0">
                          <a:effectLst/>
                        </a:rPr>
                        <a:t>MA online module: </a:t>
                      </a:r>
                      <a:r>
                        <a:rPr lang="en-GB" sz="1400" baseline="0" dirty="0">
                          <a:effectLst/>
                          <a:hlinkClick r:id="rId4"/>
                        </a:rPr>
                        <a:t>https://www.holocausteducation.org.uk/courses-events/masters-module/</a:t>
                      </a:r>
                      <a:endParaRPr lang="en-GB" sz="1400" baseline="0" dirty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610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78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223</Words>
  <Application>Microsoft Office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 Holocaust education in your Appraisal and Performance Management targets</vt:lpstr>
      <vt:lpstr> Holocaust education in your Appraisal and Performance Management targets</vt:lpstr>
      <vt:lpstr> Holocaust education in your Appraisal and Performance Management targets</vt:lpstr>
      <vt:lpstr> Holocaust education in your Appraisal and Performance Management targets</vt:lpstr>
      <vt:lpstr> Holocaust education in your Appraisal and Performance Management targets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could Holocaust education be included in your upcoming Appraisal or Performance Management targets or discussions? How can the UCL Centre for Holocaust Education support you and your colelagues?</dc:title>
  <dc:creator>Nicola Wetherall</dc:creator>
  <cp:lastModifiedBy>Nicola Wetherall</cp:lastModifiedBy>
  <cp:revision>31</cp:revision>
  <dcterms:created xsi:type="dcterms:W3CDTF">2017-08-18T14:16:23Z</dcterms:created>
  <dcterms:modified xsi:type="dcterms:W3CDTF">2018-09-14T14:33:02Z</dcterms:modified>
</cp:coreProperties>
</file>