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E91093-796C-E806-08D9-5153F134F9A2}" name="Alanna Ivin" initials="AI" userId="8acbb8285f62e97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037A-34FC-4B84-8E58-17402ABE0D9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3DCEE-60C0-491A-973D-D25B7A780FB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1D8F0-5452-4E45-9C89-0E63F61457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4816A9-6D03-40A3-8280-D98EB38B79A3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A1708-29DE-4BE0-B2FA-3D41A1D043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9CB11-244D-409C-96CD-DF1B8A3437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1B938-16FC-49EC-B13F-5E5757910A4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3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F8AC-CA3F-494E-99E8-8A1B465102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CD012-AD6D-449F-9D06-604D832C9DE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16B8F-2E4F-40F9-A7DF-08DB06FF1A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FE6F21-F649-4869-8EA6-74E01F07FE78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6C14-E8F7-4EA9-8069-144B57D18C1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411B0-3952-42A0-A49F-6065FEB448D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8F9AA7-DFF2-4F11-BDB6-37393C59E37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78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FA6C4-C3EF-4CC2-930F-A268E9F17FB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BAACC-3733-4113-90D9-BEF29D095CE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A307C-DA94-49FD-9FC7-B8FA383C59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E8C179-9607-43F7-8C60-B009A5C1B11C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3628-2D3E-4D2B-B761-9E3B23E4B7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17149-D895-4807-B964-2718C95555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78D12E-5575-4DC3-959D-EA597B18949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22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D93A-8F58-4C15-8BA0-FBA9201E71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3D48-47B0-40BD-9CEA-8E4AAD203EC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FE574-3EBC-4230-80DA-5B33F5EFC0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1085D6-86A3-4F0E-9181-24B298C2025F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4F064-7621-42EC-B248-3F6D77A0C3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D3E55-DC08-4CC3-B5E9-9B85469352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C019A8-FED5-4A6B-94FA-D058DDE79C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619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AE06-CA01-4D5F-984A-87E24F0FDB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2C30-B7E3-41B7-B973-97AAD18528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BB405-80CF-4454-BAB9-E0798C4782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717EEC-D625-443F-B384-7ADE07234E34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041C5-18FB-4063-9000-BB30677CDB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21551-D52A-4647-9133-AB1D2F7D14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9CB4E4-4EFB-4C5A-A845-90209192B5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54D5E-689F-4BDD-91BD-94511EE4DB5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F40C-1547-42D9-ACB4-6FDD42E8543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A6B59-E644-481E-AFED-C668F84439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E2035-CBBE-4FF7-AE2A-23059ED028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A281C3-F9ED-409D-8882-CF7DE7008F01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F13EF-803F-4A71-A943-637887A010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04473-F7AC-4D1E-AE8F-63C4D72B21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72F59-AB87-4492-B77B-123B9F4C15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7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61956-59D0-4DF2-A61C-F8C24E4204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0CCCB-56BA-4FE1-A602-0EBC521A4D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523D2-4732-4C15-874D-C7B311FFF45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3CF7E-29EE-46D2-986D-850ADDBDDBB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94651-215F-42CA-B3B8-C9A5E8D0DDB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F29315-29F8-4B94-AEE7-CAA17B62B7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095421-BE3F-47E6-B619-D130706C89A5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A5B9A9-ACD1-47B6-8921-10F8E6EC95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8C5AE-C631-4D33-927E-C165DCDDF1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613E6E-987D-45AD-8588-83E0AC4ECA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70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866A-46BA-4233-B553-9517796758C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FE15DD-AF70-42C7-BC3B-C81B24373F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A7356C-D388-4EFE-92D7-8A61B5829B5F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522E0-53F7-4861-9F7B-16D2E74FA5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E152A-DDDF-430D-BE4E-4DF8334491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F55F03-CD02-482A-A2CD-31461B2A6CC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07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4F5561-3440-4D1E-91AB-DB9037B2D9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65D225-9F66-4E09-9C11-FDDF3DBA5D48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FB0092-ECF1-4154-BFE0-39D12FE25D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AD519A-4E42-41B5-ABB1-14379E92F9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2E3A28-C086-41BA-BE91-B3F8B3C34A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94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5AA2-8D5A-4DED-B48F-7E9EDAEA4CD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4D540-EDBF-4941-8827-D5C6398989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8BB70-A9A1-4301-B3A2-A6E1CE2FE8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E2760-9461-4771-87F1-BDBAAF0290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9A2430-BA19-411B-A375-718FC7A775CD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31738-D16E-464B-AA8F-7EB9384EEE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9F8DB-7C74-4204-8E29-CDB62F12AE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E6E975-341B-400B-8571-E315E690DD5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3739-977C-4FCA-B19F-81A7D74BDC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62E3A6-EA39-4559-B8BA-70F53785B8F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346A-9F18-49C7-A7FC-801A60C9D22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52E7A-C39E-4179-B3F1-5E682E3A97C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806E24-DE9E-4103-B551-62E93A9851EC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93F4D-17E2-4341-82A7-17D3B7DB25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7AAFF-927F-4824-91E7-296632CC5E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3EB74F-07B9-4D13-86D0-8C0A5177E4D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0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51BA17-33E7-42D3-AB7F-C4D028F2F9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E4F5E-580B-4F47-8F89-85FC831DE3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C7D92-728F-46D0-856B-B0D926739DD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06DFFB1-3F11-4B91-A8F7-5EAA516F1D49}" type="datetime1">
              <a:rPr lang="en-GB"/>
              <a:pPr lvl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9FC1E-29F0-4EE6-A661-69EA49FFE22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1D549-8E26-4AB8-A18C-877FE012A8B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1A0C33A-317D-4FD0-8C63-E2643C144254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7">
            <a:extLst>
              <a:ext uri="{FF2B5EF4-FFF2-40B4-BE49-F238E27FC236}">
                <a16:creationId xmlns:a16="http://schemas.microsoft.com/office/drawing/2014/main" id="{EECE8B7F-A305-43A3-A1DF-C983FEBBFBD8}"/>
              </a:ext>
            </a:extLst>
          </p:cNvPr>
          <p:cNvSpPr/>
          <p:nvPr/>
        </p:nvSpPr>
        <p:spPr>
          <a:xfrm>
            <a:off x="311069" y="228508"/>
            <a:ext cx="1451747" cy="1006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 CE </a:t>
            </a:r>
            <a:r>
              <a:rPr lang="en-GB" sz="1600" b="1" baseline="-3000" dirty="0">
                <a:solidFill>
                  <a:srgbClr val="404040"/>
                </a:solidFill>
                <a:latin typeface="Arial Narrow" pitchFamily="34"/>
              </a:rPr>
              <a:t>o</a:t>
            </a: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nwards</a:t>
            </a:r>
            <a:b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Many early Christians blamed Jews for the </a:t>
            </a: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crucifixion</a:t>
            </a: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of Jesus Christ.</a:t>
            </a:r>
            <a:endParaRPr lang="en-GB" sz="16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ounded Rectangle 47">
            <a:extLst>
              <a:ext uri="{FF2B5EF4-FFF2-40B4-BE49-F238E27FC236}">
                <a16:creationId xmlns:a16="http://schemas.microsoft.com/office/drawing/2014/main" id="{0360A62E-1E39-4A1F-A495-0CE73951EF09}"/>
              </a:ext>
            </a:extLst>
          </p:cNvPr>
          <p:cNvSpPr/>
          <p:nvPr/>
        </p:nvSpPr>
        <p:spPr>
          <a:xfrm>
            <a:off x="2271826" y="228508"/>
            <a:ext cx="1451747" cy="1006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1215 CE</a:t>
            </a:r>
            <a:b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are forced to wear special clothing by the Catholic Church, marking them as Jews. </a:t>
            </a:r>
          </a:p>
        </p:txBody>
      </p:sp>
      <p:sp>
        <p:nvSpPr>
          <p:cNvPr id="4" name="Rounded Rectangle 47">
            <a:extLst>
              <a:ext uri="{FF2B5EF4-FFF2-40B4-BE49-F238E27FC236}">
                <a16:creationId xmlns:a16="http://schemas.microsoft.com/office/drawing/2014/main" id="{6B38191A-DF94-4504-B877-DCFCBA550E03}"/>
              </a:ext>
            </a:extLst>
          </p:cNvPr>
          <p:cNvSpPr/>
          <p:nvPr/>
        </p:nvSpPr>
        <p:spPr>
          <a:xfrm>
            <a:off x="8154097" y="1708519"/>
            <a:ext cx="1451747" cy="1006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br>
              <a:rPr lang="en-GB" sz="28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1555 CE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The Catholic Church orders that Jews in Catholic countries should be restricted to separate part of cities, known as 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ghettos,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and demands that Jews convert to Christianity. </a:t>
            </a:r>
          </a:p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316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ounded Rectangle 47">
            <a:extLst>
              <a:ext uri="{FF2B5EF4-FFF2-40B4-BE49-F238E27FC236}">
                <a16:creationId xmlns:a16="http://schemas.microsoft.com/office/drawing/2014/main" id="{8A210D46-860B-4A5E-AB89-952B7464750E}"/>
              </a:ext>
            </a:extLst>
          </p:cNvPr>
          <p:cNvSpPr/>
          <p:nvPr/>
        </p:nvSpPr>
        <p:spPr>
          <a:xfrm>
            <a:off x="6193340" y="228508"/>
            <a:ext cx="1451747" cy="1006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1942 CE</a:t>
            </a:r>
            <a:b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At the Wannsee Conference high-ranking Nazis meet to coordinate the murder of every Jewish person in Europe.</a:t>
            </a:r>
            <a:endParaRPr lang="en-GB" sz="13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ounded Rectangle 47">
            <a:extLst>
              <a:ext uri="{FF2B5EF4-FFF2-40B4-BE49-F238E27FC236}">
                <a16:creationId xmlns:a16="http://schemas.microsoft.com/office/drawing/2014/main" id="{B5BD90AA-F55E-4F24-8EA3-8AAC1BB2ED18}"/>
              </a:ext>
            </a:extLst>
          </p:cNvPr>
          <p:cNvSpPr/>
          <p:nvPr/>
        </p:nvSpPr>
        <p:spPr>
          <a:xfrm>
            <a:off x="8154097" y="242206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66 CE </a:t>
            </a:r>
            <a:r>
              <a:rPr lang="en-GB" sz="1400" b="1" baseline="-3000" dirty="0">
                <a:solidFill>
                  <a:srgbClr val="404040"/>
                </a:solidFill>
                <a:latin typeface="Arial Narrow" pitchFamily="34"/>
              </a:rPr>
              <a:t>o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nwards</a:t>
            </a:r>
            <a:b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are driven out of Israel, becoming a vulnerable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minority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in many European countries. </a:t>
            </a:r>
          </a:p>
        </p:txBody>
      </p:sp>
      <p:sp>
        <p:nvSpPr>
          <p:cNvPr id="7" name="Rounded Rectangle 47">
            <a:extLst>
              <a:ext uri="{FF2B5EF4-FFF2-40B4-BE49-F238E27FC236}">
                <a16:creationId xmlns:a16="http://schemas.microsoft.com/office/drawing/2014/main" id="{53520DD8-14AE-4120-B9C9-8B245D66662D}"/>
              </a:ext>
            </a:extLst>
          </p:cNvPr>
          <p:cNvSpPr/>
          <p:nvPr/>
        </p:nvSpPr>
        <p:spPr>
          <a:xfrm>
            <a:off x="10114855" y="235357"/>
            <a:ext cx="1451747" cy="9927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1100 CE </a:t>
            </a:r>
            <a:r>
              <a:rPr lang="en-GB" sz="1200" b="1" baseline="-3000" dirty="0">
                <a:solidFill>
                  <a:srgbClr val="404040"/>
                </a:solidFill>
                <a:latin typeface="Arial Narrow" pitchFamily="34"/>
              </a:rPr>
              <a:t>o</a:t>
            </a:r>
            <a:r>
              <a:rPr lang="en-GB" sz="12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nwards</a:t>
            </a:r>
            <a:br>
              <a:rPr lang="en-GB" sz="12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2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are not allowed to join </a:t>
            </a:r>
            <a:r>
              <a:rPr lang="en-GB" sz="12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guilds</a:t>
            </a:r>
            <a:r>
              <a:rPr lang="en-GB" sz="12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, stopping them from doing most jobs. Many turn to </a:t>
            </a:r>
            <a:r>
              <a:rPr lang="en-GB" sz="12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money-lending</a:t>
            </a:r>
            <a:r>
              <a:rPr lang="en-GB" sz="12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to survive, which makes them more unpopular.  </a:t>
            </a:r>
          </a:p>
        </p:txBody>
      </p:sp>
      <p:sp>
        <p:nvSpPr>
          <p:cNvPr id="8" name="Rounded Rectangle 47">
            <a:extLst>
              <a:ext uri="{FF2B5EF4-FFF2-40B4-BE49-F238E27FC236}">
                <a16:creationId xmlns:a16="http://schemas.microsoft.com/office/drawing/2014/main" id="{806FB2C7-7504-46FA-8F78-288DA45F9346}"/>
              </a:ext>
            </a:extLst>
          </p:cNvPr>
          <p:cNvSpPr/>
          <p:nvPr/>
        </p:nvSpPr>
        <p:spPr>
          <a:xfrm>
            <a:off x="4232583" y="1708519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1190 CE</a:t>
            </a:r>
            <a:b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In York, England, there is a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pogrom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of the Jewish population by local leaders who owed the Jews money.</a:t>
            </a:r>
            <a:endParaRPr lang="en-GB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ounded Rectangle 47">
            <a:extLst>
              <a:ext uri="{FF2B5EF4-FFF2-40B4-BE49-F238E27FC236}">
                <a16:creationId xmlns:a16="http://schemas.microsoft.com/office/drawing/2014/main" id="{457BDCE4-F549-433B-8C94-BC4B9743E6E6}"/>
              </a:ext>
            </a:extLst>
          </p:cNvPr>
          <p:cNvSpPr/>
          <p:nvPr/>
        </p:nvSpPr>
        <p:spPr>
          <a:xfrm>
            <a:off x="311060" y="1735915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1903 CE</a:t>
            </a:r>
            <a:b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The Protocols of the Elders of Zion is published, a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conspiracy theory 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that spreads lies claiming Jews secretly control the world.</a:t>
            </a:r>
            <a:endParaRPr lang="en-GB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ounded Rectangle 47">
            <a:extLst>
              <a:ext uri="{FF2B5EF4-FFF2-40B4-BE49-F238E27FC236}">
                <a16:creationId xmlns:a16="http://schemas.microsoft.com/office/drawing/2014/main" id="{3F791A37-6682-486F-A15D-3FEC8725735C}"/>
              </a:ext>
            </a:extLst>
          </p:cNvPr>
          <p:cNvSpPr/>
          <p:nvPr/>
        </p:nvSpPr>
        <p:spPr>
          <a:xfrm>
            <a:off x="2271826" y="1708519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1881 – 1919 CE</a:t>
            </a:r>
            <a:b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in the Russian Empire are attacked in a series of violent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pogroms, 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motivated by fears of Jewish ‘radicals’. </a:t>
            </a:r>
          </a:p>
        </p:txBody>
      </p:sp>
      <p:sp>
        <p:nvSpPr>
          <p:cNvPr id="11" name="Rounded Rectangle 47">
            <a:extLst>
              <a:ext uri="{FF2B5EF4-FFF2-40B4-BE49-F238E27FC236}">
                <a16:creationId xmlns:a16="http://schemas.microsoft.com/office/drawing/2014/main" id="{66537DB3-C9F7-4CB7-95FF-3D635F7BDEE4}"/>
              </a:ext>
            </a:extLst>
          </p:cNvPr>
          <p:cNvSpPr/>
          <p:nvPr/>
        </p:nvSpPr>
        <p:spPr>
          <a:xfrm>
            <a:off x="6193340" y="1708519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Expulsions. </a:t>
            </a:r>
            <a:r>
              <a:rPr lang="en-GB" sz="13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Jews are forced to leave European countries through this period, for example:</a:t>
            </a:r>
            <a:br>
              <a:rPr lang="en-GB" sz="13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3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England 1290CE, France 1306, Spain 1492.</a:t>
            </a:r>
            <a:endParaRPr lang="en-GB" sz="13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ounded Rectangle 47">
            <a:extLst>
              <a:ext uri="{FF2B5EF4-FFF2-40B4-BE49-F238E27FC236}">
                <a16:creationId xmlns:a16="http://schemas.microsoft.com/office/drawing/2014/main" id="{38344671-1279-47AE-9FFB-30AF1EB36735}"/>
              </a:ext>
            </a:extLst>
          </p:cNvPr>
          <p:cNvSpPr/>
          <p:nvPr/>
        </p:nvSpPr>
        <p:spPr>
          <a:xfrm>
            <a:off x="4232583" y="228508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1859 CE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Charles Darwin publishes his book ‘On the Origin of Species’. Some people try to apply his ideas to different ‘races’ of humans, saying some are superior or inferior.</a:t>
            </a:r>
            <a:endParaRPr lang="en-GB" sz="13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ounded Rectangle 47">
            <a:extLst>
              <a:ext uri="{FF2B5EF4-FFF2-40B4-BE49-F238E27FC236}">
                <a16:creationId xmlns:a16="http://schemas.microsoft.com/office/drawing/2014/main" id="{4685B30E-C0CA-4E65-9BDC-B871AC104931}"/>
              </a:ext>
            </a:extLst>
          </p:cNvPr>
          <p:cNvSpPr/>
          <p:nvPr/>
        </p:nvSpPr>
        <p:spPr>
          <a:xfrm>
            <a:off x="10114855" y="1708519"/>
            <a:ext cx="1451747" cy="10063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1879 CE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Wilhelm Marr writes a book claiming Jews can never 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assimilate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because he wrongly believes they are a different 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race. 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were then seen as a 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race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rather than a 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religion.</a:t>
            </a:r>
            <a:endParaRPr lang="en-GB" sz="1300" b="0" i="0" u="none" strike="noStrike" kern="1200" cap="none" spc="0" baseline="-3000" dirty="0">
              <a:solidFill>
                <a:srgbClr val="404040"/>
              </a:solidFill>
              <a:uFillTx/>
              <a:latin typeface="Arial Narrow" pitchFamily="34"/>
            </a:endParaRPr>
          </a:p>
        </p:txBody>
      </p:sp>
      <p:sp>
        <p:nvSpPr>
          <p:cNvPr id="14" name="Rounded Rectangle 47">
            <a:extLst>
              <a:ext uri="{FF2B5EF4-FFF2-40B4-BE49-F238E27FC236}">
                <a16:creationId xmlns:a16="http://schemas.microsoft.com/office/drawing/2014/main" id="{59634465-3768-4F8B-B9A4-DFAD1175BB67}"/>
              </a:ext>
            </a:extLst>
          </p:cNvPr>
          <p:cNvSpPr/>
          <p:nvPr/>
        </p:nvSpPr>
        <p:spPr>
          <a:xfrm>
            <a:off x="4232583" y="3170480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1942 CE</a:t>
            </a:r>
            <a:br>
              <a:rPr lang="en-GB" sz="14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Leon Greenman and his family are deported to Auschwitz-Birkenau, where his wife and son are murdered by the Nazis</a:t>
            </a:r>
            <a:r>
              <a:rPr lang="en-GB" sz="12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.</a:t>
            </a:r>
            <a:endParaRPr lang="en-GB" sz="12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ounded Rectangle 47">
            <a:extLst>
              <a:ext uri="{FF2B5EF4-FFF2-40B4-BE49-F238E27FC236}">
                <a16:creationId xmlns:a16="http://schemas.microsoft.com/office/drawing/2014/main" id="{0AC7349E-0B80-47DB-9E7E-23E4657BF06B}"/>
              </a:ext>
            </a:extLst>
          </p:cNvPr>
          <p:cNvSpPr/>
          <p:nvPr/>
        </p:nvSpPr>
        <p:spPr>
          <a:xfrm>
            <a:off x="2271826" y="3170480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1806 CE onwards</a:t>
            </a:r>
            <a:b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French ruler Napoleon gets rid of restrictions on Jews in much of Europe, expecting them to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assimilate.</a:t>
            </a:r>
            <a:endParaRPr lang="en-GB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ounded Rectangle 47">
            <a:extLst>
              <a:ext uri="{FF2B5EF4-FFF2-40B4-BE49-F238E27FC236}">
                <a16:creationId xmlns:a16="http://schemas.microsoft.com/office/drawing/2014/main" id="{1FF59342-5596-4947-8F78-27A4BFA869B7}"/>
              </a:ext>
            </a:extLst>
          </p:cNvPr>
          <p:cNvSpPr/>
          <p:nvPr/>
        </p:nvSpPr>
        <p:spPr>
          <a:xfrm>
            <a:off x="311060" y="4650482"/>
            <a:ext cx="1451747" cy="10093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1917 CE</a:t>
            </a:r>
            <a:b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There is </a:t>
            </a:r>
            <a:r>
              <a:rPr lang="en-GB" sz="14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a communist 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revolution in Russia, which some people falsely blame on Jews.</a:t>
            </a:r>
            <a:endParaRPr lang="en-GB" sz="1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ounded Rectangle 47">
            <a:extLst>
              <a:ext uri="{FF2B5EF4-FFF2-40B4-BE49-F238E27FC236}">
                <a16:creationId xmlns:a16="http://schemas.microsoft.com/office/drawing/2014/main" id="{403C3E89-7ECE-4F2C-B402-35D89061AD8D}"/>
              </a:ext>
            </a:extLst>
          </p:cNvPr>
          <p:cNvSpPr/>
          <p:nvPr/>
        </p:nvSpPr>
        <p:spPr>
          <a:xfrm>
            <a:off x="6193350" y="3170480"/>
            <a:ext cx="1451738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1096 CE</a:t>
            </a:r>
            <a:br>
              <a:rPr lang="en-GB" sz="1400" b="1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During the First Crusade, thousands of Jews are massacred in Germany as religious ‘enemies’ of the Christian majority.</a:t>
            </a:r>
            <a:endParaRPr lang="en-GB" sz="1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Rounded Rectangle 47">
            <a:extLst>
              <a:ext uri="{FF2B5EF4-FFF2-40B4-BE49-F238E27FC236}">
                <a16:creationId xmlns:a16="http://schemas.microsoft.com/office/drawing/2014/main" id="{0B3175D3-024A-41E1-A343-7DABDE566326}"/>
              </a:ext>
            </a:extLst>
          </p:cNvPr>
          <p:cNvSpPr/>
          <p:nvPr/>
        </p:nvSpPr>
        <p:spPr>
          <a:xfrm>
            <a:off x="8154107" y="3170480"/>
            <a:ext cx="1451738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1945 CE</a:t>
            </a:r>
            <a:b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Nazi Germany is defeated, ending the Holocaust. By 1945 six million Jews had been murdered. </a:t>
            </a:r>
            <a:endParaRPr lang="en-GB" sz="1600" b="1" i="0" u="none" strike="noStrike" kern="1200" cap="none" spc="0" baseline="-3000" dirty="0">
              <a:solidFill>
                <a:srgbClr val="404040"/>
              </a:solidFill>
              <a:uFillTx/>
              <a:latin typeface="Arial Narrow" pitchFamily="34"/>
            </a:endParaRPr>
          </a:p>
        </p:txBody>
      </p:sp>
      <p:sp>
        <p:nvSpPr>
          <p:cNvPr id="19" name="Rounded Rectangle 47">
            <a:extLst>
              <a:ext uri="{FF2B5EF4-FFF2-40B4-BE49-F238E27FC236}">
                <a16:creationId xmlns:a16="http://schemas.microsoft.com/office/drawing/2014/main" id="{A69501E9-DEB7-4D9B-B0A7-6CD3CDEBDC95}"/>
              </a:ext>
            </a:extLst>
          </p:cNvPr>
          <p:cNvSpPr/>
          <p:nvPr/>
        </p:nvSpPr>
        <p:spPr>
          <a:xfrm>
            <a:off x="10114855" y="3215926"/>
            <a:ext cx="1451738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1905 CE </a:t>
            </a: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Britain passes a law restricting Jews from emigrating to Britain to escape </a:t>
            </a: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pogroms</a:t>
            </a: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in Russia</a:t>
            </a:r>
            <a:r>
              <a:rPr lang="en-GB" sz="12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.</a:t>
            </a:r>
            <a:endParaRPr lang="en-GB" sz="12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Rounded Rectangle 47">
            <a:extLst>
              <a:ext uri="{FF2B5EF4-FFF2-40B4-BE49-F238E27FC236}">
                <a16:creationId xmlns:a16="http://schemas.microsoft.com/office/drawing/2014/main" id="{696135A3-DC1A-4216-8DC0-B54E1B9EA2D6}"/>
              </a:ext>
            </a:extLst>
          </p:cNvPr>
          <p:cNvSpPr/>
          <p:nvPr/>
        </p:nvSpPr>
        <p:spPr>
          <a:xfrm>
            <a:off x="311069" y="3170480"/>
            <a:ext cx="1451738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1918 CE</a:t>
            </a:r>
            <a:b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Right-wing Germans falsely  blame Jews for Germany losing the First World War, in the ‘Stab in the Back’ myth.</a:t>
            </a:r>
          </a:p>
        </p:txBody>
      </p:sp>
      <p:sp>
        <p:nvSpPr>
          <p:cNvPr id="21" name="Rounded Rectangle 47">
            <a:extLst>
              <a:ext uri="{FF2B5EF4-FFF2-40B4-BE49-F238E27FC236}">
                <a16:creationId xmlns:a16="http://schemas.microsoft.com/office/drawing/2014/main" id="{F41089E5-8883-46E4-A541-6C45729253A0}"/>
              </a:ext>
            </a:extLst>
          </p:cNvPr>
          <p:cNvSpPr/>
          <p:nvPr/>
        </p:nvSpPr>
        <p:spPr>
          <a:xfrm>
            <a:off x="2271826" y="4650482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1114 CE onwards</a:t>
            </a:r>
            <a:b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Some Christians </a:t>
            </a:r>
            <a:r>
              <a:rPr lang="en-GB" sz="1300" b="0" i="0" u="none" strike="noStrike" kern="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falsely believe the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‘</a:t>
            </a:r>
            <a:r>
              <a:rPr lang="en-GB" sz="13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Blood Libel</a:t>
            </a:r>
            <a:r>
              <a:rPr lang="en-GB" sz="13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’, a lie in which Jew</a:t>
            </a:r>
            <a:r>
              <a:rPr lang="en-GB" sz="1300" b="0" i="0" u="none" strike="noStrike" kern="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s are said to kill children and use their blood to make bread.</a:t>
            </a:r>
            <a:endParaRPr lang="en-GB" sz="13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Rounded Rectangle 47">
            <a:extLst>
              <a:ext uri="{FF2B5EF4-FFF2-40B4-BE49-F238E27FC236}">
                <a16:creationId xmlns:a16="http://schemas.microsoft.com/office/drawing/2014/main" id="{5F5395A7-A5AF-4952-B64A-56B0C29C96E1}"/>
              </a:ext>
            </a:extLst>
          </p:cNvPr>
          <p:cNvSpPr/>
          <p:nvPr/>
        </p:nvSpPr>
        <p:spPr>
          <a:xfrm>
            <a:off x="6193331" y="4634087"/>
            <a:ext cx="1451747" cy="10093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1791 CE</a:t>
            </a:r>
            <a:b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living in the Russian Empire are forced to live in one area, known as the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Pale of Settlement</a:t>
            </a: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, separate from Christian Russians. </a:t>
            </a: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 </a:t>
            </a:r>
          </a:p>
        </p:txBody>
      </p:sp>
      <p:sp>
        <p:nvSpPr>
          <p:cNvPr id="23" name="Rounded Rectangle 47">
            <a:extLst>
              <a:ext uri="{FF2B5EF4-FFF2-40B4-BE49-F238E27FC236}">
                <a16:creationId xmlns:a16="http://schemas.microsoft.com/office/drawing/2014/main" id="{0ED31913-4E93-48E0-BB0B-4014287B4DE3}"/>
              </a:ext>
            </a:extLst>
          </p:cNvPr>
          <p:cNvSpPr/>
          <p:nvPr/>
        </p:nvSpPr>
        <p:spPr>
          <a:xfrm>
            <a:off x="4232583" y="4649266"/>
            <a:ext cx="1451747" cy="97900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1923 CE onwards</a:t>
            </a:r>
            <a:br>
              <a:rPr lang="en-GB" sz="14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4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The Nazi Party falsely claim that Jews and ‘Aryans’ are </a:t>
            </a:r>
            <a:r>
              <a:rPr lang="en-GB" sz="1400" b="0" i="0" u="none" strike="noStrike" kern="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stuck in a never-ending war. </a:t>
            </a:r>
            <a:endParaRPr lang="en-GB" sz="1400" b="1" i="0" u="none" strike="noStrike" kern="1200" cap="none" spc="0" baseline="-3000" dirty="0">
              <a:solidFill>
                <a:srgbClr val="404040"/>
              </a:solidFill>
              <a:uFillTx/>
              <a:latin typeface="Arial Narrow" pitchFamily="34"/>
            </a:endParaRPr>
          </a:p>
        </p:txBody>
      </p:sp>
      <p:sp>
        <p:nvSpPr>
          <p:cNvPr id="24" name="Rounded Rectangle 47">
            <a:extLst>
              <a:ext uri="{FF2B5EF4-FFF2-40B4-BE49-F238E27FC236}">
                <a16:creationId xmlns:a16="http://schemas.microsoft.com/office/drawing/2014/main" id="{6F214566-CE0E-4197-B82E-42802DCB790E}"/>
              </a:ext>
            </a:extLst>
          </p:cNvPr>
          <p:cNvSpPr/>
          <p:nvPr/>
        </p:nvSpPr>
        <p:spPr>
          <a:xfrm>
            <a:off x="8154097" y="4664180"/>
            <a:ext cx="1451747" cy="10093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1804 CE</a:t>
            </a:r>
            <a:br>
              <a:rPr lang="en-GB" sz="1600" b="1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</a:br>
            <a:r>
              <a:rPr lang="en-GB" sz="1600" b="0" i="0" u="none" strike="noStrike" kern="120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Jews can only farm unused land in Russia, meaning Jews settle in the area of </a:t>
            </a:r>
            <a:r>
              <a:rPr lang="en-GB" sz="1600" b="1" i="0" u="none" strike="noStrike" kern="1200" cap="none" spc="0" baseline="-3000" dirty="0" err="1">
                <a:solidFill>
                  <a:srgbClr val="404040"/>
                </a:solidFill>
                <a:uFillTx/>
                <a:latin typeface="Arial Narrow" pitchFamily="34"/>
              </a:rPr>
              <a:t>Trochenbrod</a:t>
            </a:r>
            <a:r>
              <a:rPr lang="en-GB" sz="1600" b="1" i="0" u="none" strike="noStrike" kern="0" cap="none" spc="0" baseline="-3000" dirty="0">
                <a:solidFill>
                  <a:srgbClr val="404040"/>
                </a:solidFill>
                <a:uFillTx/>
                <a:latin typeface="Arial Narrow" pitchFamily="34"/>
              </a:rPr>
              <a:t>.</a:t>
            </a:r>
            <a:endParaRPr lang="en-GB" sz="1600" b="1" i="0" u="none" strike="noStrike" kern="1200" cap="none" spc="0" baseline="-3000" dirty="0">
              <a:solidFill>
                <a:srgbClr val="404040"/>
              </a:solidFill>
              <a:uFillTx/>
              <a:latin typeface="Arial Narrow" pitchFamily="34"/>
            </a:endParaRPr>
          </a:p>
        </p:txBody>
      </p:sp>
      <p:sp>
        <p:nvSpPr>
          <p:cNvPr id="25" name="Rounded Rectangle 47">
            <a:extLst>
              <a:ext uri="{FF2B5EF4-FFF2-40B4-BE49-F238E27FC236}">
                <a16:creationId xmlns:a16="http://schemas.microsoft.com/office/drawing/2014/main" id="{038D1DF2-5905-46C8-9CCF-D3B0D94BA90D}"/>
              </a:ext>
            </a:extLst>
          </p:cNvPr>
          <p:cNvSpPr/>
          <p:nvPr/>
        </p:nvSpPr>
        <p:spPr>
          <a:xfrm>
            <a:off x="10114855" y="4695928"/>
            <a:ext cx="1451747" cy="10093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38103" cap="flat">
            <a:solidFill>
              <a:srgbClr val="A5A5A5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l" defTabSz="9478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1" u="none" strike="noStrike" kern="1200" cap="none" spc="0" baseline="-3000">
                <a:solidFill>
                  <a:srgbClr val="404040"/>
                </a:solidFill>
                <a:uFillTx/>
                <a:latin typeface="Arial Narrow" pitchFamily="34"/>
              </a:rPr>
              <a:t>This card has been left blank – you may wish to add an event your class has previously studied or reference a local event.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600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Soper, Corey</dc:creator>
  <cp:lastModifiedBy>Soper, Corey</cp:lastModifiedBy>
  <cp:revision>8</cp:revision>
  <dcterms:created xsi:type="dcterms:W3CDTF">2021-06-10T13:12:57Z</dcterms:created>
  <dcterms:modified xsi:type="dcterms:W3CDTF">2021-10-13T09:04:39Z</dcterms:modified>
</cp:coreProperties>
</file>