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64" r:id="rId6"/>
    <p:sldId id="266" r:id="rId7"/>
    <p:sldId id="268" r:id="rId8"/>
    <p:sldId id="270" r:id="rId9"/>
    <p:sldId id="272" r:id="rId10"/>
    <p:sldId id="274" r:id="rId11"/>
    <p:sldId id="276" r:id="rId12"/>
    <p:sldId id="278" r:id="rId13"/>
    <p:sldId id="280" r:id="rId14"/>
    <p:sldId id="282" r:id="rId15"/>
    <p:sldId id="284" r:id="rId16"/>
    <p:sldId id="286" r:id="rId17"/>
    <p:sldId id="288" r:id="rId18"/>
    <p:sldId id="290" r:id="rId19"/>
    <p:sldId id="292" r:id="rId20"/>
    <p:sldId id="294" r:id="rId21"/>
    <p:sldId id="296" r:id="rId22"/>
    <p:sldId id="298" r:id="rId23"/>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63" d="100"/>
          <a:sy n="63" d="100"/>
        </p:scale>
        <p:origin x="496" y="56"/>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C216B704-EB25-488D-9E09-2B02CDF3A929}" type="datetimeFigureOut">
              <a:rPr lang="en-US" smtClean="0"/>
              <a:t>3/28/2025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2849653-8A37-4E39-AC84-23E100D0DB06}" type="datetimeFigureOut">
              <a:rPr lang="en-US" smtClean="0"/>
              <a:t>3/28/2025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453DD84-D19D-4B72-B4F9-1E6617B85654}" type="datetimeFigureOut">
              <a:rPr lang="en-US" smtClean="0"/>
              <a:t>3/28/2025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28D423C-0E74-4FD2-BAEB-3C39281FFE9C}" type="datetimeFigureOut">
              <a:rPr lang="en-US" smtClean="0"/>
              <a:t>3/28/2025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E5B9CA2B-629C-4F0A-969C-FA5E3680D189}" type="datetimeFigureOut">
              <a:rPr lang="en-US" smtClean="0"/>
              <a:t>3/28/2025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D5BC9A61-1DBA-4DB9-BF87-5A025D41754E}" type="datetimeFigureOut">
              <a:rPr lang="en-US" smtClean="0"/>
              <a:t>3/28/2025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E871E2BB-6367-4A62-87C4-2633A26B2773}" type="datetimeFigureOut">
              <a:rPr lang="en-US" smtClean="0"/>
              <a:t>3/28/2025</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24DE5587-8B0A-4BC1-AE91-9D3B158E2E5B}" type="datetimeFigureOut">
              <a:rPr lang="en-US" smtClean="0"/>
              <a:t>3/28/2025</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3AD89D6B-8FC8-4CAD-9AAC-0C34A53E8FC8}" type="datetimeFigureOut">
              <a:rPr lang="en-US" smtClean="0"/>
              <a:t>3/28/2025</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669B4ADC-AFAD-4EB9-AFBE-390E46FFC176}" type="datetimeFigureOut">
              <a:rPr lang="en-US" smtClean="0"/>
              <a:t>3/28/2025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03DD18D1-2D58-42F2-987F-528462F70DC3}" type="datetimeFigureOut">
              <a:rPr lang="en-US" smtClean="0"/>
              <a:t>3/28/2025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3/28/2025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Ep3QkJTKqrE?start=75&amp;feature=oembed"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https://www.youtube.com/embed/huW6lSIcCt8?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8892480" cy="6165304"/>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601530B7-9FE7-2860-4C6C-CA9DAE83D3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
        <p:nvSpPr>
          <p:cNvPr id="4" name="TextBox 3">
            <a:extLst>
              <a:ext uri="{FF2B5EF4-FFF2-40B4-BE49-F238E27FC236}">
                <a16:creationId xmlns:a16="http://schemas.microsoft.com/office/drawing/2014/main" id="{F4906196-BBC8-70F3-6F61-327AE06A9D64}"/>
              </a:ext>
            </a:extLst>
          </p:cNvPr>
          <p:cNvSpPr txBox="1"/>
          <p:nvPr/>
        </p:nvSpPr>
        <p:spPr>
          <a:xfrm>
            <a:off x="360040" y="0"/>
            <a:ext cx="8748464" cy="6048000"/>
          </a:xfrm>
          <a:prstGeom prst="rect">
            <a:avLst/>
          </a:prstGeom>
          <a:solidFill>
            <a:schemeClr val="bg1"/>
          </a:solidFill>
        </p:spPr>
        <p:txBody>
          <a:bodyPr wrap="square" lIns="288000" tIns="720000" rtlCol="0">
            <a:spAutoFit/>
          </a:bodyPr>
          <a:lstStyle/>
          <a:p>
            <a:r>
              <a:rPr lang="en-GB" sz="3200" b="1" dirty="0">
                <a:solidFill>
                  <a:schemeClr val="accent5">
                    <a:lumMod val="75000"/>
                  </a:schemeClr>
                </a:solidFill>
                <a:latin typeface="Arial" panose="020B0604020202020204" pitchFamily="34" charset="0"/>
                <a:cs typeface="Arial" panose="020B0604020202020204" pitchFamily="34" charset="0"/>
              </a:rPr>
              <a:t>What is happening?</a:t>
            </a:r>
          </a:p>
          <a:p>
            <a:endParaRPr lang="en-GB"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 are about to watch a minute-long clip from British Pathé news. Think about what the film might be showing, and why. In particular, you could focus on:</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The person</a:t>
            </a:r>
            <a:r>
              <a:rPr lang="en-GB" sz="2400" dirty="0">
                <a:latin typeface="Arial" panose="020B0604020202020204" pitchFamily="34" charset="0"/>
                <a:cs typeface="Arial" panose="020B0604020202020204" pitchFamily="34" charset="0"/>
              </a:rPr>
              <a:t>: What language are they speaking in? How are they dressed? Who might this person be?</a:t>
            </a: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The place</a:t>
            </a:r>
            <a:r>
              <a:rPr lang="en-GB" sz="2400" dirty="0">
                <a:latin typeface="Arial" panose="020B0604020202020204" pitchFamily="34" charset="0"/>
                <a:cs typeface="Arial" panose="020B0604020202020204" pitchFamily="34" charset="0"/>
              </a:rPr>
              <a:t>: Where are they? Why might they be in this place?</a:t>
            </a: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The film</a:t>
            </a:r>
            <a:r>
              <a:rPr lang="en-GB" sz="2400" dirty="0">
                <a:latin typeface="Arial" panose="020B0604020202020204" pitchFamily="34" charset="0"/>
                <a:cs typeface="Arial" panose="020B0604020202020204" pitchFamily="34" charset="0"/>
              </a:rPr>
              <a:t>: Who is filming? Why might this film be being made?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4C7DC94B-969C-FDBC-FA5F-2B6E0265E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CD65D308-C766-B081-33F5-4200304B2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68A2D33F-399E-1DB4-BBDC-CE986A648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6F03D90F-65F5-E6E2-499C-89925C2C1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445A0D94-72AE-2AEA-CB64-332244FDC0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3731C49A-2AD5-B07D-9821-5CF804047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04895C51-D02F-AEDC-170D-AAA671CF5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11F0A264-BDF8-038D-9111-02FC4E1CA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1033A482-9498-CE75-3207-31DF824D8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18F80129-1224-EFB4-65B9-DC56A7500E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pic>
        <p:nvPicPr>
          <p:cNvPr id="4" name="Online Media 3" title="Concentration Camp Atrocities: Interviews at Bergen-Belsen (1945) | British Pathé">
            <a:hlinkClick r:id="" action="ppaction://media"/>
            <a:extLst>
              <a:ext uri="{FF2B5EF4-FFF2-40B4-BE49-F238E27FC236}">
                <a16:creationId xmlns:a16="http://schemas.microsoft.com/office/drawing/2014/main" id="{13AB5B11-F87B-B0AC-15B9-2C5886659230}"/>
              </a:ext>
            </a:extLst>
          </p:cNvPr>
          <p:cNvPicPr>
            <a:picLocks noRot="1" noChangeAspect="1"/>
          </p:cNvPicPr>
          <p:nvPr>
            <a:videoFile r:link="rId1"/>
          </p:nvPr>
        </p:nvPicPr>
        <p:blipFill>
          <a:blip r:embed="rId5"/>
          <a:stretch>
            <a:fillRect/>
          </a:stretch>
        </p:blipFill>
        <p:spPr>
          <a:xfrm>
            <a:off x="0" y="0"/>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0146FBED-5053-CFA1-4821-DBE3D107F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5" name="Picture 4" descr="A logo for a company&#10;&#10;AI-generated content may be incorrect.">
            <a:extLst>
              <a:ext uri="{FF2B5EF4-FFF2-40B4-BE49-F238E27FC236}">
                <a16:creationId xmlns:a16="http://schemas.microsoft.com/office/drawing/2014/main" id="{16410D41-37F3-CD82-73AA-0F2C6E33A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428" y="1700808"/>
            <a:ext cx="7457143" cy="2520000"/>
          </a:xfrm>
          <a:prstGeom prst="rect">
            <a:avLst/>
          </a:prstGeom>
        </p:spPr>
      </p:pic>
      <p:pic>
        <p:nvPicPr>
          <p:cNvPr id="3" name="Picture 2" descr="A logo for a company&#10;&#10;AI-generated content may be incorrect.">
            <a:extLst>
              <a:ext uri="{FF2B5EF4-FFF2-40B4-BE49-F238E27FC236}">
                <a16:creationId xmlns:a16="http://schemas.microsoft.com/office/drawing/2014/main" id="{16410D41-37F3-CD82-73AA-0F2C6E33A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84" y="1864638"/>
            <a:ext cx="8042431" cy="2717787"/>
          </a:xfrm>
          <a:prstGeom prst="rect">
            <a:avLst/>
          </a:prstGeom>
        </p:spPr>
      </p:pic>
      <p:sp>
        <p:nvSpPr>
          <p:cNvPr id="4" name="TextBox 1">
            <a:extLst>
              <a:ext uri="{FF2B5EF4-FFF2-40B4-BE49-F238E27FC236}">
                <a16:creationId xmlns:a16="http://schemas.microsoft.com/office/drawing/2014/main" id="{9586F04E-1D6F-EBAB-445C-B53B0B9E1D44}"/>
              </a:ext>
            </a:extLst>
          </p:cNvPr>
          <p:cNvSpPr txBox="1"/>
          <p:nvPr/>
        </p:nvSpPr>
        <p:spPr>
          <a:xfrm>
            <a:off x="606947" y="4531697"/>
            <a:ext cx="7484362" cy="461665"/>
          </a:xfrm>
          <a:prstGeom prst="rect">
            <a:avLst/>
          </a:prstGeom>
          <a:solidFill>
            <a:schemeClr val="bg1"/>
          </a:solidFill>
        </p:spPr>
        <p:txBody>
          <a:bodyPr wrap="square" rtlCol="0">
            <a:spAutoFit/>
          </a:bodyPr>
          <a:lstStyle>
            <a:defPPr>
              <a:defRPr lang="en-US"/>
            </a:defPPr>
            <a:lvl1pPr marL="0" algn="l" defTabSz="4572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i="1" dirty="0"/>
              <a:t>This programme is delivered by UCL Centre for Holocaust Education, the Holocaust Educational Trust, with support from the National Holocaust Centre and Museum, and made possible thanks to funding from the Department for Education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6F7F60D3-CDFA-4743-D3A9-46C16FE3F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717032"/>
            <a:ext cx="6161321" cy="1764000"/>
          </a:xfrm>
          <a:prstGeom prst="rect">
            <a:avLst/>
          </a:prstGeom>
        </p:spPr>
      </p:pic>
      <p:sp>
        <p:nvSpPr>
          <p:cNvPr id="4" name="TextBox 3">
            <a:extLst>
              <a:ext uri="{FF2B5EF4-FFF2-40B4-BE49-F238E27FC236}">
                <a16:creationId xmlns:a16="http://schemas.microsoft.com/office/drawing/2014/main" id="{4DFEF820-8315-3F89-D192-96B50678F87F}"/>
              </a:ext>
            </a:extLst>
          </p:cNvPr>
          <p:cNvSpPr txBox="1"/>
          <p:nvPr/>
        </p:nvSpPr>
        <p:spPr>
          <a:xfrm>
            <a:off x="1691680" y="764704"/>
            <a:ext cx="6264696" cy="2999367"/>
          </a:xfrm>
          <a:prstGeom prst="rect">
            <a:avLst/>
          </a:prstGeom>
          <a:solidFill>
            <a:schemeClr val="bg1"/>
          </a:solidFill>
        </p:spPr>
        <p:txBody>
          <a:bodyPr wrap="square" lIns="90000" tIns="90000" rtlCol="0">
            <a:spAutoFit/>
          </a:bodyPr>
          <a:lstStyle/>
          <a:p>
            <a:r>
              <a:rPr lang="en-GB" sz="3200" b="1" dirty="0">
                <a:solidFill>
                  <a:schemeClr val="accent5">
                    <a:lumMod val="75000"/>
                  </a:schemeClr>
                </a:solidFill>
                <a:latin typeface="Arial" panose="020B0604020202020204" pitchFamily="34" charset="0"/>
                <a:cs typeface="Arial" panose="020B0604020202020204" pitchFamily="34" charset="0"/>
              </a:rPr>
              <a:t>How did the British deal with the perpetrators at Bergen-Belsen?</a:t>
            </a:r>
          </a:p>
          <a:p>
            <a:endParaRPr lang="en-GB"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How did the British deal with the perpetrators at Bergen-Belsen in 1945?</a:t>
            </a:r>
          </a:p>
          <a:p>
            <a:r>
              <a:rPr lang="en-GB" sz="2400" dirty="0">
                <a:latin typeface="Arial" panose="020B0604020202020204" pitchFamily="34" charset="0"/>
                <a:cs typeface="Arial" panose="020B0604020202020204" pitchFamily="34" charset="0"/>
              </a:rPr>
              <a:t>Was 'justice' done?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pic>
        <p:nvPicPr>
          <p:cNvPr id="3" name="Picture 2" descr="A grey rectangular sign with white letters&#10;&#10;AI-generated content may be incorrect.">
            <a:extLst>
              <a:ext uri="{FF2B5EF4-FFF2-40B4-BE49-F238E27FC236}">
                <a16:creationId xmlns:a16="http://schemas.microsoft.com/office/drawing/2014/main" id="{C7E570FB-1B8B-0605-B141-D3D6ECDBB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y rectangular sign with white letters&#10;&#10;AI-generated content may be incorrect.">
            <a:extLst>
              <a:ext uri="{FF2B5EF4-FFF2-40B4-BE49-F238E27FC236}">
                <a16:creationId xmlns:a16="http://schemas.microsoft.com/office/drawing/2014/main" id="{B27F52E0-6D68-CBB8-9E0B-BE5CAF41AC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6309319"/>
            <a:ext cx="1440000" cy="412276"/>
          </a:xfrm>
          <a:prstGeom prst="rect">
            <a:avLst/>
          </a:prstGeom>
        </p:spPr>
      </p:pic>
      <p:sp>
        <p:nvSpPr>
          <p:cNvPr id="6" name="TextBox 5">
            <a:extLst>
              <a:ext uri="{FF2B5EF4-FFF2-40B4-BE49-F238E27FC236}">
                <a16:creationId xmlns:a16="http://schemas.microsoft.com/office/drawing/2014/main" id="{130383EC-9B9B-7527-9F98-4B83D9A52CAB}"/>
              </a:ext>
            </a:extLst>
          </p:cNvPr>
          <p:cNvSpPr txBox="1"/>
          <p:nvPr/>
        </p:nvSpPr>
        <p:spPr>
          <a:xfrm>
            <a:off x="395536" y="0"/>
            <a:ext cx="8496944" cy="1265640"/>
          </a:xfrm>
          <a:prstGeom prst="rect">
            <a:avLst/>
          </a:prstGeom>
          <a:solidFill>
            <a:schemeClr val="bg1"/>
          </a:solidFill>
        </p:spPr>
        <p:txBody>
          <a:bodyPr wrap="square" lIns="720000" tIns="720000" rIns="2160000" rtlCol="0">
            <a:spAutoFit/>
          </a:bodyPr>
          <a:lstStyle/>
          <a:p>
            <a:r>
              <a:rPr lang="en-GB" sz="3200" b="1" dirty="0">
                <a:solidFill>
                  <a:schemeClr val="accent5">
                    <a:lumMod val="75000"/>
                  </a:schemeClr>
                </a:solidFill>
                <a:latin typeface="Arial" panose="020B0604020202020204" pitchFamily="34" charset="0"/>
                <a:cs typeface="Arial" panose="020B0604020202020204" pitchFamily="34" charset="0"/>
              </a:rPr>
              <a:t>The Belsen Trial: the charge</a:t>
            </a:r>
            <a:endParaRPr lang="en-GB"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922CF21-85F3-A0D9-EB9C-6DC8750C5447}"/>
              </a:ext>
            </a:extLst>
          </p:cNvPr>
          <p:cNvSpPr txBox="1"/>
          <p:nvPr/>
        </p:nvSpPr>
        <p:spPr>
          <a:xfrm>
            <a:off x="359532" y="1265640"/>
            <a:ext cx="6372708" cy="5061470"/>
          </a:xfrm>
          <a:prstGeom prst="rect">
            <a:avLst/>
          </a:prstGeom>
          <a:solidFill>
            <a:schemeClr val="bg1"/>
          </a:solidFill>
        </p:spPr>
        <p:txBody>
          <a:bodyPr wrap="square" lIns="720000" tIns="90000" rIns="720000" rtlCol="0">
            <a:spAutoFit/>
          </a:bodyPr>
          <a:lstStyle/>
          <a:p>
            <a:r>
              <a:rPr lang="en-GB" sz="2000" dirty="0">
                <a:latin typeface="Arial" panose="020B0604020202020204" pitchFamily="34" charset="0"/>
                <a:cs typeface="Arial" panose="020B0604020202020204" pitchFamily="34" charset="0"/>
              </a:rPr>
              <a:t>There were </a:t>
            </a:r>
            <a:r>
              <a:rPr lang="en-GB" sz="2000" b="1" dirty="0">
                <a:latin typeface="Arial" panose="020B0604020202020204" pitchFamily="34" charset="0"/>
                <a:cs typeface="Arial" panose="020B0604020202020204" pitchFamily="34" charset="0"/>
              </a:rPr>
              <a:t>two charges </a:t>
            </a:r>
            <a:r>
              <a:rPr lang="en-GB" sz="2000" dirty="0">
                <a:latin typeface="Arial" panose="020B0604020202020204" pitchFamily="34" charset="0"/>
                <a:cs typeface="Arial" panose="020B0604020202020204" pitchFamily="34" charset="0"/>
              </a:rPr>
              <a:t>based on two different camps: Bergen-Belsen, and Auschwitz-Birkenau, where a number of staff had previously worked.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staff working there were charged with committing a </a:t>
            </a:r>
            <a:r>
              <a:rPr lang="en-GB" sz="2000" b="1" dirty="0">
                <a:latin typeface="Arial" panose="020B0604020202020204" pitchFamily="34" charset="0"/>
                <a:cs typeface="Arial" panose="020B0604020202020204" pitchFamily="34" charset="0"/>
              </a:rPr>
              <a:t>war crime</a:t>
            </a:r>
            <a:r>
              <a:rPr lang="en-GB" sz="2000" dirty="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trial records describe the war crime as: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"between 1st October 1942 and 30th April 1945 when members of the staff... responsible for the well-being of the persons interned there, in violation of the laws of certain of such persons causing the(</a:t>
            </a:r>
            <a:r>
              <a:rPr lang="en-GB" sz="2000" dirty="0" err="1">
                <a:latin typeface="Arial" panose="020B0604020202020204" pitchFamily="34" charset="0"/>
                <a:cs typeface="Arial" panose="020B0604020202020204" pitchFamily="34" charset="0"/>
              </a:rPr>
              <a:t>ir</a:t>
            </a:r>
            <a:r>
              <a:rPr lang="en-GB" sz="2000" dirty="0">
                <a:latin typeface="Arial" panose="020B0604020202020204" pitchFamily="34" charset="0"/>
                <a:cs typeface="Arial" panose="020B0604020202020204" pitchFamily="34" charset="0"/>
              </a:rPr>
              <a:t>) deaths."</a:t>
            </a:r>
          </a:p>
        </p:txBody>
      </p:sp>
      <p:pic>
        <p:nvPicPr>
          <p:cNvPr id="9" name="New picture">
            <a:extLst>
              <a:ext uri="{FF2B5EF4-FFF2-40B4-BE49-F238E27FC236}">
                <a16:creationId xmlns:a16="http://schemas.microsoft.com/office/drawing/2014/main" id="{A91A855C-7E7E-5D50-E510-756E92867277}"/>
              </a:ext>
            </a:extLst>
          </p:cNvPr>
          <p:cNvPicPr/>
          <p:nvPr/>
        </p:nvPicPr>
        <p:blipFill>
          <a:blip r:embed="rId3"/>
          <a:srcRect l="64083" t="19428" b="15473"/>
          <a:stretch/>
        </p:blipFill>
        <p:spPr>
          <a:xfrm>
            <a:off x="5859760" y="1484784"/>
            <a:ext cx="3284240" cy="4464496"/>
          </a:xfrm>
          <a:prstGeom prst="rect">
            <a:avLst/>
          </a:prstGeom>
        </p:spPr>
      </p:pic>
      <p:pic>
        <p:nvPicPr>
          <p:cNvPr id="10" name="New picture"/>
          <p:cNvPicPr/>
          <p:nvPr/>
        </p:nvPicPr>
        <p:blipFill>
          <a:blip r:embed="rId3"/>
          <a:srcRect r="96068"/>
          <a:stretch/>
        </p:blipFill>
        <p:spPr>
          <a:xfrm>
            <a:off x="0" y="0"/>
            <a:ext cx="359532" cy="68580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0" y="0"/>
            <a:ext cx="9144000" cy="6858000"/>
          </a:xfrm>
          <a:prstGeom prst="rect">
            <a:avLst/>
          </a:prstGeom>
        </p:spPr>
      </p:pic>
      <p:pic>
        <p:nvPicPr>
          <p:cNvPr id="3" name="Online Media 2" title="The Belsen Trial: War Crimes of the SS (1945) | British Pathé">
            <a:hlinkClick r:id="" action="ppaction://media"/>
            <a:extLst>
              <a:ext uri="{FF2B5EF4-FFF2-40B4-BE49-F238E27FC236}">
                <a16:creationId xmlns:a16="http://schemas.microsoft.com/office/drawing/2014/main" id="{CADD8202-0788-B6B9-9021-895404D9B6EB}"/>
              </a:ext>
            </a:extLst>
          </p:cNvPr>
          <p:cNvPicPr>
            <a:picLocks noRot="1" noChangeAspect="1"/>
          </p:cNvPicPr>
          <p:nvPr>
            <a:videoFile r:link="rId1"/>
          </p:nvPr>
        </p:nvPicPr>
        <p:blipFill>
          <a:blip r:embed="rId4"/>
          <a:stretch>
            <a:fillRect/>
          </a:stretch>
        </p:blipFill>
        <p:spPr>
          <a:xfrm>
            <a:off x="0" y="0"/>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9.10.31"/>
  <p:tag name="AS_TITLE" val="Aspose.Slides for Java"/>
  <p:tag name="AS_VERSION" val="19.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247</Words>
  <Application>Microsoft Office PowerPoint</Application>
  <PresentationFormat>On-screen Show (4:3)</PresentationFormat>
  <Paragraphs>20</Paragraphs>
  <Slides>22</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Syed, Shazia</cp:lastModifiedBy>
  <cp:revision>11</cp:revision>
  <cp:lastPrinted>2020-02-18T15:40:15Z</cp:lastPrinted>
  <dcterms:created xsi:type="dcterms:W3CDTF">2020-02-18T15:40:15Z</dcterms:created>
  <dcterms:modified xsi:type="dcterms:W3CDTF">2025-03-28T12:27:34Z</dcterms:modified>
</cp:coreProperties>
</file>