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450" r:id="rId2"/>
    <p:sldId id="445" r:id="rId3"/>
    <p:sldId id="448" r:id="rId4"/>
    <p:sldId id="449" r:id="rId5"/>
    <p:sldId id="451" r:id="rId6"/>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521">
          <p15:clr>
            <a:srgbClr val="A4A3A4"/>
          </p15:clr>
        </p15:guide>
        <p15:guide id="2" orient="horz" pos="346">
          <p15:clr>
            <a:srgbClr val="A4A3A4"/>
          </p15:clr>
        </p15:guide>
        <p15:guide id="3" orient="horz" pos="2024">
          <p15:clr>
            <a:srgbClr val="A4A3A4"/>
          </p15:clr>
        </p15:guide>
        <p15:guide id="4" orient="horz" pos="2795">
          <p15:clr>
            <a:srgbClr val="A4A3A4"/>
          </p15:clr>
        </p15:guide>
        <p15:guide id="5" pos="5540">
          <p15:clr>
            <a:srgbClr val="A4A3A4"/>
          </p15:clr>
        </p15:guide>
        <p15:guide id="6" pos="1791">
          <p15:clr>
            <a:srgbClr val="A4A3A4"/>
          </p15:clr>
        </p15:guide>
        <p15:guide id="7" pos="249">
          <p15:clr>
            <a:srgbClr val="A4A3A4"/>
          </p15:clr>
        </p15:guide>
        <p15:guide id="8" pos="657">
          <p15:clr>
            <a:srgbClr val="A4A3A4"/>
          </p15:clr>
        </p15:guide>
      </p15:sldGuideLst>
    </p:ext>
    <p:ext uri="{2D200454-40CA-4A62-9FC3-DE9A4176ACB9}">
      <p15:notesGuideLst xmlns:p15="http://schemas.microsoft.com/office/powerpoint/2012/main">
        <p15:guide id="1" orient="horz" pos="3067" userDrawn="1">
          <p15:clr>
            <a:srgbClr val="A4A3A4"/>
          </p15:clr>
        </p15:guide>
        <p15:guide id="2" pos="2141" userDrawn="1">
          <p15:clr>
            <a:srgbClr val="A4A3A4"/>
          </p15:clr>
        </p15:guide>
        <p15:guide id="3" orient="horz"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Pearce" initials="AP" lastIdx="10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AE6C64"/>
    <a:srgbClr val="5C4560"/>
    <a:srgbClr val="FFC500"/>
    <a:srgbClr val="990033"/>
    <a:srgbClr val="FF0000"/>
    <a:srgbClr val="FF3300"/>
    <a:srgbClr val="FF9933"/>
    <a:srgbClr val="9933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83468" autoAdjust="0"/>
  </p:normalViewPr>
  <p:slideViewPr>
    <p:cSldViewPr>
      <p:cViewPr varScale="1">
        <p:scale>
          <a:sx n="49" d="100"/>
          <a:sy n="49" d="100"/>
        </p:scale>
        <p:origin x="1588" y="52"/>
      </p:cViewPr>
      <p:guideLst>
        <p:guide orient="horz" pos="3521"/>
        <p:guide orient="horz" pos="346"/>
        <p:guide orient="horz" pos="2024"/>
        <p:guide orient="horz" pos="2795"/>
        <p:guide pos="5540"/>
        <p:guide pos="1791"/>
        <p:guide pos="249"/>
        <p:guide pos="657"/>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1" d="100"/>
          <a:sy n="81" d="100"/>
        </p:scale>
        <p:origin x="3996" y="90"/>
      </p:cViewPr>
      <p:guideLst>
        <p:guide orient="horz" pos="3067"/>
        <p:guide pos="214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50443" y="1"/>
            <a:ext cx="2945659" cy="49633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A891A72-2574-4BB9-97A1-2123C8C3A0C3}" type="datetimeFigureOut">
              <a:rPr lang="en-GB"/>
              <a:pPr>
                <a:defRPr/>
              </a:pPr>
              <a:t>28/03/2025</a:t>
            </a:fld>
            <a:endParaRPr lang="en-GB"/>
          </a:p>
        </p:txBody>
      </p:sp>
      <p:sp>
        <p:nvSpPr>
          <p:cNvPr id="4" name="Footer Placeholder 3"/>
          <p:cNvSpPr>
            <a:spLocks noGrp="1"/>
          </p:cNvSpPr>
          <p:nvPr>
            <p:ph type="ftr" sz="quarter" idx="2"/>
          </p:nvPr>
        </p:nvSpPr>
        <p:spPr>
          <a:xfrm>
            <a:off x="0" y="9428585"/>
            <a:ext cx="2945659" cy="4963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0443" y="9428585"/>
            <a:ext cx="2945659" cy="4963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2AB00A9-B0FE-4DB9-B2FA-E34A4C177773}" type="slidenum">
              <a:rPr lang="en-GB" altLang="en-US"/>
              <a:pPr>
                <a:defRPr/>
              </a:pPr>
              <a:t>‹#›</a:t>
            </a:fld>
            <a:endParaRPr lang="en-GB" altLang="en-US"/>
          </a:p>
        </p:txBody>
      </p:sp>
    </p:spTree>
    <p:extLst>
      <p:ext uri="{BB962C8B-B14F-4D97-AF65-F5344CB8AC3E}">
        <p14:creationId xmlns:p14="http://schemas.microsoft.com/office/powerpoint/2010/main" val="1491314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1"/>
            <a:ext cx="2945659" cy="49633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C73EDF2-F957-4E93-92A1-6B7F6B65BE2A}" type="datetimeFigureOut">
              <a:rPr lang="en-GB"/>
              <a:pPr>
                <a:defRPr/>
              </a:pPr>
              <a:t>28/03/2025</a:t>
            </a:fld>
            <a:endParaRPr lang="en-GB"/>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5"/>
            <a:ext cx="2945659" cy="4963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28585"/>
            <a:ext cx="2945659" cy="4963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F39DE62-3CB2-422C-B9E8-85DBCEDCE67A}" type="slidenum">
              <a:rPr lang="en-GB" altLang="en-US"/>
              <a:pPr>
                <a:defRPr/>
              </a:pPr>
              <a:t>‹#›</a:t>
            </a:fld>
            <a:endParaRPr lang="en-GB" altLang="en-US"/>
          </a:p>
        </p:txBody>
      </p:sp>
    </p:spTree>
    <p:extLst>
      <p:ext uri="{BB962C8B-B14F-4D97-AF65-F5344CB8AC3E}">
        <p14:creationId xmlns:p14="http://schemas.microsoft.com/office/powerpoint/2010/main" val="1183743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2</a:t>
            </a:fld>
            <a:endParaRPr lang="en-GB" altLang="en-US"/>
          </a:p>
        </p:txBody>
      </p:sp>
    </p:spTree>
    <p:extLst>
      <p:ext uri="{BB962C8B-B14F-4D97-AF65-F5344CB8AC3E}">
        <p14:creationId xmlns:p14="http://schemas.microsoft.com/office/powerpoint/2010/main" val="387704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3</a:t>
            </a:fld>
            <a:endParaRPr lang="en-GB" altLang="en-US"/>
          </a:p>
        </p:txBody>
      </p:sp>
    </p:spTree>
    <p:extLst>
      <p:ext uri="{BB962C8B-B14F-4D97-AF65-F5344CB8AC3E}">
        <p14:creationId xmlns:p14="http://schemas.microsoft.com/office/powerpoint/2010/main" val="144656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4</a:t>
            </a:fld>
            <a:endParaRPr lang="en-GB" altLang="en-US"/>
          </a:p>
        </p:txBody>
      </p:sp>
    </p:spTree>
    <p:extLst>
      <p:ext uri="{BB962C8B-B14F-4D97-AF65-F5344CB8AC3E}">
        <p14:creationId xmlns:p14="http://schemas.microsoft.com/office/powerpoint/2010/main" val="3753450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oH">
    <p:spTree>
      <p:nvGrpSpPr>
        <p:cNvPr id="1" name=""/>
        <p:cNvGrpSpPr/>
        <p:nvPr/>
      </p:nvGrpSpPr>
      <p:grpSpPr>
        <a:xfrm>
          <a:off x="0" y="0"/>
          <a:ext cx="0" cy="0"/>
          <a:chOff x="0" y="0"/>
          <a:chExt cx="0" cy="0"/>
        </a:xfrm>
      </p:grpSpPr>
      <p:sp>
        <p:nvSpPr>
          <p:cNvPr id="5" name="Rectangle 4"/>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8" name="Group 18"/>
          <p:cNvGrpSpPr>
            <a:grpSpLocks/>
          </p:cNvGrpSpPr>
          <p:nvPr userDrawn="1"/>
        </p:nvGrpSpPr>
        <p:grpSpPr bwMode="auto">
          <a:xfrm>
            <a:off x="927100" y="2565400"/>
            <a:ext cx="7748588" cy="2257425"/>
            <a:chOff x="926533" y="2132856"/>
            <a:chExt cx="8119120" cy="2258169"/>
          </a:xfrm>
        </p:grpSpPr>
        <p:cxnSp>
          <p:nvCxnSpPr>
            <p:cNvPr id="9" name="Straight Connector 8"/>
            <p:cNvCxnSpPr/>
            <p:nvPr userDrawn="1"/>
          </p:nvCxnSpPr>
          <p:spPr>
            <a:xfrm flipH="1">
              <a:off x="926533" y="2132856"/>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926533" y="4391025"/>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3491880" y="2994521"/>
            <a:ext cx="5112568" cy="1514599"/>
          </a:xfrm>
        </p:spPr>
        <p:txBody>
          <a:bodyPr lIns="0" rIns="0">
            <a:noAutofit/>
          </a:bodyPr>
          <a:lstStyle>
            <a:lvl1pPr algn="l">
              <a:lnSpc>
                <a:spcPct val="90000"/>
              </a:lnSpc>
              <a:defRPr sz="3600" b="1">
                <a:latin typeface="Arial Narrow" pitchFamily="34" charset="0"/>
              </a:defRPr>
            </a:lvl1pPr>
          </a:lstStyle>
          <a:p>
            <a:br>
              <a:rPr lang="en-US" dirty="0"/>
            </a:br>
            <a:endParaRPr lang="en-GB" dirty="0"/>
          </a:p>
        </p:txBody>
      </p:sp>
      <p:sp>
        <p:nvSpPr>
          <p:cNvPr id="3" name="Subtitle 2"/>
          <p:cNvSpPr>
            <a:spLocks noGrp="1"/>
          </p:cNvSpPr>
          <p:nvPr>
            <p:ph type="subTitle" idx="1" hasCustomPrompt="1"/>
          </p:nvPr>
        </p:nvSpPr>
        <p:spPr>
          <a:xfrm>
            <a:off x="3491880" y="3024643"/>
            <a:ext cx="5072821" cy="1407792"/>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Encountering Bergen-Belsen</a:t>
            </a:r>
          </a:p>
          <a:p>
            <a:endParaRPr lang="en-GB" dirty="0"/>
          </a:p>
        </p:txBody>
      </p:sp>
      <p:sp>
        <p:nvSpPr>
          <p:cNvPr id="12" name="Footer Placeholder 4"/>
          <p:cNvSpPr>
            <a:spLocks noGrp="1"/>
          </p:cNvSpPr>
          <p:nvPr>
            <p:ph type="ftr" sz="quarter" idx="10"/>
          </p:nvPr>
        </p:nvSpPr>
        <p:spPr/>
        <p:txBody>
          <a:bodyPr/>
          <a:lstStyle>
            <a:lvl1pPr algn="ctr">
              <a:defRPr sz="1000"/>
            </a:lvl1pPr>
          </a:lstStyle>
          <a:p>
            <a:pPr>
              <a:defRPr/>
            </a:pPr>
            <a:endParaRPr lang="en-GB"/>
          </a:p>
        </p:txBody>
      </p:sp>
      <p:sp>
        <p:nvSpPr>
          <p:cNvPr id="13" name="Date Placeholder 3"/>
          <p:cNvSpPr>
            <a:spLocks noGrp="1"/>
          </p:cNvSpPr>
          <p:nvPr>
            <p:ph type="dt" sz="half" idx="11"/>
          </p:nvPr>
        </p:nvSpPr>
        <p:spPr/>
        <p:txBody>
          <a:bodyPr/>
          <a:lstStyle>
            <a:lvl1pPr algn="ctr">
              <a:defRPr sz="1000"/>
            </a:lvl1pPr>
          </a:lstStyle>
          <a:p>
            <a:pPr>
              <a:defRPr/>
            </a:pPr>
            <a:fld id="{CAE8671B-CF2C-45E1-B838-963F4A99717E}" type="datetimeFigureOut">
              <a:rPr lang="en-GB"/>
              <a:pPr>
                <a:defRPr/>
              </a:pPr>
              <a:t>28/03/2025</a:t>
            </a:fld>
            <a:endParaRPr lang="en-GB"/>
          </a:p>
        </p:txBody>
      </p:sp>
      <p:sp>
        <p:nvSpPr>
          <p:cNvPr id="14" name="Slide Number Placeholder 5"/>
          <p:cNvSpPr>
            <a:spLocks noGrp="1"/>
          </p:cNvSpPr>
          <p:nvPr>
            <p:ph type="sldNum" sz="quarter" idx="12"/>
          </p:nvPr>
        </p:nvSpPr>
        <p:spPr/>
        <p:txBody>
          <a:bodyPr/>
          <a:lstStyle>
            <a:lvl1pPr>
              <a:defRPr/>
            </a:lvl1pPr>
          </a:lstStyle>
          <a:p>
            <a:pPr>
              <a:defRPr/>
            </a:pPr>
            <a:fld id="{8A670952-6D07-484A-AA3C-8F9314629272}" type="slidenum">
              <a:rPr lang="en-GB" altLang="en-US"/>
              <a:pPr>
                <a:defRPr/>
              </a:pPr>
              <a:t>‹#›</a:t>
            </a:fld>
            <a:endParaRPr lang="en-GB" altLang="en-US"/>
          </a:p>
        </p:txBody>
      </p:sp>
      <p:pic>
        <p:nvPicPr>
          <p:cNvPr id="1026" name="Picture 2">
            <a:extLst>
              <a:ext uri="{FF2B5EF4-FFF2-40B4-BE49-F238E27FC236}">
                <a16:creationId xmlns:a16="http://schemas.microsoft.com/office/drawing/2014/main" id="{262B954F-BD55-46CA-BF11-D683585BDB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00" y="2919371"/>
            <a:ext cx="2743818" cy="154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01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 Slide - CoH">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6350" y="1854200"/>
            <a:ext cx="9150350" cy="3168650"/>
            <a:chOff x="-6984" y="1340768"/>
            <a:chExt cx="9150984" cy="3744417"/>
          </a:xfrm>
        </p:grpSpPr>
        <p:sp>
          <p:nvSpPr>
            <p:cNvPr id="4" name="Rectangle 3"/>
            <p:cNvSpPr/>
            <p:nvPr userDrawn="1"/>
          </p:nvSpPr>
          <p:spPr>
            <a:xfrm>
              <a:off x="-634" y="1340768"/>
              <a:ext cx="9144634" cy="37444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spcAft>
                  <a:spcPts val="1200"/>
                </a:spcAft>
                <a:defRPr/>
              </a:pPr>
              <a:endParaRPr lang="en-GB" sz="1700" dirty="0"/>
            </a:p>
          </p:txBody>
        </p:sp>
        <p:sp>
          <p:nvSpPr>
            <p:cNvPr id="5" name="Rectangle 4"/>
            <p:cNvSpPr/>
            <p:nvPr userDrawn="1"/>
          </p:nvSpPr>
          <p:spPr>
            <a:xfrm>
              <a:off x="-6984" y="1340768"/>
              <a:ext cx="463582" cy="37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defRPr/>
              </a:pPr>
              <a:endParaRPr lang="en-GB" sz="1700" dirty="0"/>
            </a:p>
          </p:txBody>
        </p:sp>
      </p:grpSp>
      <p:sp>
        <p:nvSpPr>
          <p:cNvPr id="2" name="Title 1"/>
          <p:cNvSpPr>
            <a:spLocks noGrp="1"/>
          </p:cNvSpPr>
          <p:nvPr>
            <p:ph type="ctrTitle"/>
          </p:nvPr>
        </p:nvSpPr>
        <p:spPr>
          <a:xfrm>
            <a:off x="670565" y="2987250"/>
            <a:ext cx="4551969" cy="902550"/>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12" name="Slide Number Placeholder 5"/>
          <p:cNvSpPr>
            <a:spLocks noGrp="1"/>
          </p:cNvSpPr>
          <p:nvPr>
            <p:ph type="sldNum" sz="quarter" idx="10"/>
          </p:nvPr>
        </p:nvSpPr>
        <p:spPr/>
        <p:txBody>
          <a:bodyPr lIns="91428" tIns="45713" rIns="91428" bIns="45713"/>
          <a:lstStyle>
            <a:lvl1pPr>
              <a:defRPr/>
            </a:lvl1pPr>
          </a:lstStyle>
          <a:p>
            <a:pPr>
              <a:defRPr/>
            </a:pPr>
            <a:fld id="{4C36D74F-54D2-4516-8BEF-E8239F9BBBC0}" type="slidenum">
              <a:rPr lang="en-GB" altLang="en-US"/>
              <a:pPr>
                <a:defRPr/>
              </a:pPr>
              <a:t>‹#›</a:t>
            </a:fld>
            <a:endParaRPr lang="en-GB" altLang="en-US"/>
          </a:p>
        </p:txBody>
      </p:sp>
    </p:spTree>
    <p:extLst>
      <p:ext uri="{BB962C8B-B14F-4D97-AF65-F5344CB8AC3E}">
        <p14:creationId xmlns:p14="http://schemas.microsoft.com/office/powerpoint/2010/main" val="302212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Co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D3FC7E61-FA4D-42BB-A777-18AFE12C50A7}" type="datetimeFigureOut">
              <a:rPr lang="en-GB"/>
              <a:pPr>
                <a:defRPr/>
              </a:pPr>
              <a:t>28/03/2025</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lgn="ctr">
              <a:defRPr/>
            </a:lvl1pPr>
          </a:lstStyle>
          <a:p>
            <a:pPr>
              <a:defRPr/>
            </a:pPr>
            <a:fld id="{768BF499-E1CF-4015-9531-ED70678BC022}" type="slidenum">
              <a:rPr lang="en-GB" altLang="en-US"/>
              <a:pPr>
                <a:defRPr/>
              </a:pPr>
              <a:t>‹#›</a:t>
            </a:fld>
            <a:endParaRPr lang="en-GB" altLang="en-US"/>
          </a:p>
        </p:txBody>
      </p:sp>
    </p:spTree>
    <p:extLst>
      <p:ext uri="{BB962C8B-B14F-4D97-AF65-F5344CB8AC3E}">
        <p14:creationId xmlns:p14="http://schemas.microsoft.com/office/powerpoint/2010/main" val="695633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E5099C2-35D8-475D-A40C-B7AB3FA43F04}" type="datetimeFigureOut">
              <a:rPr lang="en-GB"/>
              <a:pPr>
                <a:defRPr/>
              </a:pPr>
              <a:t>28/03/2025</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lgn="ctr">
              <a:defRPr/>
            </a:lvl1pPr>
          </a:lstStyle>
          <a:p>
            <a:pPr>
              <a:defRPr/>
            </a:pPr>
            <a:fld id="{2606A331-DF65-4063-B1F0-0F4C584452C1}" type="slidenum">
              <a:rPr lang="en-GB" altLang="en-US"/>
              <a:pPr>
                <a:defRPr/>
              </a:pPr>
              <a:t>‹#›</a:t>
            </a:fld>
            <a:endParaRPr lang="en-GB" altLang="en-US"/>
          </a:p>
        </p:txBody>
      </p:sp>
    </p:spTree>
    <p:extLst>
      <p:ext uri="{BB962C8B-B14F-4D97-AF65-F5344CB8AC3E}">
        <p14:creationId xmlns:p14="http://schemas.microsoft.com/office/powerpoint/2010/main" val="493033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6B58B13-8409-5A4D-964A-427DA4FAC6DC}"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4427984" y="304800"/>
            <a:ext cx="4716016" cy="6553200"/>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1234304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6B58B13-8409-5A4D-964A-427DA4FAC6DC}"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3851920" y="304800"/>
            <a:ext cx="5292080" cy="6553200"/>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198518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304762"/>
            <a:ext cx="4716016" cy="6553200"/>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1435224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1"/>
            <a:ext cx="8041187" cy="1012110"/>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
        <p:nvSpPr>
          <p:cNvPr id="4" name="Content Placeholder 3">
            <a:extLst>
              <a:ext uri="{FF2B5EF4-FFF2-40B4-BE49-F238E27FC236}">
                <a16:creationId xmlns:a16="http://schemas.microsoft.com/office/drawing/2014/main" id="{09217428-0F8B-463A-8D75-4158E0B5931A}"/>
              </a:ext>
            </a:extLst>
          </p:cNvPr>
          <p:cNvSpPr>
            <a:spLocks noGrp="1"/>
          </p:cNvSpPr>
          <p:nvPr>
            <p:ph sz="quarter" idx="10"/>
          </p:nvPr>
        </p:nvSpPr>
        <p:spPr>
          <a:xfrm>
            <a:off x="5528860" y="1581078"/>
            <a:ext cx="3294510" cy="4392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3">
            <a:extLst>
              <a:ext uri="{FF2B5EF4-FFF2-40B4-BE49-F238E27FC236}">
                <a16:creationId xmlns:a16="http://schemas.microsoft.com/office/drawing/2014/main" id="{06D55EBD-D7D1-47CC-8C28-3C60B4C894D4}"/>
              </a:ext>
            </a:extLst>
          </p:cNvPr>
          <p:cNvSpPr>
            <a:spLocks noGrp="1"/>
          </p:cNvSpPr>
          <p:nvPr>
            <p:ph sz="quarter" idx="11"/>
          </p:nvPr>
        </p:nvSpPr>
        <p:spPr>
          <a:xfrm>
            <a:off x="629056" y="1581078"/>
            <a:ext cx="4302984" cy="4392680"/>
          </a:xfrm>
        </p:spPr>
        <p:txBody>
          <a:bodyPr/>
          <a:lstStyle>
            <a:lvl1pPr marL="0" indent="0">
              <a:spcAft>
                <a:spcPts val="12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54023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2576109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7DAF-922F-4340-AF5C-EFF0CE1E2E23}"/>
              </a:ext>
            </a:extLst>
          </p:cNvPr>
          <p:cNvSpPr>
            <a:spLocks noGrp="1"/>
          </p:cNvSpPr>
          <p:nvPr>
            <p:ph type="ctrTitle"/>
          </p:nvPr>
        </p:nvSpPr>
        <p:spPr>
          <a:xfrm>
            <a:off x="1780277" y="1122363"/>
            <a:ext cx="6099175" cy="1508642"/>
          </a:xfrm>
        </p:spPr>
        <p:txBody>
          <a:bodyPr anchor="b">
            <a:noAutofit/>
          </a:bodyPr>
          <a:lstStyle>
            <a:lvl1pPr algn="l">
              <a:defRPr sz="4800">
                <a:solidFill>
                  <a:schemeClr val="accent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4D4CED5-4608-4B3D-82FF-9BFC07925AC5}"/>
              </a:ext>
            </a:extLst>
          </p:cNvPr>
          <p:cNvSpPr>
            <a:spLocks noGrp="1"/>
          </p:cNvSpPr>
          <p:nvPr>
            <p:ph type="subTitle" idx="1"/>
          </p:nvPr>
        </p:nvSpPr>
        <p:spPr>
          <a:xfrm>
            <a:off x="1780277" y="2777706"/>
            <a:ext cx="6099175" cy="785003"/>
          </a:xfrm>
        </p:spPr>
        <p:txBody>
          <a:bodyPr>
            <a:norm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1659B80E-804E-49E3-BD5B-A548C9ABA10A}"/>
              </a:ext>
            </a:extLst>
          </p:cNvPr>
          <p:cNvSpPr>
            <a:spLocks noGrp="1"/>
          </p:cNvSpPr>
          <p:nvPr>
            <p:ph type="dt" sz="half" idx="10"/>
          </p:nvPr>
        </p:nvSpPr>
        <p:spPr>
          <a:xfrm>
            <a:off x="628650" y="6356351"/>
            <a:ext cx="2057400" cy="365125"/>
          </a:xfrm>
          <a:prstGeom prst="rect">
            <a:avLst/>
          </a:prstGeom>
        </p:spPr>
        <p:txBody>
          <a:bodyPr/>
          <a:lstStyle/>
          <a:p>
            <a:fld id="{1238DE8B-2F8E-4E52-A853-9B4F2D26E556}" type="datetime1">
              <a:rPr lang="en-GB" smtClean="0"/>
              <a:t>28/03/2025</a:t>
            </a:fld>
            <a:endParaRPr lang="en-GB"/>
          </a:p>
        </p:txBody>
      </p:sp>
      <p:sp>
        <p:nvSpPr>
          <p:cNvPr id="5" name="Footer Placeholder 4">
            <a:extLst>
              <a:ext uri="{FF2B5EF4-FFF2-40B4-BE49-F238E27FC236}">
                <a16:creationId xmlns:a16="http://schemas.microsoft.com/office/drawing/2014/main" id="{8C2FB7F4-DB91-45D1-8D9D-3ABE0CEE3930}"/>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BA4B271-4F3A-4CFB-A275-13130B47BC9D}"/>
              </a:ext>
            </a:extLst>
          </p:cNvPr>
          <p:cNvSpPr>
            <a:spLocks noGrp="1"/>
          </p:cNvSpPr>
          <p:nvPr>
            <p:ph type="sldNum" sz="quarter" idx="12"/>
          </p:nvPr>
        </p:nvSpPr>
        <p:spPr/>
        <p:txBody>
          <a:bodyPr/>
          <a:lstStyle/>
          <a:p>
            <a:fld id="{45DE55D5-F24E-402B-AE99-678F85388135}"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6448EDEA-192E-4B8E-816D-BE20CB86C3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277" y="3741040"/>
            <a:ext cx="6099175" cy="1651977"/>
          </a:xfrm>
          <a:prstGeom prst="rect">
            <a:avLst/>
          </a:prstGeom>
        </p:spPr>
      </p:pic>
      <p:sp>
        <p:nvSpPr>
          <p:cNvPr id="9" name="Rectangle 8">
            <a:extLst>
              <a:ext uri="{FF2B5EF4-FFF2-40B4-BE49-F238E27FC236}">
                <a16:creationId xmlns:a16="http://schemas.microsoft.com/office/drawing/2014/main" id="{886B4437-1788-42E8-9405-D366F25BA271}"/>
              </a:ext>
            </a:extLst>
          </p:cNvPr>
          <p:cNvSpPr/>
          <p:nvPr userDrawn="1"/>
        </p:nvSpPr>
        <p:spPr>
          <a:xfrm>
            <a:off x="1074767" y="1122362"/>
            <a:ext cx="360000" cy="4270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376FBD51-4B46-462A-BA7C-373B312BC1C9}"/>
              </a:ext>
            </a:extLst>
          </p:cNvPr>
          <p:cNvCxnSpPr/>
          <p:nvPr userDrawn="1"/>
        </p:nvCxnSpPr>
        <p:spPr>
          <a:xfrm>
            <a:off x="1780277" y="1122362"/>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CC57CD-CC22-4418-819F-F752DA82F2F6}"/>
              </a:ext>
            </a:extLst>
          </p:cNvPr>
          <p:cNvCxnSpPr/>
          <p:nvPr userDrawn="1"/>
        </p:nvCxnSpPr>
        <p:spPr>
          <a:xfrm>
            <a:off x="1780277" y="3594338"/>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122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A screenshot of a tree&#10;&#10;Description automatically generated">
            <a:extLst>
              <a:ext uri="{FF2B5EF4-FFF2-40B4-BE49-F238E27FC236}">
                <a16:creationId xmlns:a16="http://schemas.microsoft.com/office/drawing/2014/main" id="{55604079-F64A-41F1-B063-1C997E7006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08" y="1798320"/>
            <a:ext cx="7796784" cy="3261360"/>
          </a:xfrm>
          <a:prstGeom prst="rect">
            <a:avLst/>
          </a:prstGeom>
        </p:spPr>
      </p:pic>
    </p:spTree>
    <p:extLst>
      <p:ext uri="{BB962C8B-B14F-4D97-AF65-F5344CB8AC3E}">
        <p14:creationId xmlns:p14="http://schemas.microsoft.com/office/powerpoint/2010/main" val="197602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4624"/>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1907704" y="4727575"/>
            <a:ext cx="6779096" cy="1437729"/>
          </a:xfrm>
        </p:spPr>
        <p:txBody>
          <a:bodyPr>
            <a:noAutofit/>
          </a:bodyPr>
          <a:lstStyle>
            <a:lvl1pPr>
              <a:buFontTx/>
              <a:buNone/>
              <a:defRPr sz="2000"/>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8E7786D1-E2C6-4F54-BE99-BA861B0FC7D6}" type="datetimeFigureOut">
              <a:rPr lang="en-GB"/>
              <a:pPr>
                <a:defRPr/>
              </a:pPr>
              <a:t>28/03/2025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21968A-E10A-474F-8262-07E1C7FC808B}" type="slidenum">
              <a:rPr lang="en-GB" altLang="en-US"/>
              <a:pPr>
                <a:defRPr/>
              </a:pPr>
              <a:t>‹#›</a:t>
            </a:fld>
            <a:endParaRPr lang="en-GB" altLang="en-US"/>
          </a:p>
        </p:txBody>
      </p:sp>
    </p:spTree>
    <p:extLst>
      <p:ext uri="{BB962C8B-B14F-4D97-AF65-F5344CB8AC3E}">
        <p14:creationId xmlns:p14="http://schemas.microsoft.com/office/powerpoint/2010/main" val="273408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eaLnBrk="1" hangingPunct="1">
              <a:defRPr/>
            </a:pPr>
            <a:endParaRPr lang="en-GB"/>
          </a:p>
        </p:txBody>
      </p:sp>
      <p:cxnSp>
        <p:nvCxnSpPr>
          <p:cNvPr id="5" name="Straight Connector 4"/>
          <p:cNvCxnSpPr/>
          <p:nvPr userDrawn="1"/>
        </p:nvCxnSpPr>
        <p:spPr>
          <a:xfrm flipH="1">
            <a:off x="942975" y="1516063"/>
            <a:ext cx="77501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99593" y="274640"/>
            <a:ext cx="7787207"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3" y="1639343"/>
            <a:ext cx="7787207" cy="4525963"/>
          </a:xfrm>
        </p:spPr>
        <p:txBody>
          <a:bodyPr lIns="91417" tIns="45708" rIns="91417" bIns="45708" rtlCol="0">
            <a:noAutofit/>
          </a:bodyPr>
          <a:lstStyle>
            <a:lvl1pPr algn="l" defTabSz="914167" rtl="0" eaLnBrk="1" latinLnBrk="0" hangingPunct="1">
              <a:spcBef>
                <a:spcPts val="0"/>
              </a:spcBef>
              <a:spcAft>
                <a:spcPts val="600"/>
              </a:spcAft>
              <a:buClr>
                <a:schemeClr val="accent1"/>
              </a:buClr>
              <a:buFontTx/>
              <a:buNone/>
              <a:defRPr lang="en-US" sz="2200" b="1" kern="1200" dirty="0" smtClean="0">
                <a:solidFill>
                  <a:schemeClr val="accent6">
                    <a:lumMod val="75000"/>
                  </a:schemeClr>
                </a:solidFill>
                <a:latin typeface="Arial Narrow" pitchFamily="34" charset="0"/>
                <a:ea typeface="+mn-ea"/>
                <a:cs typeface="+mn-cs"/>
              </a:defRPr>
            </a:lvl1pPr>
            <a:lvl2pPr marL="326944" indent="-312659" algn="l" defTabSz="914167" rtl="0" eaLnBrk="1" latinLnBrk="0" hangingPunct="1">
              <a:spcBef>
                <a:spcPts val="0"/>
              </a:spcBef>
              <a:spcAft>
                <a:spcPts val="600"/>
              </a:spcAft>
              <a:buClr>
                <a:schemeClr val="accent1"/>
              </a:buClr>
              <a:buFont typeface="Wingdings" pitchFamily="2" charset="2"/>
              <a:buChar char="§"/>
              <a:defRPr lang="en-US" sz="2200" b="0" kern="1200" dirty="0" smtClean="0">
                <a:solidFill>
                  <a:schemeClr val="tx1"/>
                </a:solidFill>
                <a:latin typeface="Arial Narrow" pitchFamily="34" charset="0"/>
                <a:ea typeface="+mn-ea"/>
                <a:cs typeface="+mn-cs"/>
              </a:defRPr>
            </a:lvl2pPr>
            <a:lvl3pPr marL="531679" indent="-258698" algn="l" defTabSz="914167" rtl="0" eaLnBrk="1" latinLnBrk="0" hangingPunct="1">
              <a:spcBef>
                <a:spcPts val="0"/>
              </a:spcBef>
              <a:spcAft>
                <a:spcPts val="600"/>
              </a:spcAft>
              <a:buClr>
                <a:schemeClr val="accent1"/>
              </a:buClr>
              <a:buFont typeface="Verdana" pitchFamily="34" charset="0"/>
              <a:buChar char="−"/>
              <a:defRPr lang="en-US" sz="2200" b="0" kern="1200" dirty="0" smtClean="0">
                <a:solidFill>
                  <a:schemeClr val="tx1"/>
                </a:solidFill>
                <a:latin typeface="Arial Narrow" pitchFamily="34" charset="0"/>
                <a:ea typeface="+mn-ea"/>
                <a:cs typeface="+mn-cs"/>
              </a:defRPr>
            </a:lvl3pPr>
            <a:lvl4pPr marL="804660" indent="-272982" algn="l" defTabSz="914167" rtl="0" eaLnBrk="1" latinLnBrk="0" hangingPunct="1">
              <a:spcBef>
                <a:spcPts val="0"/>
              </a:spcBef>
              <a:spcAft>
                <a:spcPts val="600"/>
              </a:spcAft>
              <a:buClr>
                <a:schemeClr val="accent1"/>
              </a:buClr>
              <a:buFont typeface="Arial" pitchFamily="34" charset="0"/>
              <a:buChar char="•"/>
              <a:defRPr lang="en-US" sz="2200" b="0" kern="1200" dirty="0" smtClean="0">
                <a:solidFill>
                  <a:schemeClr val="tx1"/>
                </a:solidFill>
                <a:latin typeface="Arial Narrow" pitchFamily="34" charset="0"/>
                <a:ea typeface="+mn-ea"/>
                <a:cs typeface="+mn-cs"/>
              </a:defRPr>
            </a:lvl4pPr>
            <a:lvl5pPr marL="1077642" indent="-272982" algn="l" defTabSz="914167" rtl="0" eaLnBrk="1" latinLnBrk="0" hangingPunct="1">
              <a:spcBef>
                <a:spcPts val="0"/>
              </a:spcBef>
              <a:spcAft>
                <a:spcPts val="600"/>
              </a:spcAft>
              <a:buClr>
                <a:schemeClr val="accent1"/>
              </a:buClr>
              <a:defRPr lang="en-GB" sz="2200" b="0" kern="1200" dirty="0">
                <a:solidFill>
                  <a:schemeClr val="tx1"/>
                </a:solidFill>
                <a:latin typeface="Arial Narrow"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89B60D67-08F6-4AF3-8993-525C04F0BADC}" type="datetimeFigureOut">
              <a:rPr lang="en-GB"/>
              <a:pPr>
                <a:defRPr/>
              </a:pPr>
              <a:t>28/03/2025</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C27F6032-E951-440C-A41C-321C5077C115}" type="slidenum">
              <a:rPr lang="en-GB" altLang="en-US"/>
              <a:pPr>
                <a:defRPr/>
              </a:pPr>
              <a:t>‹#›</a:t>
            </a:fld>
            <a:endParaRPr lang="en-GB" altLang="en-US"/>
          </a:p>
        </p:txBody>
      </p:sp>
    </p:spTree>
    <p:extLst>
      <p:ext uri="{BB962C8B-B14F-4D97-AF65-F5344CB8AC3E}">
        <p14:creationId xmlns:p14="http://schemas.microsoft.com/office/powerpoint/2010/main" val="336877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5"/>
          </p:nvPr>
        </p:nvSpPr>
        <p:spPr/>
        <p:txBody>
          <a:bodyPr/>
          <a:lstStyle>
            <a:lvl1pPr>
              <a:defRPr/>
            </a:lvl1pPr>
          </a:lstStyle>
          <a:p>
            <a:pPr>
              <a:defRPr/>
            </a:pPr>
            <a:fld id="{8983CC06-A0D2-43AA-9C23-AF65B4E14CB9}" type="datetimeFigureOut">
              <a:rPr lang="en-GB"/>
              <a:pPr>
                <a:defRPr/>
              </a:pPr>
              <a:t>28/03/2025</a:t>
            </a:fld>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
        <p:nvSpPr>
          <p:cNvPr id="11" name="Slide Number Placeholder 5"/>
          <p:cNvSpPr>
            <a:spLocks noGrp="1"/>
          </p:cNvSpPr>
          <p:nvPr>
            <p:ph type="sldNum" sz="quarter" idx="17"/>
          </p:nvPr>
        </p:nvSpPr>
        <p:spPr/>
        <p:txBody>
          <a:bodyPr/>
          <a:lstStyle>
            <a:lvl1pPr>
              <a:defRPr/>
            </a:lvl1pPr>
          </a:lstStyle>
          <a:p>
            <a:pPr>
              <a:defRPr/>
            </a:pPr>
            <a:fld id="{3B159DED-A510-407E-B90F-A5D34D98953F}" type="slidenum">
              <a:rPr lang="en-GB" altLang="en-US"/>
              <a:pPr>
                <a:defRPr/>
              </a:pPr>
              <a:t>‹#›</a:t>
            </a:fld>
            <a:endParaRPr lang="en-GB" altLang="en-US"/>
          </a:p>
        </p:txBody>
      </p:sp>
    </p:spTree>
    <p:extLst>
      <p:ext uri="{BB962C8B-B14F-4D97-AF65-F5344CB8AC3E}">
        <p14:creationId xmlns:p14="http://schemas.microsoft.com/office/powerpoint/2010/main" val="342659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CoH yllw bar">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marL="0" indent="0">
              <a:spcBef>
                <a:spcPts val="1200"/>
              </a:spcBef>
              <a:spcAft>
                <a:spcPts val="1800"/>
              </a:spcAft>
              <a:buFontTx/>
              <a:buNone/>
              <a:defRPr sz="2400">
                <a:solidFill>
                  <a:schemeClr val="accent1"/>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AA942B41-963C-4DF1-9F5E-BB789958CD75}" type="datetimeFigureOut">
              <a:rPr lang="en-GB"/>
              <a:pPr>
                <a:defRPr/>
              </a:pPr>
              <a:t>28/03/2025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64A147-1F08-451F-AAFA-D3947274F270}" type="slidenum">
              <a:rPr lang="en-GB" altLang="en-US"/>
              <a:pPr>
                <a:defRPr/>
              </a:pPr>
              <a:t>‹#›</a:t>
            </a:fld>
            <a:endParaRPr lang="en-GB" altLang="en-US"/>
          </a:p>
        </p:txBody>
      </p:sp>
    </p:spTree>
    <p:extLst>
      <p:ext uri="{BB962C8B-B14F-4D97-AF65-F5344CB8AC3E}">
        <p14:creationId xmlns:p14="http://schemas.microsoft.com/office/powerpoint/2010/main" val="295367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CoH yllw and gry bar">
    <p:bg>
      <p:bgPr>
        <a:solidFill>
          <a:srgbClr val="E0DEDC"/>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67544"/>
            <a:ext cx="4320480" cy="173732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2492896"/>
            <a:ext cx="4320480" cy="3528392"/>
          </a:xfrm>
        </p:spPr>
        <p:txBody>
          <a:bodyPr>
            <a:noAutofit/>
          </a:bodyPr>
          <a:lstStyle>
            <a:lvl1pPr marL="0" indent="0">
              <a:spcBef>
                <a:spcPts val="1200"/>
              </a:spcBef>
              <a:spcAft>
                <a:spcPts val="1800"/>
              </a:spcAft>
              <a:buFontTx/>
              <a:buNone/>
              <a:defRPr sz="2400">
                <a:solidFill>
                  <a:schemeClr val="tx2"/>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5E5E01B-3965-4B4E-B6A1-9887D009BD00}" type="datetimeFigureOut">
              <a:rPr lang="en-GB"/>
              <a:pPr>
                <a:defRPr/>
              </a:pPr>
              <a:t>28/03/2025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9EEDCB1-07AA-4495-B0E7-FF284762D5C5}" type="slidenum">
              <a:rPr lang="en-GB" altLang="en-US"/>
              <a:pPr>
                <a:defRPr/>
              </a:pPr>
              <a:t>‹#›</a:t>
            </a:fld>
            <a:endParaRPr lang="en-GB" altLang="en-US"/>
          </a:p>
        </p:txBody>
      </p:sp>
    </p:spTree>
    <p:extLst>
      <p:ext uri="{BB962C8B-B14F-4D97-AF65-F5344CB8AC3E}">
        <p14:creationId xmlns:p14="http://schemas.microsoft.com/office/powerpoint/2010/main" val="404630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CoH">
    <p:bg>
      <p:bgPr>
        <a:solidFill>
          <a:srgbClr val="84BBC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A7E90230-3370-44C0-A7B2-378A5EF35318}" type="datetimeFigureOut">
              <a:rPr lang="en-GB"/>
              <a:pPr>
                <a:defRPr/>
              </a:pPr>
              <a:t>28/03/2025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9799ECF8-AE0D-434A-A5E9-D2A97E3C19AB}" type="slidenum">
              <a:rPr lang="en-GB" altLang="en-US"/>
              <a:pPr>
                <a:defRPr/>
              </a:pPr>
              <a:t>‹#›</a:t>
            </a:fld>
            <a:endParaRPr lang="en-GB" altLang="en-US"/>
          </a:p>
        </p:txBody>
      </p:sp>
    </p:spTree>
    <p:extLst>
      <p:ext uri="{BB962C8B-B14F-4D97-AF65-F5344CB8AC3E}">
        <p14:creationId xmlns:p14="http://schemas.microsoft.com/office/powerpoint/2010/main" val="276851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Blank">
    <p:bg>
      <p:bgPr>
        <a:solidFill>
          <a:srgbClr val="CEE4E8"/>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Date Placeholder 3"/>
          <p:cNvSpPr>
            <a:spLocks noGrp="1"/>
          </p:cNvSpPr>
          <p:nvPr>
            <p:ph type="dt" sz="half" idx="10"/>
          </p:nvPr>
        </p:nvSpPr>
        <p:spPr/>
        <p:txBody>
          <a:bodyPr/>
          <a:lstStyle>
            <a:lvl1pPr>
              <a:defRPr>
                <a:solidFill>
                  <a:schemeClr val="bg1"/>
                </a:solidFill>
              </a:defRPr>
            </a:lvl1pPr>
          </a:lstStyle>
          <a:p>
            <a:pPr>
              <a:defRPr/>
            </a:pPr>
            <a:fld id="{D48839AA-6B2A-411B-A524-1D74DD3548B9}" type="datetimeFigureOut">
              <a:rPr lang="en-GB"/>
              <a:pPr>
                <a:defRPr/>
              </a:pPr>
              <a:t>28/03/2025</a:t>
            </a:fld>
            <a:endParaRPr lang="en-GB"/>
          </a:p>
        </p:txBody>
      </p:sp>
      <p:sp>
        <p:nvSpPr>
          <p:cNvPr id="4"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Tree>
    <p:extLst>
      <p:ext uri="{BB962C8B-B14F-4D97-AF65-F5344CB8AC3E}">
        <p14:creationId xmlns:p14="http://schemas.microsoft.com/office/powerpoint/2010/main" val="8497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 yllw CoH">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tx2"/>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906CE85A-F2AD-4FCF-9FEC-2CD8C3A5ED5A}" type="datetimeFigureOut">
              <a:rPr lang="en-GB"/>
              <a:pPr>
                <a:defRPr/>
              </a:pPr>
              <a:t>28/03/2025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58E7367-4AB2-4FDB-B4A4-4CA3B2C4E43A}" type="slidenum">
              <a:rPr lang="en-GB" altLang="en-US"/>
              <a:pPr>
                <a:defRPr/>
              </a:pPr>
              <a:t>‹#›</a:t>
            </a:fld>
            <a:endParaRPr lang="en-GB" altLang="en-US"/>
          </a:p>
        </p:txBody>
      </p:sp>
    </p:spTree>
    <p:extLst>
      <p:ext uri="{BB962C8B-B14F-4D97-AF65-F5344CB8AC3E}">
        <p14:creationId xmlns:p14="http://schemas.microsoft.com/office/powerpoint/2010/main" val="245824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0113" y="44450"/>
            <a:ext cx="778668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900113" y="1600200"/>
            <a:ext cx="7786687"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fld id="{5ACED1D6-C460-4348-8C67-ABBFD8CB5334}" type="datetimeFigureOut">
              <a:rPr lang="en-GB"/>
              <a:pPr>
                <a:defRPr/>
              </a:pPr>
              <a:t>28/03/2025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defRPr>
            </a:lvl1pPr>
          </a:lstStyle>
          <a:p>
            <a:pPr>
              <a:defRPr/>
            </a:pPr>
            <a:fld id="{7B0C867E-6263-457D-8C77-788025B2E45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 id="2147484484" r:id="rId13"/>
    <p:sldLayoutId id="2147484488" r:id="rId14"/>
    <p:sldLayoutId id="2147484487" r:id="rId15"/>
    <p:sldLayoutId id="2147484485" r:id="rId16"/>
    <p:sldLayoutId id="2147484486" r:id="rId17"/>
    <p:sldLayoutId id="2147484489" r:id="rId18"/>
    <p:sldLayoutId id="2147484490" r:id="rId19"/>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mn-ea"/>
          <a:cs typeface="+mn-cs"/>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mn-ea"/>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DB0D-D863-4615-9443-39F4F10D6B6C}"/>
              </a:ext>
            </a:extLst>
          </p:cNvPr>
          <p:cNvSpPr>
            <a:spLocks noGrp="1"/>
          </p:cNvSpPr>
          <p:nvPr>
            <p:ph type="ctrTitle"/>
          </p:nvPr>
        </p:nvSpPr>
        <p:spPr/>
        <p:txBody>
          <a:bodyPr/>
          <a:lstStyle/>
          <a:p>
            <a:r>
              <a:rPr lang="en-GB" sz="4400" dirty="0"/>
              <a:t>Antisemitism then &amp; now</a:t>
            </a:r>
          </a:p>
        </p:txBody>
      </p:sp>
      <p:sp>
        <p:nvSpPr>
          <p:cNvPr id="3" name="Subtitle 2">
            <a:extLst>
              <a:ext uri="{FF2B5EF4-FFF2-40B4-BE49-F238E27FC236}">
                <a16:creationId xmlns:a16="http://schemas.microsoft.com/office/drawing/2014/main" id="{B074A6C0-2495-4792-94AA-712AEEC23CB0}"/>
              </a:ext>
            </a:extLst>
          </p:cNvPr>
          <p:cNvSpPr>
            <a:spLocks noGrp="1"/>
          </p:cNvSpPr>
          <p:nvPr>
            <p:ph type="subTitle" idx="1"/>
          </p:nvPr>
        </p:nvSpPr>
        <p:spPr/>
        <p:txBody>
          <a:bodyPr>
            <a:normAutofit/>
          </a:bodyPr>
          <a:lstStyle/>
          <a:p>
            <a:r>
              <a:rPr lang="en-GB" dirty="0"/>
              <a:t>Quotation cards</a:t>
            </a:r>
          </a:p>
        </p:txBody>
      </p:sp>
      <p:pic>
        <p:nvPicPr>
          <p:cNvPr id="4" name="Picture 3" descr="A grey rectangular sign with white letters&#10;&#10;AI-generated content may be incorrect.">
            <a:extLst>
              <a:ext uri="{FF2B5EF4-FFF2-40B4-BE49-F238E27FC236}">
                <a16:creationId xmlns:a16="http://schemas.microsoft.com/office/drawing/2014/main" id="{E1772645-50B7-A360-359B-727192B17A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0275" y="3709410"/>
            <a:ext cx="6161321" cy="1764000"/>
          </a:xfrm>
          <a:prstGeom prst="rect">
            <a:avLst/>
          </a:prstGeom>
        </p:spPr>
      </p:pic>
    </p:spTree>
    <p:extLst>
      <p:ext uri="{BB962C8B-B14F-4D97-AF65-F5344CB8AC3E}">
        <p14:creationId xmlns:p14="http://schemas.microsoft.com/office/powerpoint/2010/main" val="151045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1E77-60C2-472B-9EB2-C7F5FB1B3D93}"/>
              </a:ext>
            </a:extLst>
          </p:cNvPr>
          <p:cNvSpPr>
            <a:spLocks noGrp="1"/>
          </p:cNvSpPr>
          <p:nvPr>
            <p:ph type="title"/>
          </p:nvPr>
        </p:nvSpPr>
        <p:spPr/>
        <p:txBody>
          <a:bodyPr/>
          <a:lstStyle/>
          <a:p>
            <a:r>
              <a:rPr lang="en-GB" dirty="0"/>
              <a:t>Tomi Reichental</a:t>
            </a:r>
          </a:p>
        </p:txBody>
      </p:sp>
      <p:pic>
        <p:nvPicPr>
          <p:cNvPr id="11" name="Picture 2" descr="Holocaust survivor Tomi Reichental in Belfast yesterday">
            <a:extLst>
              <a:ext uri="{FF2B5EF4-FFF2-40B4-BE49-F238E27FC236}">
                <a16:creationId xmlns:a16="http://schemas.microsoft.com/office/drawing/2014/main" id="{35D4A043-9789-442E-9127-FC0685A74203}"/>
              </a:ext>
            </a:extLst>
          </p:cNvPr>
          <p:cNvPicPr>
            <a:picLocks noGrp="1" noChangeAspect="1" noChangeArrowheads="1"/>
          </p:cNvPicPr>
          <p:nvPr>
            <p:ph sz="quarter" idx="10"/>
          </p:nvPr>
        </p:nvPicPr>
        <p:blipFill rotWithShape="1">
          <a:blip r:embed="rId3" cstate="print">
            <a:extLst>
              <a:ext uri="{28A0092B-C50C-407E-A947-70E740481C1C}">
                <a14:useLocalDpi xmlns:a14="http://schemas.microsoft.com/office/drawing/2010/main" val="0"/>
              </a:ext>
            </a:extLst>
          </a:blip>
          <a:srcRect t="973" b="973"/>
          <a:stretch/>
        </p:blipFill>
        <p:spPr/>
      </p:pic>
      <p:sp>
        <p:nvSpPr>
          <p:cNvPr id="15" name="Content Placeholder 14">
            <a:extLst>
              <a:ext uri="{FF2B5EF4-FFF2-40B4-BE49-F238E27FC236}">
                <a16:creationId xmlns:a16="http://schemas.microsoft.com/office/drawing/2014/main" id="{7775857D-1CB9-4D6D-AA42-769E416E1CDD}"/>
              </a:ext>
            </a:extLst>
          </p:cNvPr>
          <p:cNvSpPr>
            <a:spLocks noGrp="1"/>
          </p:cNvSpPr>
          <p:nvPr>
            <p:ph sz="quarter" idx="11"/>
          </p:nvPr>
        </p:nvSpPr>
        <p:spPr/>
        <p:txBody>
          <a:bodyPr/>
          <a:lstStyle/>
          <a:p>
            <a:r>
              <a:rPr lang="en-GB" dirty="0"/>
              <a:t>‘Today, right-wing politics is on the rise. Antisemitism is on the rise, racism is on the rise: you have antisemitic and racist slogans appearing in demonstrations abroad’</a:t>
            </a:r>
          </a:p>
          <a:p>
            <a:r>
              <a:rPr lang="en-GB" dirty="0"/>
              <a:t>‘The rise of right-wing movements is terrible to see…We see it in the United States, but also in Europe and Britain, too. Minorities are under threat again’</a:t>
            </a:r>
          </a:p>
          <a:p>
            <a:r>
              <a:rPr lang="en-GB" dirty="0"/>
              <a:t>‘What I am seeing, what I am hearing, fills me with dread’</a:t>
            </a:r>
            <a:br>
              <a:rPr lang="en-GB" dirty="0"/>
            </a:br>
            <a:endParaRPr lang="en-GB" dirty="0"/>
          </a:p>
          <a:p>
            <a:endParaRPr lang="en-GB" dirty="0"/>
          </a:p>
          <a:p>
            <a:endParaRPr lang="en-GB" dirty="0"/>
          </a:p>
        </p:txBody>
      </p:sp>
      <p:sp>
        <p:nvSpPr>
          <p:cNvPr id="3" name="TextBox 2"/>
          <p:cNvSpPr txBox="1"/>
          <p:nvPr/>
        </p:nvSpPr>
        <p:spPr>
          <a:xfrm>
            <a:off x="7085156" y="5973758"/>
            <a:ext cx="1963999" cy="261610"/>
          </a:xfrm>
          <a:prstGeom prst="rect">
            <a:avLst/>
          </a:prstGeom>
          <a:noFill/>
        </p:spPr>
        <p:txBody>
          <a:bodyPr wrap="none" rtlCol="0">
            <a:spAutoFit/>
          </a:bodyPr>
          <a:lstStyle/>
          <a:p>
            <a:r>
              <a:rPr lang="en-GB" sz="1100" dirty="0"/>
              <a:t>Courtesy of </a:t>
            </a:r>
            <a:r>
              <a:rPr lang="en-GB" sz="1100" dirty="0" err="1"/>
              <a:t>Tomi</a:t>
            </a:r>
            <a:r>
              <a:rPr lang="en-GB" sz="1100" dirty="0"/>
              <a:t> </a:t>
            </a:r>
            <a:r>
              <a:rPr lang="en-GB" sz="1100" dirty="0" err="1"/>
              <a:t>Reichental</a:t>
            </a:r>
            <a:endParaRPr lang="en-GB" sz="1100" dirty="0"/>
          </a:p>
        </p:txBody>
      </p:sp>
    </p:spTree>
    <p:extLst>
      <p:ext uri="{BB962C8B-B14F-4D97-AF65-F5344CB8AC3E}">
        <p14:creationId xmlns:p14="http://schemas.microsoft.com/office/powerpoint/2010/main" val="200032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1E77-60C2-472B-9EB2-C7F5FB1B3D93}"/>
              </a:ext>
            </a:extLst>
          </p:cNvPr>
          <p:cNvSpPr>
            <a:spLocks noGrp="1"/>
          </p:cNvSpPr>
          <p:nvPr>
            <p:ph type="title"/>
          </p:nvPr>
        </p:nvSpPr>
        <p:spPr/>
        <p:txBody>
          <a:bodyPr/>
          <a:lstStyle/>
          <a:p>
            <a:r>
              <a:rPr lang="en-GB" dirty="0"/>
              <a:t>Anita Lasker-</a:t>
            </a:r>
            <a:r>
              <a:rPr lang="en-GB" dirty="0" err="1"/>
              <a:t>Wallfisch</a:t>
            </a:r>
            <a:endParaRPr lang="en-GB" dirty="0"/>
          </a:p>
        </p:txBody>
      </p:sp>
      <p:pic>
        <p:nvPicPr>
          <p:cNvPr id="10" name="Picture 2">
            <a:extLst>
              <a:ext uri="{FF2B5EF4-FFF2-40B4-BE49-F238E27FC236}">
                <a16:creationId xmlns:a16="http://schemas.microsoft.com/office/drawing/2014/main" id="{080366C7-B40D-451E-9D0A-6EA72860055B}"/>
              </a:ext>
            </a:extLst>
          </p:cNvPr>
          <p:cNvPicPr>
            <a:picLocks noGrp="1" noChangeAspect="1" noChangeArrowheads="1"/>
          </p:cNvPicPr>
          <p:nvPr>
            <p:ph sz="quarter" idx="10"/>
          </p:nvPr>
        </p:nvPicPr>
        <p:blipFill rotWithShape="1">
          <a:blip r:embed="rId3" cstate="print">
            <a:extLst>
              <a:ext uri="{28A0092B-C50C-407E-A947-70E740481C1C}">
                <a14:useLocalDpi xmlns:a14="http://schemas.microsoft.com/office/drawing/2010/main" val="0"/>
              </a:ext>
            </a:extLst>
          </a:blip>
          <a:srcRect l="5344" r="5344"/>
          <a:stretch/>
        </p:blipFill>
        <p:spPr>
          <a:xfrm>
            <a:off x="5960571" y="2156474"/>
            <a:ext cx="2431446" cy="3241964"/>
          </a:xfrm>
        </p:spPr>
      </p:pic>
      <p:sp>
        <p:nvSpPr>
          <p:cNvPr id="13" name="Content Placeholder 12">
            <a:extLst>
              <a:ext uri="{FF2B5EF4-FFF2-40B4-BE49-F238E27FC236}">
                <a16:creationId xmlns:a16="http://schemas.microsoft.com/office/drawing/2014/main" id="{93028782-316F-4C83-872D-24557B39CFA7}"/>
              </a:ext>
            </a:extLst>
          </p:cNvPr>
          <p:cNvSpPr>
            <a:spLocks noGrp="1"/>
          </p:cNvSpPr>
          <p:nvPr>
            <p:ph sz="quarter" idx="11"/>
          </p:nvPr>
        </p:nvSpPr>
        <p:spPr>
          <a:xfrm>
            <a:off x="629056" y="1581078"/>
            <a:ext cx="5239088" cy="4392680"/>
          </a:xfrm>
        </p:spPr>
        <p:txBody>
          <a:bodyPr/>
          <a:lstStyle/>
          <a:p>
            <a:r>
              <a:rPr lang="en-GB" sz="1700" dirty="0"/>
              <a:t>‘As for the resurgent antisemitism: ask yourselves who are the Jews? Why do we come across them everywhere? Is it perhaps because they were driven out of their homeland two thousand years ago and dispersed across the world, and have been searching ever since for a place where they hoped to live in peace and not to be murdered? “Jews” does not work as a collective term. Jews are just people – people with a very unusual history, it’s true – so often the scapegoat, persecuted, murdered, defamed. </a:t>
            </a:r>
          </a:p>
          <a:p>
            <a:r>
              <a:rPr lang="en-GB" sz="1700" dirty="0"/>
              <a:t>‘We reached England in March 1946. nobody asked us about our experience. People just didn’t know how to deal with it. What do you say to someone who has survived a concentration camp? My sister and I thought we would change the world, that antisemitism would be a thing of the past. Naïve really.’</a:t>
            </a:r>
          </a:p>
          <a:p>
            <a:r>
              <a:rPr lang="en-GB" sz="1700" dirty="0"/>
              <a:t>‘It [antisemitism] seems to be a virus that is not possible to kill. Antisemitism has been going on for centuries…any reason to blame Jewish people is welcome in this world’</a:t>
            </a:r>
          </a:p>
          <a:p>
            <a:endParaRPr lang="en-GB" sz="1700" dirty="0"/>
          </a:p>
        </p:txBody>
      </p:sp>
    </p:spTree>
    <p:extLst>
      <p:ext uri="{BB962C8B-B14F-4D97-AF65-F5344CB8AC3E}">
        <p14:creationId xmlns:p14="http://schemas.microsoft.com/office/powerpoint/2010/main" val="1145809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71E77-60C2-472B-9EB2-C7F5FB1B3D93}"/>
              </a:ext>
            </a:extLst>
          </p:cNvPr>
          <p:cNvSpPr>
            <a:spLocks noGrp="1"/>
          </p:cNvSpPr>
          <p:nvPr>
            <p:ph type="title"/>
          </p:nvPr>
        </p:nvSpPr>
        <p:spPr/>
        <p:txBody>
          <a:bodyPr/>
          <a:lstStyle/>
          <a:p>
            <a:r>
              <a:rPr lang="en-GB" dirty="0"/>
              <a:t>Freddie </a:t>
            </a:r>
            <a:r>
              <a:rPr lang="en-GB" dirty="0" err="1"/>
              <a:t>Knoller</a:t>
            </a:r>
            <a:endParaRPr lang="en-GB" dirty="0"/>
          </a:p>
        </p:txBody>
      </p:sp>
      <p:pic>
        <p:nvPicPr>
          <p:cNvPr id="9" name="Picture 6">
            <a:extLst>
              <a:ext uri="{FF2B5EF4-FFF2-40B4-BE49-F238E27FC236}">
                <a16:creationId xmlns:a16="http://schemas.microsoft.com/office/drawing/2014/main" id="{1D35B26F-5937-4205-82A0-0A77832D0800}"/>
              </a:ext>
            </a:extLst>
          </p:cNvPr>
          <p:cNvPicPr>
            <a:picLocks noGrp="1" noChangeAspect="1" noChangeArrowheads="1"/>
          </p:cNvPicPr>
          <p:nvPr>
            <p:ph sz="quarter" idx="10"/>
          </p:nvPr>
        </p:nvPicPr>
        <p:blipFill rotWithShape="1">
          <a:blip r:embed="rId3" cstate="print">
            <a:extLst>
              <a:ext uri="{28A0092B-C50C-407E-A947-70E740481C1C}">
                <a14:useLocalDpi xmlns:a14="http://schemas.microsoft.com/office/drawing/2010/main" val="0"/>
              </a:ext>
            </a:extLst>
          </a:blip>
          <a:srcRect t="2220" b="9110"/>
          <a:stretch/>
        </p:blipFill>
        <p:spPr>
          <a:xfrm>
            <a:off x="5773521" y="1907092"/>
            <a:ext cx="2805545" cy="3740729"/>
          </a:xfrm>
        </p:spPr>
      </p:pic>
      <p:sp>
        <p:nvSpPr>
          <p:cNvPr id="13" name="Content Placeholder 12">
            <a:extLst>
              <a:ext uri="{FF2B5EF4-FFF2-40B4-BE49-F238E27FC236}">
                <a16:creationId xmlns:a16="http://schemas.microsoft.com/office/drawing/2014/main" id="{3F7F0BB9-6FF9-4091-8D9D-4C55D60DEFAA}"/>
              </a:ext>
            </a:extLst>
          </p:cNvPr>
          <p:cNvSpPr>
            <a:spLocks noGrp="1"/>
          </p:cNvSpPr>
          <p:nvPr>
            <p:ph sz="quarter" idx="11"/>
          </p:nvPr>
        </p:nvSpPr>
        <p:spPr/>
        <p:txBody>
          <a:bodyPr/>
          <a:lstStyle/>
          <a:p>
            <a:r>
              <a:rPr lang="en-GB" dirty="0"/>
              <a:t>‘It makes me angry to hear people denying things, because it really happened and so many people died there’</a:t>
            </a:r>
          </a:p>
          <a:p>
            <a:r>
              <a:rPr lang="en-GB" dirty="0"/>
              <a:t>‘I spend my waking hours involved in every aspect of Holocaust activities. It has become a mission, all-consuming, obsessive. I lecture, attend symposiums, give interviews, I attend a survivor’s centre. And even when I am quiet, my story is replayed on monitors in the Holocaust Exhibition at the Imperial War Museum in London. And now…I can see no end in sight to my need to communicate the experience of those years’</a:t>
            </a:r>
          </a:p>
          <a:p>
            <a:endParaRPr lang="en-GB" dirty="0"/>
          </a:p>
          <a:p>
            <a:endParaRPr lang="en-GB" dirty="0"/>
          </a:p>
          <a:p>
            <a:endParaRPr lang="en-GB" dirty="0"/>
          </a:p>
        </p:txBody>
      </p:sp>
      <p:sp>
        <p:nvSpPr>
          <p:cNvPr id="3" name="Rectangle 2"/>
          <p:cNvSpPr/>
          <p:nvPr/>
        </p:nvSpPr>
        <p:spPr>
          <a:xfrm>
            <a:off x="6494975" y="5694180"/>
            <a:ext cx="2319866" cy="261610"/>
          </a:xfrm>
          <a:prstGeom prst="rect">
            <a:avLst/>
          </a:prstGeom>
        </p:spPr>
        <p:txBody>
          <a:bodyPr wrap="none">
            <a:spAutoFit/>
          </a:bodyPr>
          <a:lstStyle/>
          <a:p>
            <a:r>
              <a:rPr lang="en-GB" sz="1100" dirty="0">
                <a:solidFill>
                  <a:srgbClr val="000000"/>
                </a:solidFill>
                <a:latin typeface="Roboto"/>
              </a:rPr>
              <a:t>© Rena Pearl www.renapearl.com</a:t>
            </a:r>
            <a:endParaRPr lang="en-GB" sz="1100" dirty="0"/>
          </a:p>
        </p:txBody>
      </p:sp>
    </p:spTree>
    <p:extLst>
      <p:ext uri="{BB962C8B-B14F-4D97-AF65-F5344CB8AC3E}">
        <p14:creationId xmlns:p14="http://schemas.microsoft.com/office/powerpoint/2010/main" val="126500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logo&#10;&#10;AI-generated content may be incorrect.">
            <a:extLst>
              <a:ext uri="{FF2B5EF4-FFF2-40B4-BE49-F238E27FC236}">
                <a16:creationId xmlns:a16="http://schemas.microsoft.com/office/drawing/2014/main" id="{C98165E8-89E2-20F8-1792-2545D78B0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11" y="2003997"/>
            <a:ext cx="7959377" cy="2160000"/>
          </a:xfrm>
          <a:prstGeom prst="rect">
            <a:avLst/>
          </a:prstGeom>
        </p:spPr>
      </p:pic>
      <p:pic>
        <p:nvPicPr>
          <p:cNvPr id="3" name="Picture 2" descr="A logo for a company&#10;&#10;AI-generated content may be incorrect.">
            <a:extLst>
              <a:ext uri="{FF2B5EF4-FFF2-40B4-BE49-F238E27FC236}">
                <a16:creationId xmlns:a16="http://schemas.microsoft.com/office/drawing/2014/main" id="{16410D41-37F3-CD82-73AA-0F2C6E33A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84" y="1864638"/>
            <a:ext cx="8042431" cy="2717787"/>
          </a:xfrm>
          <a:prstGeom prst="rect">
            <a:avLst/>
          </a:prstGeom>
        </p:spPr>
      </p:pic>
      <p:sp>
        <p:nvSpPr>
          <p:cNvPr id="4" name="TextBox 1">
            <a:extLst>
              <a:ext uri="{FF2B5EF4-FFF2-40B4-BE49-F238E27FC236}">
                <a16:creationId xmlns:a16="http://schemas.microsoft.com/office/drawing/2014/main" id="{9586F04E-1D6F-EBAB-445C-B53B0B9E1D44}"/>
              </a:ext>
            </a:extLst>
          </p:cNvPr>
          <p:cNvSpPr txBox="1"/>
          <p:nvPr/>
        </p:nvSpPr>
        <p:spPr>
          <a:xfrm>
            <a:off x="606947" y="4531697"/>
            <a:ext cx="7484362" cy="461665"/>
          </a:xfrm>
          <a:prstGeom prst="rect">
            <a:avLst/>
          </a:prstGeom>
          <a:solidFill>
            <a:schemeClr val="bg1"/>
          </a:solidFill>
        </p:spPr>
        <p:txBody>
          <a:bodyPr wrap="square" rtlCol="0">
            <a:spAutoFit/>
          </a:bodyPr>
          <a:lstStyle>
            <a:defPPr>
              <a:defRPr lang="en-US"/>
            </a:defPPr>
            <a:lvl1pPr marL="0" algn="l" defTabSz="4572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i="1" dirty="0"/>
              <a:t>This programme is delivered by UCL Centre for Holocaust Education, the Holocaust Educational Trust, with support from the National Holocaust Centre and Museum, and made possible thanks to funding from the Department for Education</a:t>
            </a:r>
          </a:p>
        </p:txBody>
      </p:sp>
    </p:spTree>
    <p:extLst>
      <p:ext uri="{BB962C8B-B14F-4D97-AF65-F5344CB8AC3E}">
        <p14:creationId xmlns:p14="http://schemas.microsoft.com/office/powerpoint/2010/main" val="73283783"/>
      </p:ext>
    </p:extLst>
  </p:cSld>
  <p:clrMapOvr>
    <a:masterClrMapping/>
  </p:clrMapOvr>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456</Words>
  <Application>Microsoft Office PowerPoint</Application>
  <PresentationFormat>On-screen Show (4:3)</PresentationFormat>
  <Paragraphs>20</Paragraphs>
  <Slides>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Narrow</vt:lpstr>
      <vt:lpstr>Calibri</vt:lpstr>
      <vt:lpstr>Roboto</vt:lpstr>
      <vt:lpstr>Verdana</vt:lpstr>
      <vt:lpstr>Wingdings</vt:lpstr>
      <vt:lpstr>Office Theme</vt:lpstr>
      <vt:lpstr>Antisemitism then &amp; now</vt:lpstr>
      <vt:lpstr>Tomi Reichental</vt:lpstr>
      <vt:lpstr>Anita Lasker-Wallfisch</vt:lpstr>
      <vt:lpstr>Freddie Knoller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Copeland, Andrew</cp:lastModifiedBy>
  <cp:revision>586</cp:revision>
  <cp:lastPrinted>2017-01-18T14:35:24Z</cp:lastPrinted>
  <dcterms:created xsi:type="dcterms:W3CDTF">2014-01-06T16:57:49Z</dcterms:created>
  <dcterms:modified xsi:type="dcterms:W3CDTF">2025-03-28T11:44:51Z</dcterms:modified>
</cp:coreProperties>
</file>