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62" r:id="rId2"/>
    <p:sldId id="463" r:id="rId3"/>
    <p:sldId id="444" r:id="rId4"/>
    <p:sldId id="455" r:id="rId5"/>
    <p:sldId id="443" r:id="rId6"/>
    <p:sldId id="446" r:id="rId7"/>
    <p:sldId id="459" r:id="rId8"/>
    <p:sldId id="448" r:id="rId9"/>
    <p:sldId id="449" r:id="rId10"/>
    <p:sldId id="456" r:id="rId11"/>
    <p:sldId id="450" r:id="rId12"/>
    <p:sldId id="457" r:id="rId13"/>
    <p:sldId id="451" r:id="rId14"/>
    <p:sldId id="458" r:id="rId15"/>
    <p:sldId id="460" r:id="rId16"/>
    <p:sldId id="461" r:id="rId17"/>
    <p:sldId id="464" r:id="rId18"/>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521">
          <p15:clr>
            <a:srgbClr val="A4A3A4"/>
          </p15:clr>
        </p15:guide>
        <p15:guide id="2" orient="horz" pos="346">
          <p15:clr>
            <a:srgbClr val="A4A3A4"/>
          </p15:clr>
        </p15:guide>
        <p15:guide id="3" orient="horz" pos="2024">
          <p15:clr>
            <a:srgbClr val="A4A3A4"/>
          </p15:clr>
        </p15:guide>
        <p15:guide id="4" orient="horz" pos="2795">
          <p15:clr>
            <a:srgbClr val="A4A3A4"/>
          </p15:clr>
        </p15:guide>
        <p15:guide id="5" pos="5540">
          <p15:clr>
            <a:srgbClr val="A4A3A4"/>
          </p15:clr>
        </p15:guide>
        <p15:guide id="6" pos="1791">
          <p15:clr>
            <a:srgbClr val="A4A3A4"/>
          </p15:clr>
        </p15:guide>
        <p15:guide id="7" pos="249">
          <p15:clr>
            <a:srgbClr val="A4A3A4"/>
          </p15:clr>
        </p15:guide>
        <p15:guide id="8" pos="657">
          <p15:clr>
            <a:srgbClr val="A4A3A4"/>
          </p15:clr>
        </p15:guide>
      </p15:sldGuideLst>
    </p:ext>
    <p:ext uri="{2D200454-40CA-4A62-9FC3-DE9A4176ACB9}">
      <p15:notesGuideLst xmlns:p15="http://schemas.microsoft.com/office/powerpoint/2012/main">
        <p15:guide id="1" orient="horz" pos="3067" userDrawn="1">
          <p15:clr>
            <a:srgbClr val="A4A3A4"/>
          </p15:clr>
        </p15:guide>
        <p15:guide id="2" pos="2141" userDrawn="1">
          <p15:clr>
            <a:srgbClr val="A4A3A4"/>
          </p15:clr>
        </p15:guide>
        <p15:guide id="3" orient="horz"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Pearce" initials="AP" lastIdx="10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AE6C64"/>
    <a:srgbClr val="5C4560"/>
    <a:srgbClr val="FFC500"/>
    <a:srgbClr val="990033"/>
    <a:srgbClr val="FF0000"/>
    <a:srgbClr val="FF3300"/>
    <a:srgbClr val="FF9933"/>
    <a:srgbClr val="9933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3817" autoAdjust="0"/>
  </p:normalViewPr>
  <p:slideViewPr>
    <p:cSldViewPr>
      <p:cViewPr varScale="1">
        <p:scale>
          <a:sx n="56" d="100"/>
          <a:sy n="56" d="100"/>
        </p:scale>
        <p:origin x="1380" y="44"/>
      </p:cViewPr>
      <p:guideLst>
        <p:guide orient="horz" pos="3521"/>
        <p:guide orient="horz" pos="346"/>
        <p:guide orient="horz" pos="2024"/>
        <p:guide orient="horz" pos="2795"/>
        <p:guide pos="5540"/>
        <p:guide pos="1791"/>
        <p:guide pos="249"/>
        <p:guide pos="657"/>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1" d="100"/>
          <a:sy n="81" d="100"/>
        </p:scale>
        <p:origin x="3996" y="90"/>
      </p:cViewPr>
      <p:guideLst>
        <p:guide orient="horz" pos="3067"/>
        <p:guide pos="214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50443" y="1"/>
            <a:ext cx="2945659" cy="49633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A891A72-2574-4BB9-97A1-2123C8C3A0C3}" type="datetimeFigureOut">
              <a:rPr lang="en-GB"/>
              <a:pPr>
                <a:defRPr/>
              </a:pPr>
              <a:t>28/03/2025</a:t>
            </a:fld>
            <a:endParaRPr lang="en-GB"/>
          </a:p>
        </p:txBody>
      </p:sp>
      <p:sp>
        <p:nvSpPr>
          <p:cNvPr id="4" name="Footer Placeholder 3"/>
          <p:cNvSpPr>
            <a:spLocks noGrp="1"/>
          </p:cNvSpPr>
          <p:nvPr>
            <p:ph type="ftr" sz="quarter" idx="2"/>
          </p:nvPr>
        </p:nvSpPr>
        <p:spPr>
          <a:xfrm>
            <a:off x="0" y="9428585"/>
            <a:ext cx="2945659" cy="4963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0443" y="9428585"/>
            <a:ext cx="2945659" cy="4963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2AB00A9-B0FE-4DB9-B2FA-E34A4C177773}" type="slidenum">
              <a:rPr lang="en-GB" altLang="en-US"/>
              <a:pPr>
                <a:defRPr/>
              </a:pPr>
              <a:t>‹#›</a:t>
            </a:fld>
            <a:endParaRPr lang="en-GB" altLang="en-US"/>
          </a:p>
        </p:txBody>
      </p:sp>
    </p:spTree>
    <p:extLst>
      <p:ext uri="{BB962C8B-B14F-4D97-AF65-F5344CB8AC3E}">
        <p14:creationId xmlns:p14="http://schemas.microsoft.com/office/powerpoint/2010/main" val="1491314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1"/>
            <a:ext cx="2945659" cy="49633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C73EDF2-F957-4E93-92A1-6B7F6B65BE2A}" type="datetimeFigureOut">
              <a:rPr lang="en-GB"/>
              <a:pPr>
                <a:defRPr/>
              </a:pPr>
              <a:t>28/03/2025</a:t>
            </a:fld>
            <a:endParaRPr lang="en-GB"/>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5"/>
            <a:ext cx="2945659" cy="4963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28585"/>
            <a:ext cx="2945659" cy="49633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F39DE62-3CB2-422C-B9E8-85DBCEDCE67A}" type="slidenum">
              <a:rPr lang="en-GB" altLang="en-US"/>
              <a:pPr>
                <a:defRPr/>
              </a:pPr>
              <a:t>‹#›</a:t>
            </a:fld>
            <a:endParaRPr lang="en-GB" altLang="en-US"/>
          </a:p>
        </p:txBody>
      </p:sp>
    </p:spTree>
    <p:extLst>
      <p:ext uri="{BB962C8B-B14F-4D97-AF65-F5344CB8AC3E}">
        <p14:creationId xmlns:p14="http://schemas.microsoft.com/office/powerpoint/2010/main" val="1183743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3</a:t>
            </a:fld>
            <a:endParaRPr lang="en-GB" altLang="en-US"/>
          </a:p>
        </p:txBody>
      </p:sp>
    </p:spTree>
    <p:extLst>
      <p:ext uri="{BB962C8B-B14F-4D97-AF65-F5344CB8AC3E}">
        <p14:creationId xmlns:p14="http://schemas.microsoft.com/office/powerpoint/2010/main" val="240353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13</a:t>
            </a:fld>
            <a:endParaRPr lang="en-GB" altLang="en-US"/>
          </a:p>
        </p:txBody>
      </p:sp>
    </p:spTree>
    <p:extLst>
      <p:ext uri="{BB962C8B-B14F-4D97-AF65-F5344CB8AC3E}">
        <p14:creationId xmlns:p14="http://schemas.microsoft.com/office/powerpoint/2010/main" val="390516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14</a:t>
            </a:fld>
            <a:endParaRPr lang="en-GB" altLang="en-US"/>
          </a:p>
        </p:txBody>
      </p:sp>
    </p:spTree>
    <p:extLst>
      <p:ext uri="{BB962C8B-B14F-4D97-AF65-F5344CB8AC3E}">
        <p14:creationId xmlns:p14="http://schemas.microsoft.com/office/powerpoint/2010/main" val="3992248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15</a:t>
            </a:fld>
            <a:endParaRPr lang="en-GB" altLang="en-US"/>
          </a:p>
        </p:txBody>
      </p:sp>
    </p:spTree>
    <p:extLst>
      <p:ext uri="{BB962C8B-B14F-4D97-AF65-F5344CB8AC3E}">
        <p14:creationId xmlns:p14="http://schemas.microsoft.com/office/powerpoint/2010/main" val="297155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4</a:t>
            </a:fld>
            <a:endParaRPr lang="en-GB" altLang="en-US"/>
          </a:p>
        </p:txBody>
      </p:sp>
    </p:spTree>
    <p:extLst>
      <p:ext uri="{BB962C8B-B14F-4D97-AF65-F5344CB8AC3E}">
        <p14:creationId xmlns:p14="http://schemas.microsoft.com/office/powerpoint/2010/main" val="318815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5</a:t>
            </a:fld>
            <a:endParaRPr lang="en-GB" altLang="en-US"/>
          </a:p>
        </p:txBody>
      </p:sp>
    </p:spTree>
    <p:extLst>
      <p:ext uri="{BB962C8B-B14F-4D97-AF65-F5344CB8AC3E}">
        <p14:creationId xmlns:p14="http://schemas.microsoft.com/office/powerpoint/2010/main" val="73600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5039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2291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9</a:t>
            </a:fld>
            <a:endParaRPr lang="en-GB" altLang="en-US"/>
          </a:p>
        </p:txBody>
      </p:sp>
    </p:spTree>
    <p:extLst>
      <p:ext uri="{BB962C8B-B14F-4D97-AF65-F5344CB8AC3E}">
        <p14:creationId xmlns:p14="http://schemas.microsoft.com/office/powerpoint/2010/main" val="125017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10</a:t>
            </a:fld>
            <a:endParaRPr lang="en-GB" altLang="en-US"/>
          </a:p>
        </p:txBody>
      </p:sp>
    </p:spTree>
    <p:extLst>
      <p:ext uri="{BB962C8B-B14F-4D97-AF65-F5344CB8AC3E}">
        <p14:creationId xmlns:p14="http://schemas.microsoft.com/office/powerpoint/2010/main" val="135694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11</a:t>
            </a:fld>
            <a:endParaRPr lang="en-GB" altLang="en-US"/>
          </a:p>
        </p:txBody>
      </p:sp>
    </p:spTree>
    <p:extLst>
      <p:ext uri="{BB962C8B-B14F-4D97-AF65-F5344CB8AC3E}">
        <p14:creationId xmlns:p14="http://schemas.microsoft.com/office/powerpoint/2010/main" val="415550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F39DE62-3CB2-422C-B9E8-85DBCEDCE67A}" type="slidenum">
              <a:rPr lang="en-GB" altLang="en-US" smtClean="0"/>
              <a:pPr>
                <a:defRPr/>
              </a:pPr>
              <a:t>12</a:t>
            </a:fld>
            <a:endParaRPr lang="en-GB" altLang="en-US"/>
          </a:p>
        </p:txBody>
      </p:sp>
    </p:spTree>
    <p:extLst>
      <p:ext uri="{BB962C8B-B14F-4D97-AF65-F5344CB8AC3E}">
        <p14:creationId xmlns:p14="http://schemas.microsoft.com/office/powerpoint/2010/main" val="1940886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oH">
    <p:spTree>
      <p:nvGrpSpPr>
        <p:cNvPr id="1" name=""/>
        <p:cNvGrpSpPr/>
        <p:nvPr/>
      </p:nvGrpSpPr>
      <p:grpSpPr>
        <a:xfrm>
          <a:off x="0" y="0"/>
          <a:ext cx="0" cy="0"/>
          <a:chOff x="0" y="0"/>
          <a:chExt cx="0" cy="0"/>
        </a:xfrm>
      </p:grpSpPr>
      <p:sp>
        <p:nvSpPr>
          <p:cNvPr id="5" name="Rectangle 4"/>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8" name="Group 18"/>
          <p:cNvGrpSpPr>
            <a:grpSpLocks/>
          </p:cNvGrpSpPr>
          <p:nvPr userDrawn="1"/>
        </p:nvGrpSpPr>
        <p:grpSpPr bwMode="auto">
          <a:xfrm>
            <a:off x="927100" y="2565400"/>
            <a:ext cx="7748588" cy="2257425"/>
            <a:chOff x="926533" y="2132856"/>
            <a:chExt cx="8119120" cy="2258169"/>
          </a:xfrm>
        </p:grpSpPr>
        <p:cxnSp>
          <p:nvCxnSpPr>
            <p:cNvPr id="9" name="Straight Connector 8"/>
            <p:cNvCxnSpPr/>
            <p:nvPr userDrawn="1"/>
          </p:nvCxnSpPr>
          <p:spPr>
            <a:xfrm flipH="1">
              <a:off x="926533" y="2132856"/>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926533" y="4391025"/>
              <a:ext cx="8119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3491880" y="2994521"/>
            <a:ext cx="5112568" cy="1514599"/>
          </a:xfrm>
        </p:spPr>
        <p:txBody>
          <a:bodyPr lIns="0" rIns="0">
            <a:noAutofit/>
          </a:bodyPr>
          <a:lstStyle>
            <a:lvl1pPr algn="l">
              <a:lnSpc>
                <a:spcPct val="90000"/>
              </a:lnSpc>
              <a:defRPr sz="3600" b="1">
                <a:latin typeface="Arial Narrow" pitchFamily="34" charset="0"/>
              </a:defRPr>
            </a:lvl1pPr>
          </a:lstStyle>
          <a:p>
            <a:br>
              <a:rPr lang="en-US" dirty="0"/>
            </a:br>
            <a:endParaRPr lang="en-GB" dirty="0"/>
          </a:p>
        </p:txBody>
      </p:sp>
      <p:sp>
        <p:nvSpPr>
          <p:cNvPr id="3" name="Subtitle 2"/>
          <p:cNvSpPr>
            <a:spLocks noGrp="1"/>
          </p:cNvSpPr>
          <p:nvPr>
            <p:ph type="subTitle" idx="1" hasCustomPrompt="1"/>
          </p:nvPr>
        </p:nvSpPr>
        <p:spPr>
          <a:xfrm>
            <a:off x="3491880" y="3024643"/>
            <a:ext cx="5072821" cy="1407792"/>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Encountering Bergen-Belsen</a:t>
            </a:r>
          </a:p>
          <a:p>
            <a:endParaRPr lang="en-GB" dirty="0"/>
          </a:p>
        </p:txBody>
      </p:sp>
      <p:sp>
        <p:nvSpPr>
          <p:cNvPr id="12" name="Footer Placeholder 4"/>
          <p:cNvSpPr>
            <a:spLocks noGrp="1"/>
          </p:cNvSpPr>
          <p:nvPr>
            <p:ph type="ftr" sz="quarter" idx="10"/>
          </p:nvPr>
        </p:nvSpPr>
        <p:spPr/>
        <p:txBody>
          <a:bodyPr/>
          <a:lstStyle>
            <a:lvl1pPr algn="ctr">
              <a:defRPr sz="1000"/>
            </a:lvl1pPr>
          </a:lstStyle>
          <a:p>
            <a:pPr>
              <a:defRPr/>
            </a:pPr>
            <a:endParaRPr lang="en-GB"/>
          </a:p>
        </p:txBody>
      </p:sp>
      <p:sp>
        <p:nvSpPr>
          <p:cNvPr id="13" name="Date Placeholder 3"/>
          <p:cNvSpPr>
            <a:spLocks noGrp="1"/>
          </p:cNvSpPr>
          <p:nvPr>
            <p:ph type="dt" sz="half" idx="11"/>
          </p:nvPr>
        </p:nvSpPr>
        <p:spPr/>
        <p:txBody>
          <a:bodyPr/>
          <a:lstStyle>
            <a:lvl1pPr algn="ctr">
              <a:defRPr sz="1000"/>
            </a:lvl1pPr>
          </a:lstStyle>
          <a:p>
            <a:pPr>
              <a:defRPr/>
            </a:pPr>
            <a:fld id="{CAE8671B-CF2C-45E1-B838-963F4A99717E}" type="datetimeFigureOut">
              <a:rPr lang="en-GB"/>
              <a:pPr>
                <a:defRPr/>
              </a:pPr>
              <a:t>28/03/2025</a:t>
            </a:fld>
            <a:endParaRPr lang="en-GB"/>
          </a:p>
        </p:txBody>
      </p:sp>
      <p:sp>
        <p:nvSpPr>
          <p:cNvPr id="14" name="Slide Number Placeholder 5"/>
          <p:cNvSpPr>
            <a:spLocks noGrp="1"/>
          </p:cNvSpPr>
          <p:nvPr>
            <p:ph type="sldNum" sz="quarter" idx="12"/>
          </p:nvPr>
        </p:nvSpPr>
        <p:spPr/>
        <p:txBody>
          <a:bodyPr/>
          <a:lstStyle>
            <a:lvl1pPr>
              <a:defRPr/>
            </a:lvl1pPr>
          </a:lstStyle>
          <a:p>
            <a:pPr>
              <a:defRPr/>
            </a:pPr>
            <a:fld id="{8A670952-6D07-484A-AA3C-8F9314629272}" type="slidenum">
              <a:rPr lang="en-GB" altLang="en-US"/>
              <a:pPr>
                <a:defRPr/>
              </a:pPr>
              <a:t>‹#›</a:t>
            </a:fld>
            <a:endParaRPr lang="en-GB" altLang="en-US"/>
          </a:p>
        </p:txBody>
      </p:sp>
      <p:pic>
        <p:nvPicPr>
          <p:cNvPr id="1036" name="Picture 12">
            <a:extLst>
              <a:ext uri="{FF2B5EF4-FFF2-40B4-BE49-F238E27FC236}">
                <a16:creationId xmlns:a16="http://schemas.microsoft.com/office/drawing/2014/main" id="{A704C9F2-A609-42E9-B2D8-2FA1358D42D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1369" y="2755977"/>
            <a:ext cx="1772692" cy="199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01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 Slide - CoH">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6350" y="1854200"/>
            <a:ext cx="9150350" cy="3168650"/>
            <a:chOff x="-6984" y="1340768"/>
            <a:chExt cx="9150984" cy="3744417"/>
          </a:xfrm>
        </p:grpSpPr>
        <p:sp>
          <p:nvSpPr>
            <p:cNvPr id="4" name="Rectangle 3"/>
            <p:cNvSpPr/>
            <p:nvPr userDrawn="1"/>
          </p:nvSpPr>
          <p:spPr>
            <a:xfrm>
              <a:off x="-634" y="1340768"/>
              <a:ext cx="9144634" cy="37444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spcAft>
                  <a:spcPts val="1200"/>
                </a:spcAft>
                <a:defRPr/>
              </a:pPr>
              <a:endParaRPr lang="en-GB" sz="1700" dirty="0"/>
            </a:p>
          </p:txBody>
        </p:sp>
        <p:sp>
          <p:nvSpPr>
            <p:cNvPr id="5" name="Rectangle 4"/>
            <p:cNvSpPr/>
            <p:nvPr userDrawn="1"/>
          </p:nvSpPr>
          <p:spPr>
            <a:xfrm>
              <a:off x="-6984" y="1340768"/>
              <a:ext cx="463582" cy="37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14278" eaLnBrk="1" hangingPunct="1">
                <a:defRPr/>
              </a:pPr>
              <a:endParaRPr lang="en-GB" sz="1700" dirty="0"/>
            </a:p>
          </p:txBody>
        </p:sp>
      </p:grpSp>
      <p:sp>
        <p:nvSpPr>
          <p:cNvPr id="2" name="Title 1"/>
          <p:cNvSpPr>
            <a:spLocks noGrp="1"/>
          </p:cNvSpPr>
          <p:nvPr>
            <p:ph type="ctrTitle"/>
          </p:nvPr>
        </p:nvSpPr>
        <p:spPr>
          <a:xfrm>
            <a:off x="670565" y="2987250"/>
            <a:ext cx="4551969" cy="902550"/>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12" name="Slide Number Placeholder 5"/>
          <p:cNvSpPr>
            <a:spLocks noGrp="1"/>
          </p:cNvSpPr>
          <p:nvPr>
            <p:ph type="sldNum" sz="quarter" idx="10"/>
          </p:nvPr>
        </p:nvSpPr>
        <p:spPr/>
        <p:txBody>
          <a:bodyPr lIns="91428" tIns="45713" rIns="91428" bIns="45713"/>
          <a:lstStyle>
            <a:lvl1pPr>
              <a:defRPr/>
            </a:lvl1pPr>
          </a:lstStyle>
          <a:p>
            <a:pPr>
              <a:defRPr/>
            </a:pPr>
            <a:fld id="{4C36D74F-54D2-4516-8BEF-E8239F9BBBC0}" type="slidenum">
              <a:rPr lang="en-GB" altLang="en-US"/>
              <a:pPr>
                <a:defRPr/>
              </a:pPr>
              <a:t>‹#›</a:t>
            </a:fld>
            <a:endParaRPr lang="en-GB" altLang="en-US"/>
          </a:p>
        </p:txBody>
      </p:sp>
    </p:spTree>
    <p:extLst>
      <p:ext uri="{BB962C8B-B14F-4D97-AF65-F5344CB8AC3E}">
        <p14:creationId xmlns:p14="http://schemas.microsoft.com/office/powerpoint/2010/main" val="302212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Co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D3FC7E61-FA4D-42BB-A777-18AFE12C50A7}" type="datetimeFigureOut">
              <a:rPr lang="en-GB"/>
              <a:pPr>
                <a:defRPr/>
              </a:pPr>
              <a:t>28/03/2025</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lgn="ctr">
              <a:defRPr/>
            </a:lvl1pPr>
          </a:lstStyle>
          <a:p>
            <a:pPr>
              <a:defRPr/>
            </a:pPr>
            <a:fld id="{768BF499-E1CF-4015-9531-ED70678BC022}" type="slidenum">
              <a:rPr lang="en-GB" altLang="en-US"/>
              <a:pPr>
                <a:defRPr/>
              </a:pPr>
              <a:t>‹#›</a:t>
            </a:fld>
            <a:endParaRPr lang="en-GB" altLang="en-US"/>
          </a:p>
        </p:txBody>
      </p:sp>
    </p:spTree>
    <p:extLst>
      <p:ext uri="{BB962C8B-B14F-4D97-AF65-F5344CB8AC3E}">
        <p14:creationId xmlns:p14="http://schemas.microsoft.com/office/powerpoint/2010/main" val="695633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E5099C2-35D8-475D-A40C-B7AB3FA43F04}" type="datetimeFigureOut">
              <a:rPr lang="en-GB"/>
              <a:pPr>
                <a:defRPr/>
              </a:pPr>
              <a:t>28/03/2025</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lgn="ctr">
              <a:defRPr/>
            </a:lvl1pPr>
          </a:lstStyle>
          <a:p>
            <a:pPr>
              <a:defRPr/>
            </a:pPr>
            <a:fld id="{2606A331-DF65-4063-B1F0-0F4C584452C1}" type="slidenum">
              <a:rPr lang="en-GB" altLang="en-US"/>
              <a:pPr>
                <a:defRPr/>
              </a:pPr>
              <a:t>‹#›</a:t>
            </a:fld>
            <a:endParaRPr lang="en-GB" altLang="en-US"/>
          </a:p>
        </p:txBody>
      </p:sp>
    </p:spTree>
    <p:extLst>
      <p:ext uri="{BB962C8B-B14F-4D97-AF65-F5344CB8AC3E}">
        <p14:creationId xmlns:p14="http://schemas.microsoft.com/office/powerpoint/2010/main" val="493033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6B58B13-8409-5A4D-964A-427DA4FAC6DC}"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4427984" y="304800"/>
            <a:ext cx="4716016" cy="6553200"/>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1234304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6B58B13-8409-5A4D-964A-427DA4FAC6DC}"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3851920" y="304800"/>
            <a:ext cx="5292080" cy="6553200"/>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198518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304762"/>
            <a:ext cx="4716016" cy="6553200"/>
          </a:xfrm>
          <a:prstGeom prst="rect">
            <a:avLst/>
          </a:prstGeom>
        </p:spPr>
      </p:pic>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1435224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1"/>
            <a:ext cx="8041187" cy="1012110"/>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2554023939"/>
      </p:ext>
    </p:extLst>
  </p:cSld>
  <p:clrMapOvr>
    <a:masterClrMapping/>
  </p:clrMapOvr>
  <p:extLst>
    <p:ext uri="{DCECCB84-F9BA-43D5-87BE-67443E8EF086}">
      <p15:sldGuideLst xmlns:p15="http://schemas.microsoft.com/office/powerpoint/2012/main">
        <p15:guide id="1" orient="horz" pos="799" userDrawn="1">
          <p15:clr>
            <a:srgbClr val="FBAE40"/>
          </p15:clr>
        </p15:guide>
        <p15:guide id="2" pos="3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Rectangle 10"/>
          <p:cNvSpPr/>
          <p:nvPr userDrawn="1"/>
        </p:nvSpPr>
        <p:spPr>
          <a:xfrm>
            <a:off x="620972" y="0"/>
            <a:ext cx="8523029" cy="1012110"/>
          </a:xfrm>
          <a:prstGeom prst="rect">
            <a:avLst/>
          </a:prstGeom>
          <a:solidFill>
            <a:srgbClr val="3F737B"/>
          </a:solidFill>
          <a:ln>
            <a:solidFill>
              <a:srgbClr val="3F73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620971" cy="1012110"/>
          </a:xfrm>
          <a:prstGeom prst="rect">
            <a:avLst/>
          </a:prstGeom>
          <a:solidFill>
            <a:srgbClr val="FFEB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183" y="322379"/>
            <a:ext cx="8041187" cy="689731"/>
          </a:xfrm>
        </p:spPr>
        <p:txBody>
          <a:bodyPr>
            <a:normAutofit/>
          </a:bodyPr>
          <a:lstStyle>
            <a:lvl1pPr algn="r">
              <a:defRPr sz="2585" b="0">
                <a:solidFill>
                  <a:schemeClr val="bg1"/>
                </a:solidFill>
              </a:defRPr>
            </a:lvl1pPr>
          </a:lstStyle>
          <a:p>
            <a:r>
              <a:rPr lang="en-GB" dirty="0"/>
              <a:t>Click to edit Master title style</a:t>
            </a:r>
            <a:endParaRPr lang="en-US" dirty="0"/>
          </a:p>
        </p:txBody>
      </p:sp>
      <p:sp>
        <p:nvSpPr>
          <p:cNvPr id="9" name="Slide Number Placeholder 5"/>
          <p:cNvSpPr txBox="1">
            <a:spLocks/>
          </p:cNvSpPr>
          <p:nvPr userDrawn="1"/>
        </p:nvSpPr>
        <p:spPr>
          <a:xfrm>
            <a:off x="8823370" y="6492876"/>
            <a:ext cx="333911" cy="365125"/>
          </a:xfrm>
          <a:prstGeom prst="rect">
            <a:avLst/>
          </a:prstGeom>
        </p:spPr>
        <p:txBody>
          <a:bodyPr vert="horz" lIns="84406" tIns="42203" rIns="84406" bIns="42203"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108" dirty="0">
              <a:solidFill>
                <a:srgbClr val="3F737B"/>
              </a:solidFill>
            </a:endParaRPr>
          </a:p>
        </p:txBody>
      </p:sp>
    </p:spTree>
    <p:extLst>
      <p:ext uri="{BB962C8B-B14F-4D97-AF65-F5344CB8AC3E}">
        <p14:creationId xmlns:p14="http://schemas.microsoft.com/office/powerpoint/2010/main" val="2576109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7DAF-922F-4340-AF5C-EFF0CE1E2E23}"/>
              </a:ext>
            </a:extLst>
          </p:cNvPr>
          <p:cNvSpPr>
            <a:spLocks noGrp="1"/>
          </p:cNvSpPr>
          <p:nvPr>
            <p:ph type="ctrTitle"/>
          </p:nvPr>
        </p:nvSpPr>
        <p:spPr>
          <a:xfrm>
            <a:off x="1780277" y="1122363"/>
            <a:ext cx="6099175" cy="1508642"/>
          </a:xfrm>
        </p:spPr>
        <p:txBody>
          <a:bodyPr anchor="b">
            <a:noAutofit/>
          </a:bodyPr>
          <a:lstStyle>
            <a:lvl1pPr algn="l">
              <a:defRPr sz="4800">
                <a:solidFill>
                  <a:schemeClr val="accent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4D4CED5-4608-4B3D-82FF-9BFC07925AC5}"/>
              </a:ext>
            </a:extLst>
          </p:cNvPr>
          <p:cNvSpPr>
            <a:spLocks noGrp="1"/>
          </p:cNvSpPr>
          <p:nvPr>
            <p:ph type="subTitle" idx="1"/>
          </p:nvPr>
        </p:nvSpPr>
        <p:spPr>
          <a:xfrm>
            <a:off x="1780277" y="2777706"/>
            <a:ext cx="6099175" cy="785003"/>
          </a:xfrm>
        </p:spPr>
        <p:txBody>
          <a:bodyPr>
            <a:normAutofit/>
          </a:bodyPr>
          <a:lstStyle>
            <a:lvl1pPr marL="0" indent="0" algn="l">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1659B80E-804E-49E3-BD5B-A548C9ABA10A}"/>
              </a:ext>
            </a:extLst>
          </p:cNvPr>
          <p:cNvSpPr>
            <a:spLocks noGrp="1"/>
          </p:cNvSpPr>
          <p:nvPr>
            <p:ph type="dt" sz="half" idx="10"/>
          </p:nvPr>
        </p:nvSpPr>
        <p:spPr>
          <a:xfrm>
            <a:off x="628650" y="6356351"/>
            <a:ext cx="2057400" cy="365125"/>
          </a:xfrm>
          <a:prstGeom prst="rect">
            <a:avLst/>
          </a:prstGeom>
        </p:spPr>
        <p:txBody>
          <a:bodyPr/>
          <a:lstStyle/>
          <a:p>
            <a:fld id="{1238DE8B-2F8E-4E52-A853-9B4F2D26E556}" type="datetime1">
              <a:rPr lang="en-GB" smtClean="0"/>
              <a:t>28/03/2025</a:t>
            </a:fld>
            <a:endParaRPr lang="en-GB"/>
          </a:p>
        </p:txBody>
      </p:sp>
      <p:sp>
        <p:nvSpPr>
          <p:cNvPr id="5" name="Footer Placeholder 4">
            <a:extLst>
              <a:ext uri="{FF2B5EF4-FFF2-40B4-BE49-F238E27FC236}">
                <a16:creationId xmlns:a16="http://schemas.microsoft.com/office/drawing/2014/main" id="{8C2FB7F4-DB91-45D1-8D9D-3ABE0CEE3930}"/>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BA4B271-4F3A-4CFB-A275-13130B47BC9D}"/>
              </a:ext>
            </a:extLst>
          </p:cNvPr>
          <p:cNvSpPr>
            <a:spLocks noGrp="1"/>
          </p:cNvSpPr>
          <p:nvPr>
            <p:ph type="sldNum" sz="quarter" idx="12"/>
          </p:nvPr>
        </p:nvSpPr>
        <p:spPr/>
        <p:txBody>
          <a:bodyPr/>
          <a:lstStyle/>
          <a:p>
            <a:fld id="{45DE55D5-F24E-402B-AE99-678F85388135}"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6448EDEA-192E-4B8E-816D-BE20CB86C3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277" y="3741040"/>
            <a:ext cx="6099175" cy="1651977"/>
          </a:xfrm>
          <a:prstGeom prst="rect">
            <a:avLst/>
          </a:prstGeom>
        </p:spPr>
      </p:pic>
      <p:sp>
        <p:nvSpPr>
          <p:cNvPr id="9" name="Rectangle 8">
            <a:extLst>
              <a:ext uri="{FF2B5EF4-FFF2-40B4-BE49-F238E27FC236}">
                <a16:creationId xmlns:a16="http://schemas.microsoft.com/office/drawing/2014/main" id="{886B4437-1788-42E8-9405-D366F25BA271}"/>
              </a:ext>
            </a:extLst>
          </p:cNvPr>
          <p:cNvSpPr/>
          <p:nvPr userDrawn="1"/>
        </p:nvSpPr>
        <p:spPr>
          <a:xfrm>
            <a:off x="1074767" y="1122362"/>
            <a:ext cx="360000" cy="4270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376FBD51-4B46-462A-BA7C-373B312BC1C9}"/>
              </a:ext>
            </a:extLst>
          </p:cNvPr>
          <p:cNvCxnSpPr/>
          <p:nvPr userDrawn="1"/>
        </p:nvCxnSpPr>
        <p:spPr>
          <a:xfrm>
            <a:off x="1780277" y="1122362"/>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CC57CD-CC22-4418-819F-F752DA82F2F6}"/>
              </a:ext>
            </a:extLst>
          </p:cNvPr>
          <p:cNvCxnSpPr/>
          <p:nvPr userDrawn="1"/>
        </p:nvCxnSpPr>
        <p:spPr>
          <a:xfrm>
            <a:off x="1780277" y="3594338"/>
            <a:ext cx="609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007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5" name="Picture 4" descr="A screenshot of a tree&#10;&#10;Description automatically generated">
            <a:extLst>
              <a:ext uri="{FF2B5EF4-FFF2-40B4-BE49-F238E27FC236}">
                <a16:creationId xmlns:a16="http://schemas.microsoft.com/office/drawing/2014/main" id="{55604079-F64A-41F1-B063-1C997E7006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08" y="1798320"/>
            <a:ext cx="7796784" cy="3261360"/>
          </a:xfrm>
          <a:prstGeom prst="rect">
            <a:avLst/>
          </a:prstGeom>
        </p:spPr>
      </p:pic>
    </p:spTree>
    <p:extLst>
      <p:ext uri="{BB962C8B-B14F-4D97-AF65-F5344CB8AC3E}">
        <p14:creationId xmlns:p14="http://schemas.microsoft.com/office/powerpoint/2010/main" val="101385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4624"/>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1907704" y="4727575"/>
            <a:ext cx="6779096" cy="1437729"/>
          </a:xfrm>
        </p:spPr>
        <p:txBody>
          <a:bodyPr>
            <a:noAutofit/>
          </a:bodyPr>
          <a:lstStyle>
            <a:lvl1pPr>
              <a:buFontTx/>
              <a:buNone/>
              <a:defRPr sz="2000"/>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8E7786D1-E2C6-4F54-BE99-BA861B0FC7D6}" type="datetimeFigureOut">
              <a:rPr lang="en-GB"/>
              <a:pPr>
                <a:defRPr/>
              </a:pPr>
              <a:t>28/03/2025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21968A-E10A-474F-8262-07E1C7FC808B}" type="slidenum">
              <a:rPr lang="en-GB" altLang="en-US"/>
              <a:pPr>
                <a:defRPr/>
              </a:pPr>
              <a:t>‹#›</a:t>
            </a:fld>
            <a:endParaRPr lang="en-GB" altLang="en-US"/>
          </a:p>
        </p:txBody>
      </p:sp>
    </p:spTree>
    <p:extLst>
      <p:ext uri="{BB962C8B-B14F-4D97-AF65-F5344CB8AC3E}">
        <p14:creationId xmlns:p14="http://schemas.microsoft.com/office/powerpoint/2010/main" val="273408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anchor="ctr"/>
          <a:lstStyle/>
          <a:p>
            <a:pPr algn="ctr" eaLnBrk="1" hangingPunct="1">
              <a:defRPr/>
            </a:pPr>
            <a:endParaRPr lang="en-GB"/>
          </a:p>
        </p:txBody>
      </p:sp>
      <p:cxnSp>
        <p:nvCxnSpPr>
          <p:cNvPr id="5" name="Straight Connector 4"/>
          <p:cNvCxnSpPr/>
          <p:nvPr userDrawn="1"/>
        </p:nvCxnSpPr>
        <p:spPr>
          <a:xfrm flipH="1">
            <a:off x="942975" y="1516063"/>
            <a:ext cx="77501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99593" y="274640"/>
            <a:ext cx="7787207"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3" y="1639343"/>
            <a:ext cx="7787207" cy="4525963"/>
          </a:xfrm>
        </p:spPr>
        <p:txBody>
          <a:bodyPr lIns="91417" tIns="45708" rIns="91417" bIns="45708" rtlCol="0">
            <a:noAutofit/>
          </a:bodyPr>
          <a:lstStyle>
            <a:lvl1pPr algn="l" defTabSz="914167" rtl="0" eaLnBrk="1" latinLnBrk="0" hangingPunct="1">
              <a:spcBef>
                <a:spcPts val="0"/>
              </a:spcBef>
              <a:spcAft>
                <a:spcPts val="600"/>
              </a:spcAft>
              <a:buClr>
                <a:schemeClr val="accent1"/>
              </a:buClr>
              <a:buFontTx/>
              <a:buNone/>
              <a:defRPr lang="en-US" sz="2200" b="1" kern="1200" dirty="0" smtClean="0">
                <a:solidFill>
                  <a:schemeClr val="accent6">
                    <a:lumMod val="75000"/>
                  </a:schemeClr>
                </a:solidFill>
                <a:latin typeface="Arial Narrow" pitchFamily="34" charset="0"/>
                <a:ea typeface="+mn-ea"/>
                <a:cs typeface="+mn-cs"/>
              </a:defRPr>
            </a:lvl1pPr>
            <a:lvl2pPr marL="326944" indent="-312659" algn="l" defTabSz="914167" rtl="0" eaLnBrk="1" latinLnBrk="0" hangingPunct="1">
              <a:spcBef>
                <a:spcPts val="0"/>
              </a:spcBef>
              <a:spcAft>
                <a:spcPts val="600"/>
              </a:spcAft>
              <a:buClr>
                <a:schemeClr val="accent1"/>
              </a:buClr>
              <a:buFont typeface="Wingdings" pitchFamily="2" charset="2"/>
              <a:buChar char="§"/>
              <a:defRPr lang="en-US" sz="2200" b="0" kern="1200" dirty="0" smtClean="0">
                <a:solidFill>
                  <a:schemeClr val="tx1"/>
                </a:solidFill>
                <a:latin typeface="Arial Narrow" pitchFamily="34" charset="0"/>
                <a:ea typeface="+mn-ea"/>
                <a:cs typeface="+mn-cs"/>
              </a:defRPr>
            </a:lvl2pPr>
            <a:lvl3pPr marL="531679" indent="-258698" algn="l" defTabSz="914167" rtl="0" eaLnBrk="1" latinLnBrk="0" hangingPunct="1">
              <a:spcBef>
                <a:spcPts val="0"/>
              </a:spcBef>
              <a:spcAft>
                <a:spcPts val="600"/>
              </a:spcAft>
              <a:buClr>
                <a:schemeClr val="accent1"/>
              </a:buClr>
              <a:buFont typeface="Verdana" pitchFamily="34" charset="0"/>
              <a:buChar char="−"/>
              <a:defRPr lang="en-US" sz="2200" b="0" kern="1200" dirty="0" smtClean="0">
                <a:solidFill>
                  <a:schemeClr val="tx1"/>
                </a:solidFill>
                <a:latin typeface="Arial Narrow" pitchFamily="34" charset="0"/>
                <a:ea typeface="+mn-ea"/>
                <a:cs typeface="+mn-cs"/>
              </a:defRPr>
            </a:lvl3pPr>
            <a:lvl4pPr marL="804660" indent="-272982" algn="l" defTabSz="914167" rtl="0" eaLnBrk="1" latinLnBrk="0" hangingPunct="1">
              <a:spcBef>
                <a:spcPts val="0"/>
              </a:spcBef>
              <a:spcAft>
                <a:spcPts val="600"/>
              </a:spcAft>
              <a:buClr>
                <a:schemeClr val="accent1"/>
              </a:buClr>
              <a:buFont typeface="Arial" pitchFamily="34" charset="0"/>
              <a:buChar char="•"/>
              <a:defRPr lang="en-US" sz="2200" b="0" kern="1200" dirty="0" smtClean="0">
                <a:solidFill>
                  <a:schemeClr val="tx1"/>
                </a:solidFill>
                <a:latin typeface="Arial Narrow" pitchFamily="34" charset="0"/>
                <a:ea typeface="+mn-ea"/>
                <a:cs typeface="+mn-cs"/>
              </a:defRPr>
            </a:lvl4pPr>
            <a:lvl5pPr marL="1077642" indent="-272982" algn="l" defTabSz="914167" rtl="0" eaLnBrk="1" latinLnBrk="0" hangingPunct="1">
              <a:spcBef>
                <a:spcPts val="0"/>
              </a:spcBef>
              <a:spcAft>
                <a:spcPts val="600"/>
              </a:spcAft>
              <a:buClr>
                <a:schemeClr val="accent1"/>
              </a:buClr>
              <a:defRPr lang="en-GB" sz="2200" b="0" kern="1200" dirty="0">
                <a:solidFill>
                  <a:schemeClr val="tx1"/>
                </a:solidFill>
                <a:latin typeface="Arial Narrow"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fld id="{89B60D67-08F6-4AF3-8993-525C04F0BADC}" type="datetimeFigureOut">
              <a:rPr lang="en-GB"/>
              <a:pPr>
                <a:defRPr/>
              </a:pPr>
              <a:t>28/03/2025</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C27F6032-E951-440C-A41C-321C5077C115}" type="slidenum">
              <a:rPr lang="en-GB" altLang="en-US"/>
              <a:pPr>
                <a:defRPr/>
              </a:pPr>
              <a:t>‹#›</a:t>
            </a:fld>
            <a:endParaRPr lang="en-GB" altLang="en-US"/>
          </a:p>
        </p:txBody>
      </p:sp>
    </p:spTree>
    <p:extLst>
      <p:ext uri="{BB962C8B-B14F-4D97-AF65-F5344CB8AC3E}">
        <p14:creationId xmlns:p14="http://schemas.microsoft.com/office/powerpoint/2010/main" val="336877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5"/>
          </p:nvPr>
        </p:nvSpPr>
        <p:spPr/>
        <p:txBody>
          <a:bodyPr/>
          <a:lstStyle>
            <a:lvl1pPr>
              <a:defRPr/>
            </a:lvl1pPr>
          </a:lstStyle>
          <a:p>
            <a:pPr>
              <a:defRPr/>
            </a:pPr>
            <a:fld id="{8983CC06-A0D2-43AA-9C23-AF65B4E14CB9}" type="datetimeFigureOut">
              <a:rPr lang="en-GB"/>
              <a:pPr>
                <a:defRPr/>
              </a:pPr>
              <a:t>28/03/2025</a:t>
            </a:fld>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
        <p:nvSpPr>
          <p:cNvPr id="11" name="Slide Number Placeholder 5"/>
          <p:cNvSpPr>
            <a:spLocks noGrp="1"/>
          </p:cNvSpPr>
          <p:nvPr>
            <p:ph type="sldNum" sz="quarter" idx="17"/>
          </p:nvPr>
        </p:nvSpPr>
        <p:spPr/>
        <p:txBody>
          <a:bodyPr/>
          <a:lstStyle>
            <a:lvl1pPr>
              <a:defRPr/>
            </a:lvl1pPr>
          </a:lstStyle>
          <a:p>
            <a:pPr>
              <a:defRPr/>
            </a:pPr>
            <a:fld id="{3B159DED-A510-407E-B90F-A5D34D98953F}" type="slidenum">
              <a:rPr lang="en-GB" altLang="en-US"/>
              <a:pPr>
                <a:defRPr/>
              </a:pPr>
              <a:t>‹#›</a:t>
            </a:fld>
            <a:endParaRPr lang="en-GB" altLang="en-US"/>
          </a:p>
        </p:txBody>
      </p:sp>
    </p:spTree>
    <p:extLst>
      <p:ext uri="{BB962C8B-B14F-4D97-AF65-F5344CB8AC3E}">
        <p14:creationId xmlns:p14="http://schemas.microsoft.com/office/powerpoint/2010/main" val="342659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CoH yllw bar">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marL="0" indent="0">
              <a:spcBef>
                <a:spcPts val="1200"/>
              </a:spcBef>
              <a:spcAft>
                <a:spcPts val="1800"/>
              </a:spcAft>
              <a:buFontTx/>
              <a:buNone/>
              <a:defRPr sz="2400">
                <a:solidFill>
                  <a:schemeClr val="accent1"/>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AA942B41-963C-4DF1-9F5E-BB789958CD75}" type="datetimeFigureOut">
              <a:rPr lang="en-GB"/>
              <a:pPr>
                <a:defRPr/>
              </a:pPr>
              <a:t>28/03/2025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64A147-1F08-451F-AAFA-D3947274F270}" type="slidenum">
              <a:rPr lang="en-GB" altLang="en-US"/>
              <a:pPr>
                <a:defRPr/>
              </a:pPr>
              <a:t>‹#›</a:t>
            </a:fld>
            <a:endParaRPr lang="en-GB" altLang="en-US"/>
          </a:p>
        </p:txBody>
      </p:sp>
    </p:spTree>
    <p:extLst>
      <p:ext uri="{BB962C8B-B14F-4D97-AF65-F5344CB8AC3E}">
        <p14:creationId xmlns:p14="http://schemas.microsoft.com/office/powerpoint/2010/main" val="295367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CoH yllw and gry bar">
    <p:bg>
      <p:bgPr>
        <a:solidFill>
          <a:srgbClr val="E0DEDC"/>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467544"/>
            <a:ext cx="4320480" cy="173732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2492896"/>
            <a:ext cx="4320480" cy="3528392"/>
          </a:xfrm>
        </p:spPr>
        <p:txBody>
          <a:bodyPr>
            <a:noAutofit/>
          </a:bodyPr>
          <a:lstStyle>
            <a:lvl1pPr marL="0" indent="0">
              <a:spcBef>
                <a:spcPts val="1200"/>
              </a:spcBef>
              <a:spcAft>
                <a:spcPts val="1800"/>
              </a:spcAft>
              <a:buFontTx/>
              <a:buNone/>
              <a:defRPr sz="2400">
                <a:solidFill>
                  <a:schemeClr val="tx2"/>
                </a:solidFill>
              </a:defRPr>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5E5E01B-3965-4B4E-B6A1-9887D009BD00}" type="datetimeFigureOut">
              <a:rPr lang="en-GB"/>
              <a:pPr>
                <a:defRPr/>
              </a:pPr>
              <a:t>28/03/2025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9EEDCB1-07AA-4495-B0E7-FF284762D5C5}" type="slidenum">
              <a:rPr lang="en-GB" altLang="en-US"/>
              <a:pPr>
                <a:defRPr/>
              </a:pPr>
              <a:t>‹#›</a:t>
            </a:fld>
            <a:endParaRPr lang="en-GB" altLang="en-US"/>
          </a:p>
        </p:txBody>
      </p:sp>
    </p:spTree>
    <p:extLst>
      <p:ext uri="{BB962C8B-B14F-4D97-AF65-F5344CB8AC3E}">
        <p14:creationId xmlns:p14="http://schemas.microsoft.com/office/powerpoint/2010/main" val="404630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CoH">
    <p:bg>
      <p:bgPr>
        <a:solidFill>
          <a:srgbClr val="84BBC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A7E90230-3370-44C0-A7B2-378A5EF35318}" type="datetimeFigureOut">
              <a:rPr lang="en-GB"/>
              <a:pPr>
                <a:defRPr/>
              </a:pPr>
              <a:t>28/03/2025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9799ECF8-AE0D-434A-A5E9-D2A97E3C19AB}" type="slidenum">
              <a:rPr lang="en-GB" altLang="en-US"/>
              <a:pPr>
                <a:defRPr/>
              </a:pPr>
              <a:t>‹#›</a:t>
            </a:fld>
            <a:endParaRPr lang="en-GB" altLang="en-US"/>
          </a:p>
        </p:txBody>
      </p:sp>
    </p:spTree>
    <p:extLst>
      <p:ext uri="{BB962C8B-B14F-4D97-AF65-F5344CB8AC3E}">
        <p14:creationId xmlns:p14="http://schemas.microsoft.com/office/powerpoint/2010/main" val="276851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Blank">
    <p:bg>
      <p:bgPr>
        <a:solidFill>
          <a:srgbClr val="CEE4E8"/>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Date Placeholder 3"/>
          <p:cNvSpPr>
            <a:spLocks noGrp="1"/>
          </p:cNvSpPr>
          <p:nvPr>
            <p:ph type="dt" sz="half" idx="10"/>
          </p:nvPr>
        </p:nvSpPr>
        <p:spPr/>
        <p:txBody>
          <a:bodyPr/>
          <a:lstStyle>
            <a:lvl1pPr>
              <a:defRPr>
                <a:solidFill>
                  <a:schemeClr val="bg1"/>
                </a:solidFill>
              </a:defRPr>
            </a:lvl1pPr>
          </a:lstStyle>
          <a:p>
            <a:pPr>
              <a:defRPr/>
            </a:pPr>
            <a:fld id="{D48839AA-6B2A-411B-A524-1D74DD3548B9}" type="datetimeFigureOut">
              <a:rPr lang="en-GB"/>
              <a:pPr>
                <a:defRPr/>
              </a:pPr>
              <a:t>28/03/2025</a:t>
            </a:fld>
            <a:endParaRPr lang="en-GB"/>
          </a:p>
        </p:txBody>
      </p:sp>
      <p:sp>
        <p:nvSpPr>
          <p:cNvPr id="4"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Tree>
    <p:extLst>
      <p:ext uri="{BB962C8B-B14F-4D97-AF65-F5344CB8AC3E}">
        <p14:creationId xmlns:p14="http://schemas.microsoft.com/office/powerpoint/2010/main" val="8497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 yllw CoH">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tx2"/>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906CE85A-F2AD-4FCF-9FEC-2CD8C3A5ED5A}" type="datetimeFigureOut">
              <a:rPr lang="en-GB"/>
              <a:pPr>
                <a:defRPr/>
              </a:pPr>
              <a:t>28/03/2025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258E7367-4AB2-4FDB-B4A4-4CA3B2C4E43A}" type="slidenum">
              <a:rPr lang="en-GB" altLang="en-US"/>
              <a:pPr>
                <a:defRPr/>
              </a:pPr>
              <a:t>‹#›</a:t>
            </a:fld>
            <a:endParaRPr lang="en-GB" altLang="en-US"/>
          </a:p>
        </p:txBody>
      </p:sp>
    </p:spTree>
    <p:extLst>
      <p:ext uri="{BB962C8B-B14F-4D97-AF65-F5344CB8AC3E}">
        <p14:creationId xmlns:p14="http://schemas.microsoft.com/office/powerpoint/2010/main" val="245824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0113" y="44450"/>
            <a:ext cx="778668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900113" y="1600200"/>
            <a:ext cx="7786687"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fld id="{5ACED1D6-C460-4348-8C67-ABBFD8CB5334}" type="datetimeFigureOut">
              <a:rPr lang="en-GB"/>
              <a:pPr>
                <a:defRPr/>
              </a:pPr>
              <a:t>28/03/2025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defRPr>
            </a:lvl1pPr>
          </a:lstStyle>
          <a:p>
            <a:pPr>
              <a:defRPr/>
            </a:pPr>
            <a:fld id="{7B0C867E-6263-457D-8C77-788025B2E45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 id="2147484484" r:id="rId13"/>
    <p:sldLayoutId id="2147484488" r:id="rId14"/>
    <p:sldLayoutId id="2147484487" r:id="rId15"/>
    <p:sldLayoutId id="2147484485" r:id="rId16"/>
    <p:sldLayoutId id="2147484486" r:id="rId17"/>
    <p:sldLayoutId id="2147484489" r:id="rId18"/>
    <p:sldLayoutId id="2147484490" r:id="rId19"/>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mn-ea"/>
          <a:cs typeface="+mn-cs"/>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mn-ea"/>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8C8B62-D5E7-4663-A3A0-92C6754F02EB}"/>
              </a:ext>
            </a:extLst>
          </p:cNvPr>
          <p:cNvSpPr>
            <a:spLocks noGrp="1"/>
          </p:cNvSpPr>
          <p:nvPr>
            <p:ph type="ctrTitle"/>
          </p:nvPr>
        </p:nvSpPr>
        <p:spPr/>
        <p:txBody>
          <a:bodyPr/>
          <a:lstStyle/>
          <a:p>
            <a:r>
              <a:rPr lang="en-GB" sz="4400" dirty="0"/>
              <a:t>Antisemitism then &amp; now</a:t>
            </a:r>
          </a:p>
        </p:txBody>
      </p:sp>
      <p:sp>
        <p:nvSpPr>
          <p:cNvPr id="5" name="Subtitle 4">
            <a:extLst>
              <a:ext uri="{FF2B5EF4-FFF2-40B4-BE49-F238E27FC236}">
                <a16:creationId xmlns:a16="http://schemas.microsoft.com/office/drawing/2014/main" id="{8EFE60C0-D39F-47A6-B753-5919CC2C9771}"/>
              </a:ext>
            </a:extLst>
          </p:cNvPr>
          <p:cNvSpPr>
            <a:spLocks noGrp="1"/>
          </p:cNvSpPr>
          <p:nvPr>
            <p:ph type="subTitle" idx="1"/>
          </p:nvPr>
        </p:nvSpPr>
        <p:spPr/>
        <p:txBody>
          <a:bodyPr/>
          <a:lstStyle/>
          <a:p>
            <a:r>
              <a:rPr lang="en-GB" dirty="0"/>
              <a:t>Reflections from survivors of Bergen-Belsen</a:t>
            </a:r>
          </a:p>
        </p:txBody>
      </p:sp>
      <p:pic>
        <p:nvPicPr>
          <p:cNvPr id="2" name="Picture 1" descr="A grey rectangular sign with white letters&#10;&#10;AI-generated content may be incorrect.">
            <a:extLst>
              <a:ext uri="{FF2B5EF4-FFF2-40B4-BE49-F238E27FC236}">
                <a16:creationId xmlns:a16="http://schemas.microsoft.com/office/drawing/2014/main" id="{E93E1535-D2F8-93B9-0787-1316E513F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0275" y="3709410"/>
            <a:ext cx="6161321" cy="1764000"/>
          </a:xfrm>
          <a:prstGeom prst="rect">
            <a:avLst/>
          </a:prstGeom>
        </p:spPr>
      </p:pic>
    </p:spTree>
    <p:extLst>
      <p:ext uri="{BB962C8B-B14F-4D97-AF65-F5344CB8AC3E}">
        <p14:creationId xmlns:p14="http://schemas.microsoft.com/office/powerpoint/2010/main" val="1876828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a:xfrm>
            <a:off x="782183" y="1"/>
            <a:ext cx="8041187" cy="1012110"/>
          </a:xfrm>
        </p:spPr>
        <p:txBody>
          <a:bodyPr/>
          <a:lstStyle/>
          <a:p>
            <a:r>
              <a:rPr lang="en-GB" b="1" dirty="0">
                <a:latin typeface="+mj-lt"/>
              </a:rPr>
              <a:t>Karl Swoboda</a:t>
            </a:r>
          </a:p>
        </p:txBody>
      </p:sp>
      <p:sp>
        <p:nvSpPr>
          <p:cNvPr id="6" name="TextBox 5">
            <a:extLst>
              <a:ext uri="{FF2B5EF4-FFF2-40B4-BE49-F238E27FC236}">
                <a16:creationId xmlns:a16="http://schemas.microsoft.com/office/drawing/2014/main" id="{920D1AD8-0E17-4482-AA78-7B36B2B0689B}"/>
              </a:ext>
            </a:extLst>
          </p:cNvPr>
          <p:cNvSpPr txBox="1"/>
          <p:nvPr/>
        </p:nvSpPr>
        <p:spPr>
          <a:xfrm>
            <a:off x="643812" y="5053802"/>
            <a:ext cx="8150938" cy="1323439"/>
          </a:xfrm>
          <a:prstGeom prst="rect">
            <a:avLst/>
          </a:prstGeom>
          <a:solidFill>
            <a:schemeClr val="accent2">
              <a:lumMod val="20000"/>
              <a:lumOff val="80000"/>
              <a:alpha val="40000"/>
            </a:schemeClr>
          </a:solidFill>
        </p:spPr>
        <p:txBody>
          <a:bodyPr wrap="square" rtlCol="0">
            <a:spAutoFit/>
          </a:bodyPr>
          <a:lstStyle/>
          <a:p>
            <a:r>
              <a:rPr lang="en-GB" sz="1600" dirty="0">
                <a:latin typeface="+mj-lt"/>
              </a:rPr>
              <a:t>‘One shopping trip with my mother I remember particularly well. I hated shopping and so would wait outside for her…I saw a familiar figure approach. It was Karl Swoboda, smartly dressed in a Hitler Youth uniform, but the uniform did not deter me. I would speak to him. Hadn’t we spent many hours together over our stamps? As I opened my mouth to great him I saw that Karl had seen me, but he looked straight ahead. I called after him. “What’s the matter? Don’t you say hello?” He walked on…determined to disown me…’</a:t>
            </a:r>
          </a:p>
        </p:txBody>
      </p:sp>
      <p:pic>
        <p:nvPicPr>
          <p:cNvPr id="3074" name="Picture 2" descr="Hitler Youth, Graz, Austria. Hitler's Au : News Photo">
            <a:extLst>
              <a:ext uri="{FF2B5EF4-FFF2-40B4-BE49-F238E27FC236}">
                <a16:creationId xmlns:a16="http://schemas.microsoft.com/office/drawing/2014/main" id="{0A6E4460-FB69-4A89-8085-66581586AC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961" y="1268413"/>
            <a:ext cx="5294079" cy="3528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24961" y="4740675"/>
            <a:ext cx="5395131" cy="276999"/>
          </a:xfrm>
          <a:prstGeom prst="rect">
            <a:avLst/>
          </a:prstGeom>
          <a:noFill/>
        </p:spPr>
        <p:txBody>
          <a:bodyPr wrap="none" rtlCol="0">
            <a:spAutoFit/>
          </a:bodyPr>
          <a:lstStyle/>
          <a:p>
            <a:r>
              <a:rPr lang="en-GB" sz="1200" dirty="0"/>
              <a:t>Photo by Hugo Jaeger/</a:t>
            </a:r>
            <a:r>
              <a:rPr lang="en-GB" sz="1200" dirty="0" err="1"/>
              <a:t>Timepix</a:t>
            </a:r>
            <a:r>
              <a:rPr lang="en-GB" sz="1200" dirty="0"/>
              <a:t>/The LIFE Picture Collection via Getty Images</a:t>
            </a:r>
          </a:p>
        </p:txBody>
      </p:sp>
    </p:spTree>
    <p:extLst>
      <p:ext uri="{BB962C8B-B14F-4D97-AF65-F5344CB8AC3E}">
        <p14:creationId xmlns:p14="http://schemas.microsoft.com/office/powerpoint/2010/main" val="146799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p:txBody>
          <a:bodyPr/>
          <a:lstStyle/>
          <a:p>
            <a:r>
              <a:rPr lang="en-GB" b="1" i="1" dirty="0">
                <a:latin typeface="+mj-lt"/>
              </a:rPr>
              <a:t>Kristallnacht</a:t>
            </a:r>
          </a:p>
        </p:txBody>
      </p:sp>
      <p:pic>
        <p:nvPicPr>
          <p:cNvPr id="1026" name="Picture 2">
            <a:extLst>
              <a:ext uri="{FF2B5EF4-FFF2-40B4-BE49-F238E27FC236}">
                <a16:creationId xmlns:a16="http://schemas.microsoft.com/office/drawing/2014/main" id="{CDE7F643-FC00-42C0-A3FC-70390915A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51" y="3485038"/>
            <a:ext cx="2706426" cy="20194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8683191-F1FD-4DC6-8764-66AA465C3AF0}"/>
              </a:ext>
            </a:extLst>
          </p:cNvPr>
          <p:cNvSpPr/>
          <p:nvPr/>
        </p:nvSpPr>
        <p:spPr>
          <a:xfrm>
            <a:off x="504617" y="5504447"/>
            <a:ext cx="2923643" cy="1015663"/>
          </a:xfrm>
          <a:prstGeom prst="rect">
            <a:avLst/>
          </a:prstGeom>
        </p:spPr>
        <p:txBody>
          <a:bodyPr wrap="square">
            <a:spAutoFit/>
          </a:bodyPr>
          <a:lstStyle/>
          <a:p>
            <a:r>
              <a:rPr lang="en-GB" sz="1000" dirty="0">
                <a:latin typeface="+mn-lt"/>
              </a:rPr>
              <a:t>Photograph of the </a:t>
            </a:r>
            <a:r>
              <a:rPr lang="en-GB" sz="1000" i="1" dirty="0">
                <a:latin typeface="+mn-lt"/>
              </a:rPr>
              <a:t>Polnische Tempel – </a:t>
            </a:r>
            <a:r>
              <a:rPr lang="en-GB" sz="1000" dirty="0">
                <a:latin typeface="+mn-lt"/>
              </a:rPr>
              <a:t>the </a:t>
            </a:r>
            <a:r>
              <a:rPr lang="en-GB" sz="1000" dirty="0" err="1">
                <a:latin typeface="+mn-lt"/>
              </a:rPr>
              <a:t>Knollers</a:t>
            </a:r>
            <a:r>
              <a:rPr lang="en-GB" sz="1000" dirty="0">
                <a:latin typeface="+mn-lt"/>
              </a:rPr>
              <a:t>’ synagogue. On the night of the 9 November the family watched from their apartment window the ‘sky burning red with the flames of what we know must be our synagogue’.</a:t>
            </a:r>
            <a:br>
              <a:rPr lang="en-GB" sz="1000" dirty="0">
                <a:latin typeface="+mn-lt"/>
              </a:rPr>
            </a:br>
            <a:br>
              <a:rPr lang="en-GB" sz="1000" dirty="0">
                <a:latin typeface="+mn-lt"/>
              </a:rPr>
            </a:br>
            <a:r>
              <a:rPr lang="en-GB" sz="1000" dirty="0">
                <a:latin typeface="+mn-lt"/>
              </a:rPr>
              <a:t>© ANL/Vienna, H 5175/4. Photo Albert </a:t>
            </a:r>
            <a:r>
              <a:rPr lang="en-GB" sz="1000" dirty="0" err="1">
                <a:latin typeface="+mn-lt"/>
              </a:rPr>
              <a:t>Hilscher</a:t>
            </a:r>
            <a:r>
              <a:rPr lang="en-GB" sz="1000" dirty="0">
                <a:latin typeface="+mn-lt"/>
              </a:rPr>
              <a:t> </a:t>
            </a:r>
          </a:p>
        </p:txBody>
      </p:sp>
      <p:sp>
        <p:nvSpPr>
          <p:cNvPr id="5" name="TextBox 4">
            <a:extLst>
              <a:ext uri="{FF2B5EF4-FFF2-40B4-BE49-F238E27FC236}">
                <a16:creationId xmlns:a16="http://schemas.microsoft.com/office/drawing/2014/main" id="{E8E11AEC-ADA7-4B32-97CF-C3206009410C}"/>
              </a:ext>
            </a:extLst>
          </p:cNvPr>
          <p:cNvSpPr txBox="1"/>
          <p:nvPr/>
        </p:nvSpPr>
        <p:spPr>
          <a:xfrm>
            <a:off x="5004048" y="1270847"/>
            <a:ext cx="3790702" cy="4401205"/>
          </a:xfrm>
          <a:prstGeom prst="rect">
            <a:avLst/>
          </a:prstGeom>
          <a:solidFill>
            <a:schemeClr val="accent2">
              <a:lumMod val="20000"/>
              <a:lumOff val="80000"/>
              <a:alpha val="40000"/>
            </a:schemeClr>
          </a:solidFill>
        </p:spPr>
        <p:txBody>
          <a:bodyPr wrap="square" rtlCol="0">
            <a:spAutoFit/>
          </a:bodyPr>
          <a:lstStyle/>
          <a:p>
            <a:pPr>
              <a:spcAft>
                <a:spcPts val="600"/>
              </a:spcAft>
            </a:pPr>
            <a:r>
              <a:rPr lang="en-GB" sz="1500" dirty="0">
                <a:latin typeface="+mj-lt"/>
              </a:rPr>
              <a:t>‘At midnight Kristallnacht…came to our building. We heard a noise in the courtyard. Rushing to the window of our darkened home we saw…SA men, who then entered our building. We stepped away from the window in terror…</a:t>
            </a:r>
          </a:p>
          <a:p>
            <a:pPr>
              <a:spcAft>
                <a:spcPts val="600"/>
              </a:spcAft>
            </a:pPr>
            <a:r>
              <a:rPr lang="en-GB" sz="1500" dirty="0">
                <a:latin typeface="+mj-lt"/>
              </a:rPr>
              <a:t>A period of silence followed, which ended with a violent crash of glass from below. A woman screamed and we heard a dull thud in the courtyard. We rushed back to the window and saw the dark shape of a person lying below…</a:t>
            </a:r>
          </a:p>
          <a:p>
            <a:pPr>
              <a:spcAft>
                <a:spcPts val="600"/>
              </a:spcAft>
            </a:pPr>
            <a:r>
              <a:rPr lang="en-GB" sz="1500" dirty="0">
                <a:latin typeface="+mj-lt"/>
              </a:rPr>
              <a:t>The next morning I spoke to Mr </a:t>
            </a:r>
            <a:r>
              <a:rPr lang="en-GB" sz="1500" dirty="0" err="1">
                <a:latin typeface="+mj-lt"/>
              </a:rPr>
              <a:t>Hagmann</a:t>
            </a:r>
            <a:r>
              <a:rPr lang="en-GB" sz="1500" dirty="0">
                <a:latin typeface="+mj-lt"/>
              </a:rPr>
              <a:t> [the caretaker], who wore his habitual swastika armband. “It was Mr. Epstein who died,” he told me. “He tried to escape and jumped out of the window”…“is that what the SA told you?” I replied, “that a man just threw himself out of a window?” Mr </a:t>
            </a:r>
            <a:r>
              <a:rPr lang="en-GB" sz="1500" dirty="0" err="1">
                <a:latin typeface="+mj-lt"/>
              </a:rPr>
              <a:t>Hagmann</a:t>
            </a:r>
            <a:r>
              <a:rPr lang="en-GB" sz="1500" dirty="0">
                <a:latin typeface="+mj-lt"/>
              </a:rPr>
              <a:t> looked down. “Perhaps he was helped,” he murmured. </a:t>
            </a:r>
          </a:p>
        </p:txBody>
      </p:sp>
      <p:sp>
        <p:nvSpPr>
          <p:cNvPr id="6" name="TextBox 5">
            <a:extLst>
              <a:ext uri="{FF2B5EF4-FFF2-40B4-BE49-F238E27FC236}">
                <a16:creationId xmlns:a16="http://schemas.microsoft.com/office/drawing/2014/main" id="{82323E18-E454-483A-AB0C-F4D0E7503425}"/>
              </a:ext>
            </a:extLst>
          </p:cNvPr>
          <p:cNvSpPr txBox="1"/>
          <p:nvPr/>
        </p:nvSpPr>
        <p:spPr>
          <a:xfrm>
            <a:off x="625151" y="1270847"/>
            <a:ext cx="4234881" cy="2062103"/>
          </a:xfrm>
          <a:prstGeom prst="rect">
            <a:avLst/>
          </a:prstGeom>
          <a:solidFill>
            <a:schemeClr val="accent1">
              <a:lumMod val="20000"/>
              <a:lumOff val="80000"/>
              <a:alpha val="75000"/>
            </a:schemeClr>
          </a:solidFill>
        </p:spPr>
        <p:txBody>
          <a:bodyPr wrap="square" rtlCol="0">
            <a:spAutoFit/>
          </a:bodyPr>
          <a:lstStyle/>
          <a:p>
            <a:r>
              <a:rPr lang="en-GB" sz="1600" dirty="0">
                <a:latin typeface="+mj-lt"/>
              </a:rPr>
              <a:t>On the evening of the 9 November 1938 a wave of anti-Jewish violence took place across Germany and its new territories. Synagogues were destroyed, businesses were looted, and Jewish people were attacked by members of the Nazi Party, the SA, and members of the public. Violence was not new to the Jews of Vienna, yet </a:t>
            </a:r>
            <a:r>
              <a:rPr lang="en-GB" sz="1600" i="1" dirty="0">
                <a:latin typeface="+mj-lt"/>
              </a:rPr>
              <a:t>Kristallnacht</a:t>
            </a:r>
            <a:r>
              <a:rPr lang="en-GB" sz="1600" dirty="0">
                <a:latin typeface="+mj-lt"/>
              </a:rPr>
              <a:t> still brought new levels of misery. </a:t>
            </a:r>
          </a:p>
        </p:txBody>
      </p:sp>
    </p:spTree>
    <p:extLst>
      <p:ext uri="{BB962C8B-B14F-4D97-AF65-F5344CB8AC3E}">
        <p14:creationId xmlns:p14="http://schemas.microsoft.com/office/powerpoint/2010/main" val="356002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a:xfrm>
            <a:off x="782183" y="1"/>
            <a:ext cx="8041187" cy="1012110"/>
          </a:xfrm>
        </p:spPr>
        <p:txBody>
          <a:bodyPr/>
          <a:lstStyle/>
          <a:p>
            <a:r>
              <a:rPr lang="en-GB" b="1" dirty="0">
                <a:latin typeface="+mj-lt"/>
              </a:rPr>
              <a:t>Emigration</a:t>
            </a:r>
          </a:p>
        </p:txBody>
      </p:sp>
      <p:sp>
        <p:nvSpPr>
          <p:cNvPr id="4" name="Rectangle 3">
            <a:extLst>
              <a:ext uri="{FF2B5EF4-FFF2-40B4-BE49-F238E27FC236}">
                <a16:creationId xmlns:a16="http://schemas.microsoft.com/office/drawing/2014/main" id="{7D233D54-EC72-4200-AF81-5FE3A5A0CBAC}"/>
              </a:ext>
            </a:extLst>
          </p:cNvPr>
          <p:cNvSpPr/>
          <p:nvPr/>
        </p:nvSpPr>
        <p:spPr>
          <a:xfrm>
            <a:off x="528990" y="3573016"/>
            <a:ext cx="3213598" cy="400110"/>
          </a:xfrm>
          <a:prstGeom prst="rect">
            <a:avLst/>
          </a:prstGeom>
        </p:spPr>
        <p:txBody>
          <a:bodyPr wrap="square">
            <a:spAutoFit/>
          </a:bodyPr>
          <a:lstStyle/>
          <a:p>
            <a:r>
              <a:rPr lang="en-GB" sz="1000" dirty="0">
                <a:latin typeface="+mj-lt"/>
              </a:rPr>
              <a:t>Photograph of Jewish people queuing for exit visas at a Police Station in Vienna, 1938</a:t>
            </a:r>
          </a:p>
        </p:txBody>
      </p:sp>
      <p:pic>
        <p:nvPicPr>
          <p:cNvPr id="3076" name="Picture 4" descr="Jews hoping to receive exit visas at a police station in Vienna. ">
            <a:extLst>
              <a:ext uri="{FF2B5EF4-FFF2-40B4-BE49-F238E27FC236}">
                <a16:creationId xmlns:a16="http://schemas.microsoft.com/office/drawing/2014/main" id="{077396E0-8641-4DC8-B323-E95579795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3213598"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420C45-F70B-4A91-A170-240F2A1978D1}"/>
              </a:ext>
            </a:extLst>
          </p:cNvPr>
          <p:cNvSpPr txBox="1"/>
          <p:nvPr/>
        </p:nvSpPr>
        <p:spPr>
          <a:xfrm>
            <a:off x="3995937" y="1268760"/>
            <a:ext cx="4798814" cy="4924425"/>
          </a:xfrm>
          <a:prstGeom prst="rect">
            <a:avLst/>
          </a:prstGeom>
          <a:solidFill>
            <a:schemeClr val="accent1">
              <a:lumMod val="20000"/>
              <a:lumOff val="80000"/>
              <a:alpha val="75000"/>
            </a:schemeClr>
          </a:solidFill>
        </p:spPr>
        <p:txBody>
          <a:bodyPr wrap="square" rtlCol="0">
            <a:spAutoFit/>
          </a:bodyPr>
          <a:lstStyle/>
          <a:p>
            <a:pPr>
              <a:spcAft>
                <a:spcPts val="600"/>
              </a:spcAft>
            </a:pPr>
            <a:r>
              <a:rPr lang="en-GB" sz="1600" dirty="0">
                <a:latin typeface="+mj-lt"/>
              </a:rPr>
              <a:t>Between the </a:t>
            </a:r>
            <a:r>
              <a:rPr lang="en-GB" sz="1600" i="1" dirty="0">
                <a:latin typeface="+mj-lt"/>
              </a:rPr>
              <a:t>Anschluss</a:t>
            </a:r>
            <a:r>
              <a:rPr lang="en-GB" sz="1600" dirty="0">
                <a:latin typeface="+mj-lt"/>
              </a:rPr>
              <a:t> in March 1938 and the outbreak of the Second World War in September 1939, life for the Jews of Austria became more and more challenging. New laws restricted what people could and could not do, while Jews faced increasing hostility in their daily lives. </a:t>
            </a:r>
          </a:p>
          <a:p>
            <a:pPr>
              <a:spcAft>
                <a:spcPts val="600"/>
              </a:spcAft>
            </a:pPr>
            <a:r>
              <a:rPr lang="en-GB" sz="1600" dirty="0">
                <a:latin typeface="+mj-lt"/>
              </a:rPr>
              <a:t>Unsurprisingly, many wanted to leave the country and this came to suit the Nazis. But leaving was not straightforward. People needed somewhere to go, and the financial means to emigrate. While few countries were prepared to accept Jewish people, many lost their money and possessions because of new regulations.  </a:t>
            </a:r>
          </a:p>
          <a:p>
            <a:pPr>
              <a:spcAft>
                <a:spcPts val="600"/>
              </a:spcAft>
            </a:pPr>
            <a:r>
              <a:rPr lang="en-GB" sz="1600" dirty="0">
                <a:latin typeface="+mj-lt"/>
              </a:rPr>
              <a:t>Freddie’s parents tried desperately to find escape routes for the children. Eventually, an opportunity for Eric to emigrate to the USA in December 1938 arose. A similar chance opened up for Freddie, who followed some of his cousins to Belgium in November 1938. In April 1939, Otto made his way to England via Holland. The boys’ parents, meanwhile, remained in Vienna. They were deported to Theresienstadt, in October 1942, before being killed in Auschwitz in 1944. </a:t>
            </a:r>
          </a:p>
        </p:txBody>
      </p:sp>
      <p:sp>
        <p:nvSpPr>
          <p:cNvPr id="7" name="TextBox 6">
            <a:extLst>
              <a:ext uri="{FF2B5EF4-FFF2-40B4-BE49-F238E27FC236}">
                <a16:creationId xmlns:a16="http://schemas.microsoft.com/office/drawing/2014/main" id="{F1CD65CA-F3CE-45C3-A294-EB0E988508A7}"/>
              </a:ext>
            </a:extLst>
          </p:cNvPr>
          <p:cNvSpPr txBox="1"/>
          <p:nvPr/>
        </p:nvSpPr>
        <p:spPr>
          <a:xfrm>
            <a:off x="611560" y="4131082"/>
            <a:ext cx="3213598" cy="2062103"/>
          </a:xfrm>
          <a:prstGeom prst="rect">
            <a:avLst/>
          </a:prstGeom>
          <a:solidFill>
            <a:schemeClr val="accent2">
              <a:lumMod val="20000"/>
              <a:lumOff val="80000"/>
              <a:alpha val="40000"/>
            </a:schemeClr>
          </a:solidFill>
        </p:spPr>
        <p:txBody>
          <a:bodyPr wrap="square" rtlCol="0">
            <a:spAutoFit/>
          </a:bodyPr>
          <a:lstStyle/>
          <a:p>
            <a:r>
              <a:rPr lang="en-GB" sz="1600" dirty="0">
                <a:latin typeface="+mj-lt"/>
              </a:rPr>
              <a:t>‘We all took the tram…At another station…there was an antisemitic exhibition. The posters for this, displaying a caricature of a Jew…were in evidence all over the city. We scarcely noticed them now. They were the norm, as were the shops we passed daubed with white Stars of David’</a:t>
            </a:r>
          </a:p>
        </p:txBody>
      </p:sp>
    </p:spTree>
    <p:extLst>
      <p:ext uri="{BB962C8B-B14F-4D97-AF65-F5344CB8AC3E}">
        <p14:creationId xmlns:p14="http://schemas.microsoft.com/office/powerpoint/2010/main" val="165022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a:xfrm>
            <a:off x="782183" y="1"/>
            <a:ext cx="8041187" cy="1012110"/>
          </a:xfrm>
        </p:spPr>
        <p:txBody>
          <a:bodyPr/>
          <a:lstStyle/>
          <a:p>
            <a:r>
              <a:rPr lang="en-GB" b="1" dirty="0">
                <a:latin typeface="+mj-lt"/>
              </a:rPr>
              <a:t>Paris</a:t>
            </a:r>
          </a:p>
        </p:txBody>
      </p:sp>
      <p:sp>
        <p:nvSpPr>
          <p:cNvPr id="3" name="TextBox 2">
            <a:extLst>
              <a:ext uri="{FF2B5EF4-FFF2-40B4-BE49-F238E27FC236}">
                <a16:creationId xmlns:a16="http://schemas.microsoft.com/office/drawing/2014/main" id="{22BFABF0-40E0-4D3E-8BEB-97D3B9EEB08C}"/>
              </a:ext>
            </a:extLst>
          </p:cNvPr>
          <p:cNvSpPr txBox="1"/>
          <p:nvPr/>
        </p:nvSpPr>
        <p:spPr>
          <a:xfrm>
            <a:off x="611560" y="1282245"/>
            <a:ext cx="8183190" cy="3046988"/>
          </a:xfrm>
          <a:prstGeom prst="rect">
            <a:avLst/>
          </a:prstGeom>
          <a:solidFill>
            <a:schemeClr val="accent1">
              <a:lumMod val="20000"/>
              <a:lumOff val="80000"/>
              <a:alpha val="75000"/>
            </a:schemeClr>
          </a:solidFill>
        </p:spPr>
        <p:txBody>
          <a:bodyPr wrap="square" rtlCol="0">
            <a:spAutoFit/>
          </a:bodyPr>
          <a:lstStyle/>
          <a:p>
            <a:r>
              <a:rPr lang="en-GB" sz="1600" dirty="0">
                <a:latin typeface="+mj-lt"/>
              </a:rPr>
              <a:t>In June 1940, Germany and France signed an armistice. Under its terms, France was divided in two. Germany occupied the north of the country, while a new French government friendly to Nazi Germany – known as the Vichy government – ruled the south.</a:t>
            </a:r>
          </a:p>
          <a:p>
            <a:endParaRPr lang="en-GB" sz="1600" dirty="0">
              <a:latin typeface="+mj-lt"/>
            </a:endParaRPr>
          </a:p>
          <a:p>
            <a:r>
              <a:rPr lang="en-GB" sz="1600" dirty="0">
                <a:latin typeface="+mj-lt"/>
              </a:rPr>
              <a:t>Jews living in occupied France soon faced persecution. People had their jobs and property taken away and faced restrictions on their daily lives. In September 1940, Jews had to register with the police. </a:t>
            </a:r>
          </a:p>
          <a:p>
            <a:endParaRPr lang="en-GB" sz="1600" dirty="0">
              <a:latin typeface="+mj-lt"/>
            </a:endParaRPr>
          </a:p>
          <a:p>
            <a:r>
              <a:rPr lang="en-GB" sz="1600" dirty="0">
                <a:latin typeface="+mj-lt"/>
              </a:rPr>
              <a:t>On 14 May 1941 there was a new development. For the first time, the Paris police conducted mass arrests. Jewish men aged 18-40 were told to report to the police, then taken into custody before being placed in detention centres. In total, over 5,000 Jewish people were arrested. </a:t>
            </a:r>
          </a:p>
          <a:p>
            <a:endParaRPr lang="en-GB" sz="1600" dirty="0">
              <a:latin typeface="+mj-lt"/>
            </a:endParaRPr>
          </a:p>
          <a:p>
            <a:r>
              <a:rPr lang="en-GB" sz="1600" dirty="0">
                <a:latin typeface="+mj-lt"/>
              </a:rPr>
              <a:t>Freddie, who was living in Paris under a false identity, witnessed these events.</a:t>
            </a:r>
          </a:p>
        </p:txBody>
      </p:sp>
      <p:sp>
        <p:nvSpPr>
          <p:cNvPr id="4" name="TextBox 3">
            <a:extLst>
              <a:ext uri="{FF2B5EF4-FFF2-40B4-BE49-F238E27FC236}">
                <a16:creationId xmlns:a16="http://schemas.microsoft.com/office/drawing/2014/main" id="{7AC2EF30-C3E7-4855-BA03-B42A8BE158FB}"/>
              </a:ext>
            </a:extLst>
          </p:cNvPr>
          <p:cNvSpPr txBox="1"/>
          <p:nvPr/>
        </p:nvSpPr>
        <p:spPr>
          <a:xfrm>
            <a:off x="611560" y="4491156"/>
            <a:ext cx="8183190" cy="1323439"/>
          </a:xfrm>
          <a:prstGeom prst="rect">
            <a:avLst/>
          </a:prstGeom>
          <a:solidFill>
            <a:schemeClr val="accent2">
              <a:lumMod val="20000"/>
              <a:lumOff val="80000"/>
              <a:alpha val="40000"/>
            </a:schemeClr>
          </a:solidFill>
        </p:spPr>
        <p:txBody>
          <a:bodyPr wrap="square" rtlCol="0">
            <a:spAutoFit/>
          </a:bodyPr>
          <a:lstStyle/>
          <a:p>
            <a:r>
              <a:rPr lang="en-GB" sz="1600" dirty="0">
                <a:latin typeface="+mj-lt"/>
              </a:rPr>
              <a:t>‘The streets were suddenly full of gendarmes [police]. “They’re rounding up Jews,” said Christos. I watched helplessly from the side-lines as these French policemen entered buildings and came out with their captives, whose only crime was their Jewishness. Often it was whole families they took, pushing them roughly into the waiting police vehicles, indifferent to their age, sex or state of health…I saw not a single SS man or Gestapo officer in sight’</a:t>
            </a:r>
          </a:p>
        </p:txBody>
      </p:sp>
    </p:spTree>
    <p:extLst>
      <p:ext uri="{BB962C8B-B14F-4D97-AF65-F5344CB8AC3E}">
        <p14:creationId xmlns:p14="http://schemas.microsoft.com/office/powerpoint/2010/main" val="2098340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a:xfrm>
            <a:off x="782183" y="1"/>
            <a:ext cx="8041187" cy="1012110"/>
          </a:xfrm>
        </p:spPr>
        <p:txBody>
          <a:bodyPr/>
          <a:lstStyle/>
          <a:p>
            <a:r>
              <a:rPr lang="en-GB" b="1" dirty="0">
                <a:latin typeface="+mj-lt"/>
              </a:rPr>
              <a:t>Drancy</a:t>
            </a:r>
          </a:p>
        </p:txBody>
      </p:sp>
      <p:pic>
        <p:nvPicPr>
          <p:cNvPr id="4098" name="Picture 2">
            <a:extLst>
              <a:ext uri="{FF2B5EF4-FFF2-40B4-BE49-F238E27FC236}">
                <a16:creationId xmlns:a16="http://schemas.microsoft.com/office/drawing/2014/main" id="{59E8CFB2-D6EB-4135-ACFF-617A1BAD7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695" y="1278133"/>
            <a:ext cx="3819322" cy="2160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355B5F-32E5-46B6-8325-511C2028C6D3}"/>
              </a:ext>
            </a:extLst>
          </p:cNvPr>
          <p:cNvSpPr txBox="1"/>
          <p:nvPr/>
        </p:nvSpPr>
        <p:spPr>
          <a:xfrm>
            <a:off x="630222" y="1278133"/>
            <a:ext cx="4176464" cy="2862322"/>
          </a:xfrm>
          <a:prstGeom prst="rect">
            <a:avLst/>
          </a:prstGeom>
          <a:solidFill>
            <a:schemeClr val="accent1">
              <a:lumMod val="20000"/>
              <a:lumOff val="80000"/>
              <a:alpha val="75000"/>
            </a:schemeClr>
          </a:solidFill>
        </p:spPr>
        <p:txBody>
          <a:bodyPr wrap="square" rtlCol="0">
            <a:spAutoFit/>
          </a:bodyPr>
          <a:lstStyle/>
          <a:p>
            <a:r>
              <a:rPr lang="en-GB" sz="1500" dirty="0">
                <a:latin typeface="+mj-lt"/>
              </a:rPr>
              <a:t>In August 1941 the German authorities established detention centre in the Paris suburb of Drancy. Enclosed with barbed wire with room for 5,000 people, Drancy’s function changed in the summer of 1942. From June that year until July 1944, Drancy served as a transit camp for Jews who were to be transported to the East. </a:t>
            </a:r>
          </a:p>
          <a:p>
            <a:endParaRPr lang="en-GB" sz="1500" dirty="0">
              <a:latin typeface="+mj-lt"/>
            </a:endParaRPr>
          </a:p>
          <a:p>
            <a:r>
              <a:rPr lang="en-GB" sz="1500" dirty="0">
                <a:latin typeface="+mj-lt"/>
              </a:rPr>
              <a:t>Freddie was arrested by Vichy police in August 1943. After confessing to being Jewish, Freddie was sent to Drancy. He arrived in September 1943. On arrival, a Jewish official working for the Germans registered Freddie, giving him a yellow star.</a:t>
            </a:r>
          </a:p>
        </p:txBody>
      </p:sp>
      <p:sp>
        <p:nvSpPr>
          <p:cNvPr id="5" name="Rectangle 4">
            <a:extLst>
              <a:ext uri="{FF2B5EF4-FFF2-40B4-BE49-F238E27FC236}">
                <a16:creationId xmlns:a16="http://schemas.microsoft.com/office/drawing/2014/main" id="{4FFA6AD6-D851-440D-9CDC-906D602305AE}"/>
              </a:ext>
            </a:extLst>
          </p:cNvPr>
          <p:cNvSpPr/>
          <p:nvPr/>
        </p:nvSpPr>
        <p:spPr>
          <a:xfrm>
            <a:off x="4888025" y="3476775"/>
            <a:ext cx="3213598" cy="246221"/>
          </a:xfrm>
          <a:prstGeom prst="rect">
            <a:avLst/>
          </a:prstGeom>
        </p:spPr>
        <p:txBody>
          <a:bodyPr wrap="square">
            <a:spAutoFit/>
          </a:bodyPr>
          <a:lstStyle/>
          <a:p>
            <a:r>
              <a:rPr lang="en-GB" sz="1000" dirty="0">
                <a:latin typeface="+mj-lt"/>
              </a:rPr>
              <a:t>Photograph of the Drancy complex</a:t>
            </a:r>
          </a:p>
        </p:txBody>
      </p:sp>
      <p:sp>
        <p:nvSpPr>
          <p:cNvPr id="7" name="TextBox 6">
            <a:extLst>
              <a:ext uri="{FF2B5EF4-FFF2-40B4-BE49-F238E27FC236}">
                <a16:creationId xmlns:a16="http://schemas.microsoft.com/office/drawing/2014/main" id="{07FFE54A-0A94-4D1E-B1FB-3CE2BC986B30}"/>
              </a:ext>
            </a:extLst>
          </p:cNvPr>
          <p:cNvSpPr txBox="1"/>
          <p:nvPr/>
        </p:nvSpPr>
        <p:spPr>
          <a:xfrm>
            <a:off x="630222" y="4337111"/>
            <a:ext cx="8164528" cy="1708160"/>
          </a:xfrm>
          <a:prstGeom prst="rect">
            <a:avLst/>
          </a:prstGeom>
          <a:solidFill>
            <a:schemeClr val="accent2">
              <a:lumMod val="20000"/>
              <a:lumOff val="80000"/>
              <a:alpha val="40000"/>
            </a:schemeClr>
          </a:solidFill>
        </p:spPr>
        <p:txBody>
          <a:bodyPr wrap="square" rtlCol="0">
            <a:spAutoFit/>
          </a:bodyPr>
          <a:lstStyle/>
          <a:p>
            <a:r>
              <a:rPr lang="en-GB" sz="1500" dirty="0">
                <a:latin typeface="+mj-lt"/>
              </a:rPr>
              <a:t>“Have it sewn on your clothes,” he told me….“If you see a German officer, you must stop and stand to attention until he has passed. Do you understand?” I nodded… </a:t>
            </a:r>
          </a:p>
          <a:p>
            <a:r>
              <a:rPr lang="en-GB" sz="1500" dirty="0">
                <a:latin typeface="+mj-lt"/>
              </a:rPr>
              <a:t>I held the rough piece of cloth bearing that emblem of identity I had seen so often on the Paris streets: the yellow star, embossed at its centre with the single, black-lettered word “</a:t>
            </a:r>
            <a:r>
              <a:rPr lang="en-GB" sz="1500" dirty="0" err="1">
                <a:latin typeface="+mj-lt"/>
              </a:rPr>
              <a:t>Juif</a:t>
            </a:r>
            <a:r>
              <a:rPr lang="en-GB" sz="1500" dirty="0">
                <a:latin typeface="+mj-lt"/>
              </a:rPr>
              <a:t>”. I had managed to evade that identity for so long that I felt I was safe from it. But now it was as if the enemy had seized me roughly by the shoulder and was saying, “Wake up, fool! You have been dreaming. Did you think you could get away with it?” … All the same, I experienced a strange relief to have my faith back again…I felt almost defiant’ </a:t>
            </a:r>
          </a:p>
        </p:txBody>
      </p:sp>
    </p:spTree>
    <p:extLst>
      <p:ext uri="{BB962C8B-B14F-4D97-AF65-F5344CB8AC3E}">
        <p14:creationId xmlns:p14="http://schemas.microsoft.com/office/powerpoint/2010/main" val="302657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p:txBody>
          <a:bodyPr/>
          <a:lstStyle/>
          <a:p>
            <a:r>
              <a:rPr lang="en-GB" b="1" dirty="0">
                <a:latin typeface="+mj-lt"/>
              </a:rPr>
              <a:t>Auschwitz III - Buna</a:t>
            </a:r>
          </a:p>
        </p:txBody>
      </p:sp>
      <p:pic>
        <p:nvPicPr>
          <p:cNvPr id="4" name="Picture 3" descr="A black and white photo of a city&#10;&#10;Description automatically generated">
            <a:extLst>
              <a:ext uri="{FF2B5EF4-FFF2-40B4-BE49-F238E27FC236}">
                <a16:creationId xmlns:a16="http://schemas.microsoft.com/office/drawing/2014/main" id="{54BDA6EE-2D1F-429E-98F6-59551CE4C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58" y="1279163"/>
            <a:ext cx="2134533" cy="3042646"/>
          </a:xfrm>
          <a:prstGeom prst="rect">
            <a:avLst/>
          </a:prstGeom>
        </p:spPr>
      </p:pic>
      <p:sp>
        <p:nvSpPr>
          <p:cNvPr id="5" name="Rectangle 4">
            <a:extLst>
              <a:ext uri="{FF2B5EF4-FFF2-40B4-BE49-F238E27FC236}">
                <a16:creationId xmlns:a16="http://schemas.microsoft.com/office/drawing/2014/main" id="{8244D801-7EFE-4E16-8E3D-2E8E07DB2C56}"/>
              </a:ext>
            </a:extLst>
          </p:cNvPr>
          <p:cNvSpPr/>
          <p:nvPr/>
        </p:nvSpPr>
        <p:spPr>
          <a:xfrm>
            <a:off x="569113" y="4333111"/>
            <a:ext cx="2300051" cy="553998"/>
          </a:xfrm>
          <a:prstGeom prst="rect">
            <a:avLst/>
          </a:prstGeom>
        </p:spPr>
        <p:txBody>
          <a:bodyPr wrap="square">
            <a:spAutoFit/>
          </a:bodyPr>
          <a:lstStyle/>
          <a:p>
            <a:r>
              <a:rPr lang="en-GB" sz="1000" dirty="0">
                <a:latin typeface="+mn-lt"/>
              </a:rPr>
              <a:t>Photograph of the I.G. </a:t>
            </a:r>
            <a:r>
              <a:rPr lang="en-GB" sz="1000" dirty="0" err="1">
                <a:latin typeface="+mn-lt"/>
              </a:rPr>
              <a:t>Farben</a:t>
            </a:r>
            <a:r>
              <a:rPr lang="en-GB" sz="1000" dirty="0">
                <a:latin typeface="+mn-lt"/>
              </a:rPr>
              <a:t> factory located next to Auschwitz III. Courtesy Auschwitz-</a:t>
            </a:r>
            <a:r>
              <a:rPr lang="en-GB" sz="1000" dirty="0" err="1">
                <a:latin typeface="+mn-lt"/>
              </a:rPr>
              <a:t>Birkenau</a:t>
            </a:r>
            <a:r>
              <a:rPr lang="en-GB" sz="1000" dirty="0">
                <a:latin typeface="+mn-lt"/>
              </a:rPr>
              <a:t> State Museum</a:t>
            </a:r>
          </a:p>
        </p:txBody>
      </p:sp>
      <p:sp>
        <p:nvSpPr>
          <p:cNvPr id="6" name="TextBox 5">
            <a:extLst>
              <a:ext uri="{FF2B5EF4-FFF2-40B4-BE49-F238E27FC236}">
                <a16:creationId xmlns:a16="http://schemas.microsoft.com/office/drawing/2014/main" id="{EFDEC726-EFF0-4C28-A625-B1BE659CE4A6}"/>
              </a:ext>
            </a:extLst>
          </p:cNvPr>
          <p:cNvSpPr txBox="1"/>
          <p:nvPr/>
        </p:nvSpPr>
        <p:spPr>
          <a:xfrm>
            <a:off x="2922709" y="1279163"/>
            <a:ext cx="5872041" cy="2862322"/>
          </a:xfrm>
          <a:prstGeom prst="rect">
            <a:avLst/>
          </a:prstGeom>
          <a:solidFill>
            <a:schemeClr val="accent1">
              <a:lumMod val="20000"/>
              <a:lumOff val="80000"/>
              <a:alpha val="75000"/>
            </a:schemeClr>
          </a:solidFill>
        </p:spPr>
        <p:txBody>
          <a:bodyPr wrap="square" rtlCol="0">
            <a:spAutoFit/>
          </a:bodyPr>
          <a:lstStyle/>
          <a:p>
            <a:r>
              <a:rPr lang="en-GB" sz="1500" dirty="0">
                <a:latin typeface="+mj-lt"/>
              </a:rPr>
              <a:t>On 7 October 1943 Freddie was deported from Drancy on a transport containing 1000 people. Three days later, the train arrived at Auschwitz. 340 men from the transport were selected for work at the Buna synthetic rubber plant – a factory built in Auschwitz by the German company, I.G. </a:t>
            </a:r>
            <a:r>
              <a:rPr lang="en-GB" sz="1500" dirty="0" err="1">
                <a:latin typeface="+mj-lt"/>
              </a:rPr>
              <a:t>Farben</a:t>
            </a:r>
            <a:r>
              <a:rPr lang="en-GB" sz="1500" dirty="0">
                <a:latin typeface="+mj-lt"/>
              </a:rPr>
              <a:t> which used slave labour. Freddie was among those chosen for work. He was to live in the labour camp next to the factory. </a:t>
            </a:r>
          </a:p>
          <a:p>
            <a:endParaRPr lang="en-GB" sz="1500" dirty="0">
              <a:latin typeface="+mj-lt"/>
            </a:endParaRPr>
          </a:p>
          <a:p>
            <a:r>
              <a:rPr lang="en-GB" sz="1500" dirty="0">
                <a:latin typeface="+mj-lt"/>
              </a:rPr>
              <a:t>Life at Buna was hard. As well as the hard labour, meagre rations and poor living conditions, there was also the brutal regime of roll-calls and selections – with the threat of violence never far away. It was not only the German staff who posed a danger. </a:t>
            </a:r>
            <a:r>
              <a:rPr lang="en-GB" sz="1500" i="1" dirty="0" err="1">
                <a:latin typeface="+mj-lt"/>
              </a:rPr>
              <a:t>Kapos</a:t>
            </a:r>
            <a:r>
              <a:rPr lang="en-GB" sz="1500" i="1" dirty="0">
                <a:latin typeface="+mj-lt"/>
              </a:rPr>
              <a:t> </a:t>
            </a:r>
            <a:r>
              <a:rPr lang="en-GB" sz="1500" dirty="0">
                <a:latin typeface="+mj-lt"/>
              </a:rPr>
              <a:t>– fellow prisoners, often convicted criminals, chosen to carry out the orders of the SS in exchange for privileges – could be at least as vicious. </a:t>
            </a:r>
          </a:p>
        </p:txBody>
      </p:sp>
      <p:sp>
        <p:nvSpPr>
          <p:cNvPr id="8" name="TextBox 7">
            <a:extLst>
              <a:ext uri="{FF2B5EF4-FFF2-40B4-BE49-F238E27FC236}">
                <a16:creationId xmlns:a16="http://schemas.microsoft.com/office/drawing/2014/main" id="{34DC442E-9B6A-447C-BCDA-1C545453B5C4}"/>
              </a:ext>
            </a:extLst>
          </p:cNvPr>
          <p:cNvSpPr txBox="1"/>
          <p:nvPr/>
        </p:nvSpPr>
        <p:spPr>
          <a:xfrm>
            <a:off x="622658" y="4772515"/>
            <a:ext cx="8172092" cy="1246495"/>
          </a:xfrm>
          <a:prstGeom prst="rect">
            <a:avLst/>
          </a:prstGeom>
          <a:solidFill>
            <a:schemeClr val="accent2">
              <a:lumMod val="20000"/>
              <a:lumOff val="80000"/>
              <a:alpha val="40000"/>
            </a:schemeClr>
          </a:solidFill>
        </p:spPr>
        <p:txBody>
          <a:bodyPr wrap="square" rtlCol="0">
            <a:spAutoFit/>
          </a:bodyPr>
          <a:lstStyle/>
          <a:p>
            <a:r>
              <a:rPr lang="en-GB" sz="1500" dirty="0">
                <a:latin typeface="+mj-lt"/>
              </a:rPr>
              <a:t>‘We were led outside in the dark to an open-air washing facility. There was a round bowl with six taps, and here we formed a queue. We moved forward quite quickly, but I was cold and impatient. Spotting an identical basin set apart, I bypassed the queue and went and stripped in front of this one. No sooner had I started washing than I was seized violently and a ferocious blow landed full in my face. My glasses smashed and fell to the ground. A </a:t>
            </a:r>
            <a:r>
              <a:rPr lang="en-GB" sz="1500" i="1" dirty="0" err="1">
                <a:latin typeface="+mj-lt"/>
              </a:rPr>
              <a:t>Kapo</a:t>
            </a:r>
            <a:r>
              <a:rPr lang="en-GB" sz="1500" dirty="0">
                <a:latin typeface="+mj-lt"/>
              </a:rPr>
              <a:t> shouted, “This basin is for </a:t>
            </a:r>
            <a:r>
              <a:rPr lang="en-GB" sz="1500" i="1" dirty="0" err="1">
                <a:latin typeface="+mj-lt"/>
              </a:rPr>
              <a:t>Kapos</a:t>
            </a:r>
            <a:r>
              <a:rPr lang="en-GB" sz="1500" i="1" dirty="0">
                <a:latin typeface="+mj-lt"/>
              </a:rPr>
              <a:t> </a:t>
            </a:r>
            <a:r>
              <a:rPr lang="en-GB" sz="1500" dirty="0">
                <a:latin typeface="+mj-lt"/>
              </a:rPr>
              <a:t>only, you dirty Jew!” Blood streamed from my nose.’</a:t>
            </a:r>
          </a:p>
        </p:txBody>
      </p:sp>
    </p:spTree>
    <p:extLst>
      <p:ext uri="{BB962C8B-B14F-4D97-AF65-F5344CB8AC3E}">
        <p14:creationId xmlns:p14="http://schemas.microsoft.com/office/powerpoint/2010/main" val="624325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90CC-26D3-4C95-BBC4-FE6C2FDB0201}"/>
              </a:ext>
            </a:extLst>
          </p:cNvPr>
          <p:cNvSpPr>
            <a:spLocks noGrp="1"/>
          </p:cNvSpPr>
          <p:nvPr>
            <p:ph type="title"/>
          </p:nvPr>
        </p:nvSpPr>
        <p:spPr/>
        <p:txBody>
          <a:bodyPr/>
          <a:lstStyle/>
          <a:p>
            <a:r>
              <a:rPr lang="en-GB" b="1" dirty="0">
                <a:latin typeface="+mj-lt"/>
              </a:rPr>
              <a:t>Bergen-Belsen and beyond</a:t>
            </a:r>
          </a:p>
        </p:txBody>
      </p:sp>
      <p:sp>
        <p:nvSpPr>
          <p:cNvPr id="3" name="TextBox 2">
            <a:extLst>
              <a:ext uri="{FF2B5EF4-FFF2-40B4-BE49-F238E27FC236}">
                <a16:creationId xmlns:a16="http://schemas.microsoft.com/office/drawing/2014/main" id="{F4C3228A-137D-4D5B-BFB8-DDD5B0B8D736}"/>
              </a:ext>
            </a:extLst>
          </p:cNvPr>
          <p:cNvSpPr txBox="1"/>
          <p:nvPr/>
        </p:nvSpPr>
        <p:spPr>
          <a:xfrm>
            <a:off x="620712" y="1268413"/>
            <a:ext cx="4167311" cy="4478149"/>
          </a:xfrm>
          <a:prstGeom prst="rect">
            <a:avLst/>
          </a:prstGeom>
          <a:solidFill>
            <a:schemeClr val="accent1">
              <a:lumMod val="20000"/>
              <a:lumOff val="80000"/>
              <a:alpha val="75000"/>
            </a:schemeClr>
          </a:solidFill>
        </p:spPr>
        <p:txBody>
          <a:bodyPr wrap="square" rtlCol="0">
            <a:spAutoFit/>
          </a:bodyPr>
          <a:lstStyle/>
          <a:p>
            <a:r>
              <a:rPr lang="en-GB" sz="1500" dirty="0">
                <a:latin typeface="+mj-lt"/>
              </a:rPr>
              <a:t>On 18 January 1945 Freddie left Auschwitz. He was among a group of prisoners who, in freezing conditions, were marched 31 miles to the town of </a:t>
            </a:r>
            <a:r>
              <a:rPr lang="en-GB" sz="1500" dirty="0" err="1">
                <a:latin typeface="+mj-lt"/>
              </a:rPr>
              <a:t>Gleiwitz</a:t>
            </a:r>
            <a:r>
              <a:rPr lang="en-GB" sz="1500" dirty="0">
                <a:latin typeface="+mj-lt"/>
              </a:rPr>
              <a:t>. From there they were placed onto cattle wagons and transported to a concentration camp in Germany called </a:t>
            </a:r>
            <a:r>
              <a:rPr lang="en-GB" sz="1500" dirty="0" err="1">
                <a:latin typeface="+mj-lt"/>
              </a:rPr>
              <a:t>Mittelbrau</a:t>
            </a:r>
            <a:r>
              <a:rPr lang="en-GB" sz="1500" dirty="0">
                <a:latin typeface="+mj-lt"/>
              </a:rPr>
              <a:t>-Dora. </a:t>
            </a:r>
          </a:p>
          <a:p>
            <a:endParaRPr lang="en-GB" sz="1500" dirty="0">
              <a:latin typeface="+mj-lt"/>
            </a:endParaRPr>
          </a:p>
          <a:p>
            <a:r>
              <a:rPr lang="en-GB" sz="1500" dirty="0">
                <a:latin typeface="+mj-lt"/>
              </a:rPr>
              <a:t>Mittelbrau-Dora provided slave labour for a nearby factory, located underground in a nearby hill. Protected from Allied bombing, the factory was used to produced thousands of V2 rockets which – the Nazis hoped – might help them win the war. Freddie was only at Mittelbrau-Dora for a few weeks. When the camp was evacuated in March 1945, he was taken to Bergen-Belsen from where he was liberated a few days before his 24</a:t>
            </a:r>
            <a:r>
              <a:rPr lang="en-GB" sz="1500" baseline="30000" dirty="0">
                <a:latin typeface="+mj-lt"/>
              </a:rPr>
              <a:t>th</a:t>
            </a:r>
            <a:r>
              <a:rPr lang="en-GB" sz="1500" dirty="0">
                <a:latin typeface="+mj-lt"/>
              </a:rPr>
              <a:t> birthday.</a:t>
            </a:r>
          </a:p>
          <a:p>
            <a:endParaRPr lang="en-GB" sz="1500" dirty="0">
              <a:latin typeface="+mj-lt"/>
            </a:endParaRPr>
          </a:p>
          <a:p>
            <a:r>
              <a:rPr lang="en-GB" sz="1500" dirty="0">
                <a:latin typeface="+mj-lt"/>
              </a:rPr>
              <a:t>In the days after liberation Freddie was nursed back to health. Once well again, he left Bergen-Belsen and travelled to France before emigrating to the USA in 1947. </a:t>
            </a:r>
          </a:p>
        </p:txBody>
      </p:sp>
      <p:sp>
        <p:nvSpPr>
          <p:cNvPr id="5" name="TextBox 4">
            <a:extLst>
              <a:ext uri="{FF2B5EF4-FFF2-40B4-BE49-F238E27FC236}">
                <a16:creationId xmlns:a16="http://schemas.microsoft.com/office/drawing/2014/main" id="{E9847343-B206-4076-BF61-882AFEBE333C}"/>
              </a:ext>
            </a:extLst>
          </p:cNvPr>
          <p:cNvSpPr txBox="1"/>
          <p:nvPr/>
        </p:nvSpPr>
        <p:spPr>
          <a:xfrm>
            <a:off x="5004048" y="1264153"/>
            <a:ext cx="3797762" cy="4478149"/>
          </a:xfrm>
          <a:prstGeom prst="rect">
            <a:avLst/>
          </a:prstGeom>
          <a:solidFill>
            <a:schemeClr val="accent2">
              <a:lumMod val="20000"/>
              <a:lumOff val="80000"/>
              <a:alpha val="40000"/>
            </a:schemeClr>
          </a:solidFill>
        </p:spPr>
        <p:txBody>
          <a:bodyPr wrap="square" rtlCol="0">
            <a:spAutoFit/>
          </a:bodyPr>
          <a:lstStyle/>
          <a:p>
            <a:r>
              <a:rPr lang="en-GB" sz="1500" dirty="0">
                <a:latin typeface="+mj-lt"/>
              </a:rPr>
              <a:t>‘One day an officer [from the British army] asked me if I wanted to join a group of inmates who were going on a foraging expedition for food at local farms…I leaped at the chance to see the world beyond the camp...We were on foot, pushing a trolley and accompanied by a British soldier. We came to a farm close by, where two women and a man, the farmer, met us. Heated discussion quickly followed…The soldier told us to go into the farmhouse and the outbuildings and take whatever food we could find…I discovered a large portrait of Hitler hidden behind a storage cupboard. I found a kitchen knife and took the portrait to the soldier, who was stood outside with the farmer and the women. I slashed the portrait. The farmer spat at me and shouted, “</a:t>
            </a:r>
            <a:r>
              <a:rPr lang="en-GB" sz="1500" i="1" dirty="0">
                <a:latin typeface="+mj-lt"/>
              </a:rPr>
              <a:t>Du </a:t>
            </a:r>
            <a:r>
              <a:rPr lang="en-GB" sz="1500" i="1" dirty="0" err="1">
                <a:latin typeface="+mj-lt"/>
              </a:rPr>
              <a:t>sau</a:t>
            </a:r>
            <a:r>
              <a:rPr lang="en-GB" sz="1500" i="1" dirty="0">
                <a:latin typeface="+mj-lt"/>
              </a:rPr>
              <a:t> Jud!” </a:t>
            </a:r>
            <a:r>
              <a:rPr lang="en-GB" sz="1500" dirty="0">
                <a:latin typeface="+mj-lt"/>
              </a:rPr>
              <a:t>A rage such as I have never experienced seized me, and I pushed the knife into his stomach. The soldier intervened at once…I do not know how seriously I injured the farmer’</a:t>
            </a:r>
          </a:p>
        </p:txBody>
      </p:sp>
    </p:spTree>
    <p:extLst>
      <p:ext uri="{BB962C8B-B14F-4D97-AF65-F5344CB8AC3E}">
        <p14:creationId xmlns:p14="http://schemas.microsoft.com/office/powerpoint/2010/main" val="3340814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logo&#10;&#10;AI-generated content may be incorrect.">
            <a:extLst>
              <a:ext uri="{FF2B5EF4-FFF2-40B4-BE49-F238E27FC236}">
                <a16:creationId xmlns:a16="http://schemas.microsoft.com/office/drawing/2014/main" id="{5091CB45-D75C-5643-4A9D-2F4D04976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11" y="2003997"/>
            <a:ext cx="7959377" cy="2160000"/>
          </a:xfrm>
          <a:prstGeom prst="rect">
            <a:avLst/>
          </a:prstGeom>
        </p:spPr>
      </p:pic>
      <p:pic>
        <p:nvPicPr>
          <p:cNvPr id="3" name="Picture 2" descr="A logo for a company&#10;&#10;AI-generated content may be incorrect.">
            <a:extLst>
              <a:ext uri="{FF2B5EF4-FFF2-40B4-BE49-F238E27FC236}">
                <a16:creationId xmlns:a16="http://schemas.microsoft.com/office/drawing/2014/main" id="{16410D41-37F3-CD82-73AA-0F2C6E33A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84" y="1864638"/>
            <a:ext cx="8042431" cy="2717787"/>
          </a:xfrm>
          <a:prstGeom prst="rect">
            <a:avLst/>
          </a:prstGeom>
        </p:spPr>
      </p:pic>
      <p:sp>
        <p:nvSpPr>
          <p:cNvPr id="4" name="TextBox 1">
            <a:extLst>
              <a:ext uri="{FF2B5EF4-FFF2-40B4-BE49-F238E27FC236}">
                <a16:creationId xmlns:a16="http://schemas.microsoft.com/office/drawing/2014/main" id="{9586F04E-1D6F-EBAB-445C-B53B0B9E1D44}"/>
              </a:ext>
            </a:extLst>
          </p:cNvPr>
          <p:cNvSpPr txBox="1"/>
          <p:nvPr/>
        </p:nvSpPr>
        <p:spPr>
          <a:xfrm>
            <a:off x="606947" y="4531697"/>
            <a:ext cx="7484362" cy="461665"/>
          </a:xfrm>
          <a:prstGeom prst="rect">
            <a:avLst/>
          </a:prstGeom>
          <a:solidFill>
            <a:schemeClr val="bg1"/>
          </a:solidFill>
        </p:spPr>
        <p:txBody>
          <a:bodyPr wrap="square" rtlCol="0">
            <a:spAutoFit/>
          </a:bodyPr>
          <a:lstStyle>
            <a:defPPr>
              <a:defRPr lang="en-US"/>
            </a:defPPr>
            <a:lvl1pPr marL="0" algn="l" defTabSz="457200" rtl="0" eaLnBrk="1" fontAlgn="base" latinLnBrk="0" hangingPunct="1">
              <a:spcBef>
                <a:spcPct val="0"/>
              </a:spcBef>
              <a:spcAft>
                <a:spcPct val="0"/>
              </a:spcAft>
              <a:defRPr sz="1800" kern="1200">
                <a:solidFill>
                  <a:schemeClr val="tx1"/>
                </a:solidFill>
                <a:latin typeface="+mn-lt"/>
                <a:ea typeface="+mn-ea"/>
                <a:cs typeface="+mn-cs"/>
              </a:defRPr>
            </a:lvl1pPr>
            <a:lvl2pPr marL="457200" algn="l" defTabSz="4572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4572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4572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4572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i="1" dirty="0"/>
              <a:t>This programme is delivered by UCL Centre for Holocaust Education, the Holocaust Educational Trust, with support from the National Holocaust Centre and Museum, and made possible thanks to funding from the Department for Education</a:t>
            </a:r>
          </a:p>
        </p:txBody>
      </p:sp>
    </p:spTree>
    <p:extLst>
      <p:ext uri="{BB962C8B-B14F-4D97-AF65-F5344CB8AC3E}">
        <p14:creationId xmlns:p14="http://schemas.microsoft.com/office/powerpoint/2010/main" val="300364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842B-46EF-4AEF-9E7D-9A96B483CA6C}"/>
              </a:ext>
            </a:extLst>
          </p:cNvPr>
          <p:cNvSpPr>
            <a:spLocks noGrp="1"/>
          </p:cNvSpPr>
          <p:nvPr>
            <p:ph type="title"/>
          </p:nvPr>
        </p:nvSpPr>
        <p:spPr/>
        <p:txBody>
          <a:bodyPr/>
          <a:lstStyle/>
          <a:p>
            <a:pPr algn="ctr"/>
            <a:r>
              <a:rPr lang="en-GB" dirty="0"/>
              <a:t>Freddie </a:t>
            </a:r>
            <a:r>
              <a:rPr lang="en-GB" dirty="0" err="1"/>
              <a:t>Knoller</a:t>
            </a:r>
            <a:endParaRPr lang="en-GB" dirty="0"/>
          </a:p>
        </p:txBody>
      </p:sp>
      <p:pic>
        <p:nvPicPr>
          <p:cNvPr id="4" name="Picture 12">
            <a:extLst>
              <a:ext uri="{FF2B5EF4-FFF2-40B4-BE49-F238E27FC236}">
                <a16:creationId xmlns:a16="http://schemas.microsoft.com/office/drawing/2014/main" id="{5A646982-F8F1-4461-8468-27DA38E23DA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9403" y="1639888"/>
            <a:ext cx="4028106" cy="45259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47864" y="6160274"/>
            <a:ext cx="3663247" cy="369332"/>
          </a:xfrm>
          <a:prstGeom prst="rect">
            <a:avLst/>
          </a:prstGeom>
          <a:noFill/>
        </p:spPr>
        <p:txBody>
          <a:bodyPr wrap="none" rtlCol="0">
            <a:spAutoFit/>
          </a:bodyPr>
          <a:lstStyle/>
          <a:p>
            <a:r>
              <a:rPr lang="en-GB" dirty="0"/>
              <a:t>© Rena Pearl www.renapearl.com</a:t>
            </a:r>
          </a:p>
        </p:txBody>
      </p:sp>
    </p:spTree>
    <p:extLst>
      <p:ext uri="{BB962C8B-B14F-4D97-AF65-F5344CB8AC3E}">
        <p14:creationId xmlns:p14="http://schemas.microsoft.com/office/powerpoint/2010/main" val="377051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80B712-2C3E-4A83-A7B7-E972D69FEFC5}"/>
              </a:ext>
            </a:extLst>
          </p:cNvPr>
          <p:cNvSpPr>
            <a:spLocks noGrp="1"/>
          </p:cNvSpPr>
          <p:nvPr>
            <p:ph type="title"/>
          </p:nvPr>
        </p:nvSpPr>
        <p:spPr>
          <a:xfrm>
            <a:off x="611561" y="0"/>
            <a:ext cx="8183190" cy="998375"/>
          </a:xfrm>
        </p:spPr>
        <p:txBody>
          <a:bodyPr/>
          <a:lstStyle/>
          <a:p>
            <a:r>
              <a:rPr lang="en-GB" b="1" dirty="0">
                <a:latin typeface="+mj-lt"/>
              </a:rPr>
              <a:t>Freddie </a:t>
            </a:r>
            <a:r>
              <a:rPr lang="en-GB" b="1" dirty="0" err="1">
                <a:latin typeface="+mj-lt"/>
              </a:rPr>
              <a:t>Knoller</a:t>
            </a:r>
            <a:endParaRPr lang="en-GB" b="1" dirty="0">
              <a:latin typeface="+mj-lt"/>
            </a:endParaRPr>
          </a:p>
        </p:txBody>
      </p:sp>
      <p:sp>
        <p:nvSpPr>
          <p:cNvPr id="6" name="Rectangle 5">
            <a:extLst>
              <a:ext uri="{FF2B5EF4-FFF2-40B4-BE49-F238E27FC236}">
                <a16:creationId xmlns:a16="http://schemas.microsoft.com/office/drawing/2014/main" id="{5E6A7EB8-DFAB-467E-A8DA-08E50D7878DE}"/>
              </a:ext>
            </a:extLst>
          </p:cNvPr>
          <p:cNvSpPr/>
          <p:nvPr/>
        </p:nvSpPr>
        <p:spPr>
          <a:xfrm>
            <a:off x="646449" y="5454671"/>
            <a:ext cx="2880320" cy="400110"/>
          </a:xfrm>
          <a:prstGeom prst="rect">
            <a:avLst/>
          </a:prstGeom>
        </p:spPr>
        <p:txBody>
          <a:bodyPr wrap="square">
            <a:spAutoFit/>
          </a:bodyPr>
          <a:lstStyle/>
          <a:p>
            <a:r>
              <a:rPr lang="en-GB" sz="1000" dirty="0">
                <a:latin typeface="+mj-lt"/>
              </a:rPr>
              <a:t>Photograph of Freddie, aged 91  C</a:t>
            </a:r>
            <a:r>
              <a:rPr lang="en-GB" sz="1000" dirty="0"/>
              <a:t>ourtesy of Freddie </a:t>
            </a:r>
            <a:r>
              <a:rPr lang="en-GB" sz="1000" dirty="0" err="1"/>
              <a:t>Knoller</a:t>
            </a:r>
            <a:r>
              <a:rPr lang="en-GB" sz="1000" dirty="0"/>
              <a:t> and John </a:t>
            </a:r>
            <a:r>
              <a:rPr lang="en-GB" sz="1000" dirty="0" err="1"/>
              <a:t>Landaw</a:t>
            </a:r>
            <a:r>
              <a:rPr lang="en-GB" sz="1000" dirty="0">
                <a:latin typeface="+mj-lt"/>
              </a:rPr>
              <a:t>. </a:t>
            </a:r>
          </a:p>
        </p:txBody>
      </p:sp>
      <p:sp>
        <p:nvSpPr>
          <p:cNvPr id="4" name="TextBox 3">
            <a:extLst>
              <a:ext uri="{FF2B5EF4-FFF2-40B4-BE49-F238E27FC236}">
                <a16:creationId xmlns:a16="http://schemas.microsoft.com/office/drawing/2014/main" id="{DB70EEFD-F2F4-47F2-B729-3C3BDE440BA1}"/>
              </a:ext>
            </a:extLst>
          </p:cNvPr>
          <p:cNvSpPr txBox="1"/>
          <p:nvPr/>
        </p:nvSpPr>
        <p:spPr>
          <a:xfrm>
            <a:off x="3851920" y="1216451"/>
            <a:ext cx="4942830" cy="1077218"/>
          </a:xfrm>
          <a:prstGeom prst="rect">
            <a:avLst/>
          </a:prstGeom>
          <a:noFill/>
        </p:spPr>
        <p:txBody>
          <a:bodyPr wrap="square" lIns="180000" rtlCol="0">
            <a:spAutoFit/>
          </a:bodyPr>
          <a:lstStyle/>
          <a:p>
            <a:r>
              <a:rPr lang="en-GB" sz="1600" dirty="0">
                <a:latin typeface="+mj-lt"/>
              </a:rPr>
              <a:t>Freddie was born in Vienna on 17 April 1921. His parents – David and Marja – had grown up in what is today Poland, before settling in Vienna. They had three children: Otto, Eric, and Freddie who was the youngest. </a:t>
            </a:r>
          </a:p>
        </p:txBody>
      </p:sp>
      <p:pic>
        <p:nvPicPr>
          <p:cNvPr id="11270" name="Picture 6">
            <a:extLst>
              <a:ext uri="{FF2B5EF4-FFF2-40B4-BE49-F238E27FC236}">
                <a16:creationId xmlns:a16="http://schemas.microsoft.com/office/drawing/2014/main" id="{6691DAA3-DD18-492B-8C9E-DCD70C632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49" y="1233583"/>
            <a:ext cx="2807219" cy="42210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1B732CA-56FE-4046-8C4C-B64009550D70}"/>
              </a:ext>
            </a:extLst>
          </p:cNvPr>
          <p:cNvSpPr txBox="1"/>
          <p:nvPr/>
        </p:nvSpPr>
        <p:spPr>
          <a:xfrm>
            <a:off x="3851920" y="2293669"/>
            <a:ext cx="4942830" cy="2308324"/>
          </a:xfrm>
          <a:prstGeom prst="rect">
            <a:avLst/>
          </a:prstGeom>
          <a:noFill/>
        </p:spPr>
        <p:txBody>
          <a:bodyPr wrap="square" lIns="180000" rtlCol="0">
            <a:spAutoFit/>
          </a:bodyPr>
          <a:lstStyle/>
          <a:p>
            <a:r>
              <a:rPr lang="en-GB" sz="1600" dirty="0">
                <a:latin typeface="+mj-lt"/>
              </a:rPr>
              <a:t>In November 1938 Freddie left Austria and headed to Belgium. He then spent the next two years on the move. Having spent time in refugee camps in Belgium, in 1940 he headed to France to try and outrun the invading German army. With the invasion of France by the Nazis, Freddie sought refuge first in the unoccupied zone of France before later travelling back to Belgium. Then, in December 1940 he found his way to Paris – a city he had always dreamed of visiting, now occupied by the Nazis. </a:t>
            </a:r>
          </a:p>
        </p:txBody>
      </p:sp>
      <p:sp>
        <p:nvSpPr>
          <p:cNvPr id="8" name="TextBox 7">
            <a:extLst>
              <a:ext uri="{FF2B5EF4-FFF2-40B4-BE49-F238E27FC236}">
                <a16:creationId xmlns:a16="http://schemas.microsoft.com/office/drawing/2014/main" id="{31205767-6661-41F9-954E-61F3CB38FB62}"/>
              </a:ext>
            </a:extLst>
          </p:cNvPr>
          <p:cNvSpPr txBox="1"/>
          <p:nvPr/>
        </p:nvSpPr>
        <p:spPr>
          <a:xfrm>
            <a:off x="3851920" y="4601993"/>
            <a:ext cx="4942830" cy="1815882"/>
          </a:xfrm>
          <a:prstGeom prst="rect">
            <a:avLst/>
          </a:prstGeom>
          <a:noFill/>
        </p:spPr>
        <p:txBody>
          <a:bodyPr wrap="square" lIns="180000" rtlCol="0">
            <a:spAutoFit/>
          </a:bodyPr>
          <a:lstStyle/>
          <a:p>
            <a:r>
              <a:rPr lang="en-GB" sz="1600" dirty="0">
                <a:latin typeface="+mj-lt"/>
              </a:rPr>
              <a:t>For the next two and a half years, Freddie lived in Paris. He worked as a “guide” for German soldiers who wished to visit nightclubs and dancing girls. After leaving Paris in July 1943, Freddie spent time with French partisans before being captured and taken to the transit camp at Drancy. Deported to Auschwitz in October 1943, Freddie was part of a death march in January 1945. He arrived at Bergen-Belsen in March 1945.</a:t>
            </a:r>
          </a:p>
        </p:txBody>
      </p:sp>
    </p:spTree>
    <p:extLst>
      <p:ext uri="{BB962C8B-B14F-4D97-AF65-F5344CB8AC3E}">
        <p14:creationId xmlns:p14="http://schemas.microsoft.com/office/powerpoint/2010/main" val="54082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8CCD84-56D9-4838-A3FB-0FA05D7B752C}"/>
              </a:ext>
            </a:extLst>
          </p:cNvPr>
          <p:cNvSpPr>
            <a:spLocks noGrp="1"/>
          </p:cNvSpPr>
          <p:nvPr>
            <p:ph type="title"/>
          </p:nvPr>
        </p:nvSpPr>
        <p:spPr>
          <a:xfrm>
            <a:off x="611561" y="1"/>
            <a:ext cx="8183190" cy="1012110"/>
          </a:xfrm>
        </p:spPr>
        <p:txBody>
          <a:bodyPr/>
          <a:lstStyle/>
          <a:p>
            <a:r>
              <a:rPr lang="en-GB" b="1" dirty="0"/>
              <a:t>The Jews of Austria</a:t>
            </a:r>
          </a:p>
        </p:txBody>
      </p:sp>
      <p:pic>
        <p:nvPicPr>
          <p:cNvPr id="2050" name="Picture 2" descr="Family: Mr Knoller (front centre) with his family. His parents (back row centre) were killed at Auschwitz">
            <a:extLst>
              <a:ext uri="{FF2B5EF4-FFF2-40B4-BE49-F238E27FC236}">
                <a16:creationId xmlns:a16="http://schemas.microsoft.com/office/drawing/2014/main" id="{FD055CE8-C2CA-4538-9150-E38614C57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366" y="1281944"/>
            <a:ext cx="3456384" cy="28294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750C325-3384-45C1-A93C-9422C84AC148}"/>
              </a:ext>
            </a:extLst>
          </p:cNvPr>
          <p:cNvSpPr/>
          <p:nvPr/>
        </p:nvSpPr>
        <p:spPr>
          <a:xfrm>
            <a:off x="5311556" y="4149080"/>
            <a:ext cx="3528392" cy="400110"/>
          </a:xfrm>
          <a:prstGeom prst="rect">
            <a:avLst/>
          </a:prstGeom>
        </p:spPr>
        <p:txBody>
          <a:bodyPr wrap="square">
            <a:spAutoFit/>
          </a:bodyPr>
          <a:lstStyle/>
          <a:p>
            <a:r>
              <a:rPr lang="en-GB" sz="1000" dirty="0">
                <a:latin typeface="+mj-lt"/>
              </a:rPr>
              <a:t>Photograph from 1936 of the </a:t>
            </a:r>
            <a:r>
              <a:rPr lang="en-GB" sz="1000" dirty="0" err="1">
                <a:latin typeface="+mj-lt"/>
              </a:rPr>
              <a:t>Knoller</a:t>
            </a:r>
            <a:r>
              <a:rPr lang="en-GB" sz="1000" dirty="0">
                <a:latin typeface="+mj-lt"/>
              </a:rPr>
              <a:t> family. From left to right: Eric, Marja, Freddie, David, and Otto. A family friend is on the right.   </a:t>
            </a:r>
          </a:p>
        </p:txBody>
      </p:sp>
      <p:sp>
        <p:nvSpPr>
          <p:cNvPr id="5" name="TextBox 4">
            <a:extLst>
              <a:ext uri="{FF2B5EF4-FFF2-40B4-BE49-F238E27FC236}">
                <a16:creationId xmlns:a16="http://schemas.microsoft.com/office/drawing/2014/main" id="{38194A41-5DBD-4D14-899F-09ABE97E754D}"/>
              </a:ext>
            </a:extLst>
          </p:cNvPr>
          <p:cNvSpPr txBox="1"/>
          <p:nvPr/>
        </p:nvSpPr>
        <p:spPr>
          <a:xfrm>
            <a:off x="611560" y="1281944"/>
            <a:ext cx="4392488" cy="4031873"/>
          </a:xfrm>
          <a:prstGeom prst="rect">
            <a:avLst/>
          </a:prstGeom>
          <a:solidFill>
            <a:schemeClr val="accent6">
              <a:lumMod val="20000"/>
              <a:lumOff val="80000"/>
              <a:alpha val="80000"/>
            </a:schemeClr>
          </a:solidFill>
        </p:spPr>
        <p:txBody>
          <a:bodyPr wrap="square" rtlCol="0">
            <a:spAutoFit/>
          </a:bodyPr>
          <a:lstStyle/>
          <a:p>
            <a:r>
              <a:rPr lang="en-GB" sz="1600" dirty="0">
                <a:latin typeface="+mj-lt"/>
              </a:rPr>
              <a:t>At the beginning of 1938, Austria was home to around 190,000 Jewish people. They lived across the country, with the largest community in Vienna. Throughout Austria Jewish people were a minority: Jews made up just 4% of the total population, with this rising to 10% in Vienna. </a:t>
            </a:r>
          </a:p>
          <a:p>
            <a:endParaRPr lang="en-GB" sz="1600" dirty="0">
              <a:latin typeface="+mj-lt"/>
            </a:endParaRPr>
          </a:p>
          <a:p>
            <a:r>
              <a:rPr lang="en-GB" sz="1600" dirty="0">
                <a:latin typeface="+mj-lt"/>
              </a:rPr>
              <a:t>The Jews of Austria were highly assimilated. During the first three decades of the twentieth century they had made considerable contributions to culture, politics and society. This continued after the Austro-Hungarian Empire collapsed after the First World War. </a:t>
            </a:r>
          </a:p>
          <a:p>
            <a:endParaRPr lang="en-GB" sz="1600" dirty="0">
              <a:latin typeface="+mj-lt"/>
            </a:endParaRPr>
          </a:p>
          <a:p>
            <a:r>
              <a:rPr lang="en-GB" sz="1600" dirty="0">
                <a:latin typeface="+mj-lt"/>
              </a:rPr>
              <a:t>Austrian society was not free from antisemitism. Some politicians during the 1920s and 1930s were hostile to Jews, and although the Austrian Nazi Party did not have wide support it grew in influence after 1934. </a:t>
            </a:r>
          </a:p>
        </p:txBody>
      </p:sp>
      <p:sp>
        <p:nvSpPr>
          <p:cNvPr id="6" name="TextBox 5">
            <a:extLst>
              <a:ext uri="{FF2B5EF4-FFF2-40B4-BE49-F238E27FC236}">
                <a16:creationId xmlns:a16="http://schemas.microsoft.com/office/drawing/2014/main" id="{33329E12-C0DC-48EC-B71D-5FC665F7F6A1}"/>
              </a:ext>
            </a:extLst>
          </p:cNvPr>
          <p:cNvSpPr txBox="1"/>
          <p:nvPr/>
        </p:nvSpPr>
        <p:spPr>
          <a:xfrm>
            <a:off x="5266358" y="4571705"/>
            <a:ext cx="3528392" cy="1246495"/>
          </a:xfrm>
          <a:prstGeom prst="rect">
            <a:avLst/>
          </a:prstGeom>
          <a:solidFill>
            <a:schemeClr val="accent2">
              <a:lumMod val="20000"/>
              <a:lumOff val="80000"/>
              <a:alpha val="40000"/>
            </a:schemeClr>
          </a:solidFill>
        </p:spPr>
        <p:txBody>
          <a:bodyPr wrap="square" rtlCol="0">
            <a:spAutoFit/>
          </a:bodyPr>
          <a:lstStyle/>
          <a:p>
            <a:r>
              <a:rPr lang="en-GB" sz="1500" dirty="0">
                <a:latin typeface="+mj-lt"/>
              </a:rPr>
              <a:t>‘That the </a:t>
            </a:r>
            <a:r>
              <a:rPr lang="en-GB" sz="1500" dirty="0" err="1">
                <a:latin typeface="+mj-lt"/>
              </a:rPr>
              <a:t>Knoller</a:t>
            </a:r>
            <a:r>
              <a:rPr lang="en-GB" sz="1500" dirty="0">
                <a:latin typeface="+mj-lt"/>
              </a:rPr>
              <a:t> boys played musical instruments was typically Viennese. It was our parent’s delight to hear us play; six was the age at which each of us was introduced to a musical instrument’</a:t>
            </a:r>
          </a:p>
        </p:txBody>
      </p:sp>
    </p:spTree>
    <p:extLst>
      <p:ext uri="{BB962C8B-B14F-4D97-AF65-F5344CB8AC3E}">
        <p14:creationId xmlns:p14="http://schemas.microsoft.com/office/powerpoint/2010/main" val="365246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7844-C852-45C6-BF8B-5C71D04E308A}"/>
              </a:ext>
            </a:extLst>
          </p:cNvPr>
          <p:cNvSpPr>
            <a:spLocks noGrp="1"/>
          </p:cNvSpPr>
          <p:nvPr>
            <p:ph type="title"/>
          </p:nvPr>
        </p:nvSpPr>
        <p:spPr>
          <a:xfrm>
            <a:off x="611559" y="-3389"/>
            <a:ext cx="8176903" cy="1012110"/>
          </a:xfrm>
        </p:spPr>
        <p:txBody>
          <a:bodyPr>
            <a:normAutofit/>
          </a:bodyPr>
          <a:lstStyle/>
          <a:p>
            <a:r>
              <a:rPr lang="en-GB" sz="2900" b="1" dirty="0">
                <a:latin typeface="+mj-lt"/>
              </a:rPr>
              <a:t>Vienna</a:t>
            </a:r>
            <a:endParaRPr lang="en-GB" dirty="0">
              <a:latin typeface="+mj-lt"/>
            </a:endParaRPr>
          </a:p>
        </p:txBody>
      </p:sp>
      <p:sp>
        <p:nvSpPr>
          <p:cNvPr id="4" name="Rectangle 3">
            <a:extLst>
              <a:ext uri="{FF2B5EF4-FFF2-40B4-BE49-F238E27FC236}">
                <a16:creationId xmlns:a16="http://schemas.microsoft.com/office/drawing/2014/main" id="{C812C8A6-4F9F-4076-8A0A-C22D8A3D1803}"/>
              </a:ext>
            </a:extLst>
          </p:cNvPr>
          <p:cNvSpPr/>
          <p:nvPr/>
        </p:nvSpPr>
        <p:spPr>
          <a:xfrm>
            <a:off x="5262810" y="3206808"/>
            <a:ext cx="3881190" cy="246221"/>
          </a:xfrm>
          <a:prstGeom prst="rect">
            <a:avLst/>
          </a:prstGeom>
        </p:spPr>
        <p:txBody>
          <a:bodyPr wrap="square">
            <a:spAutoFit/>
          </a:bodyPr>
          <a:lstStyle/>
          <a:p>
            <a:r>
              <a:rPr lang="en-GB" sz="1000" dirty="0">
                <a:latin typeface="+mj-lt"/>
              </a:rPr>
              <a:t>Contemporary photograph of </a:t>
            </a:r>
            <a:r>
              <a:rPr lang="en-GB" sz="1000" dirty="0" err="1">
                <a:latin typeface="+mj-lt"/>
              </a:rPr>
              <a:t>Untere</a:t>
            </a:r>
            <a:r>
              <a:rPr lang="en-GB" sz="1000" dirty="0">
                <a:latin typeface="+mj-lt"/>
              </a:rPr>
              <a:t> </a:t>
            </a:r>
            <a:r>
              <a:rPr lang="en-GB" sz="1000" dirty="0" err="1">
                <a:latin typeface="+mj-lt"/>
              </a:rPr>
              <a:t>Augartenstrasse</a:t>
            </a:r>
            <a:r>
              <a:rPr lang="en-GB" sz="1000" dirty="0">
                <a:latin typeface="+mj-lt"/>
              </a:rPr>
              <a:t>, Vienna</a:t>
            </a:r>
          </a:p>
        </p:txBody>
      </p:sp>
      <p:sp>
        <p:nvSpPr>
          <p:cNvPr id="5" name="TextBox 4">
            <a:extLst>
              <a:ext uri="{FF2B5EF4-FFF2-40B4-BE49-F238E27FC236}">
                <a16:creationId xmlns:a16="http://schemas.microsoft.com/office/drawing/2014/main" id="{7F6B34FE-F426-4E8C-8137-6923ECF50EFC}"/>
              </a:ext>
            </a:extLst>
          </p:cNvPr>
          <p:cNvSpPr txBox="1"/>
          <p:nvPr/>
        </p:nvSpPr>
        <p:spPr>
          <a:xfrm>
            <a:off x="611560" y="4254450"/>
            <a:ext cx="4338090" cy="1169551"/>
          </a:xfrm>
          <a:prstGeom prst="rect">
            <a:avLst/>
          </a:prstGeom>
          <a:solidFill>
            <a:schemeClr val="accent2">
              <a:lumMod val="20000"/>
              <a:lumOff val="80000"/>
              <a:alpha val="40000"/>
            </a:schemeClr>
          </a:solidFill>
        </p:spPr>
        <p:txBody>
          <a:bodyPr wrap="square" rtlCol="0">
            <a:spAutoFit/>
          </a:bodyPr>
          <a:lstStyle/>
          <a:p>
            <a:r>
              <a:rPr lang="en-GB" sz="1400" dirty="0">
                <a:latin typeface="+mj-lt"/>
              </a:rPr>
              <a:t>‘We lived in the second district of Vienna…as the city’s gentiles called it, </a:t>
            </a:r>
            <a:r>
              <a:rPr lang="en-GB" sz="1400" dirty="0" err="1">
                <a:latin typeface="+mj-lt"/>
              </a:rPr>
              <a:t>Matzes</a:t>
            </a:r>
            <a:r>
              <a:rPr lang="en-GB" sz="1400" dirty="0">
                <a:latin typeface="+mj-lt"/>
              </a:rPr>
              <a:t> </a:t>
            </a:r>
            <a:r>
              <a:rPr lang="en-GB" sz="1400" dirty="0" err="1">
                <a:latin typeface="+mj-lt"/>
              </a:rPr>
              <a:t>Insel</a:t>
            </a:r>
            <a:r>
              <a:rPr lang="en-GB" sz="1400" dirty="0">
                <a:latin typeface="+mj-lt"/>
              </a:rPr>
              <a:t>, the Island of Matzos. Here we Jews were the majority and this made us feel secure. It was possible to forget that to be a Jew was to be a member of a small majority in Austria’</a:t>
            </a:r>
          </a:p>
        </p:txBody>
      </p:sp>
      <p:sp>
        <p:nvSpPr>
          <p:cNvPr id="3" name="TextBox 2">
            <a:extLst>
              <a:ext uri="{FF2B5EF4-FFF2-40B4-BE49-F238E27FC236}">
                <a16:creationId xmlns:a16="http://schemas.microsoft.com/office/drawing/2014/main" id="{97793EB8-BCEB-4411-9370-F2112BD9978B}"/>
              </a:ext>
            </a:extLst>
          </p:cNvPr>
          <p:cNvSpPr txBox="1"/>
          <p:nvPr/>
        </p:nvSpPr>
        <p:spPr>
          <a:xfrm>
            <a:off x="619528" y="1277329"/>
            <a:ext cx="4338090" cy="2554545"/>
          </a:xfrm>
          <a:prstGeom prst="rect">
            <a:avLst/>
          </a:prstGeom>
          <a:solidFill>
            <a:schemeClr val="accent1">
              <a:lumMod val="20000"/>
              <a:lumOff val="80000"/>
              <a:alpha val="75000"/>
            </a:schemeClr>
          </a:solidFill>
        </p:spPr>
        <p:txBody>
          <a:bodyPr wrap="square" rtlCol="0">
            <a:spAutoFit/>
          </a:bodyPr>
          <a:lstStyle/>
          <a:p>
            <a:r>
              <a:rPr lang="en-GB" sz="1600" dirty="0">
                <a:latin typeface="+mj-lt"/>
              </a:rPr>
              <a:t>Freddie and his family lived on </a:t>
            </a:r>
            <a:r>
              <a:rPr lang="en-GB" sz="1600" dirty="0" err="1">
                <a:latin typeface="+mj-lt"/>
              </a:rPr>
              <a:t>Untere</a:t>
            </a:r>
            <a:r>
              <a:rPr lang="en-GB" sz="1600" dirty="0">
                <a:latin typeface="+mj-lt"/>
              </a:rPr>
              <a:t> </a:t>
            </a:r>
            <a:r>
              <a:rPr lang="en-GB" sz="1600" dirty="0" err="1">
                <a:latin typeface="+mj-lt"/>
              </a:rPr>
              <a:t>Augartenstrasse</a:t>
            </a:r>
            <a:r>
              <a:rPr lang="en-GB" sz="1600" dirty="0">
                <a:latin typeface="+mj-lt"/>
              </a:rPr>
              <a:t> in central Vienna. Their home was a two-bedroom apartment, in which the </a:t>
            </a:r>
            <a:r>
              <a:rPr lang="en-GB" sz="1600" dirty="0" err="1">
                <a:latin typeface="+mj-lt"/>
              </a:rPr>
              <a:t>Knoller</a:t>
            </a:r>
            <a:r>
              <a:rPr lang="en-GB" sz="1600" dirty="0">
                <a:latin typeface="+mj-lt"/>
              </a:rPr>
              <a:t> family lived with their maid. </a:t>
            </a:r>
          </a:p>
          <a:p>
            <a:endParaRPr lang="en-GB" sz="1600" dirty="0">
              <a:latin typeface="+mj-lt"/>
            </a:endParaRPr>
          </a:p>
          <a:p>
            <a:r>
              <a:rPr lang="en-GB" sz="1600" dirty="0">
                <a:latin typeface="+mj-lt"/>
              </a:rPr>
              <a:t>The apartment was very crowded, with no bathroom. Once a week, Freddie and his brothers would use a public bath ten minutes walk away. The family got their water from a basin in the corridor, which – together with a toilet – they shared with their neighbours.</a:t>
            </a:r>
          </a:p>
        </p:txBody>
      </p:sp>
      <p:pic>
        <p:nvPicPr>
          <p:cNvPr id="9220" name="Picture 4">
            <a:extLst>
              <a:ext uri="{FF2B5EF4-FFF2-40B4-BE49-F238E27FC236}">
                <a16:creationId xmlns:a16="http://schemas.microsoft.com/office/drawing/2014/main" id="{4F9E17A3-4891-49F6-AD25-987B39031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231" y="1277329"/>
            <a:ext cx="3458232" cy="19452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803DB86-6A46-4870-BF36-7B579F071F42}"/>
              </a:ext>
            </a:extLst>
          </p:cNvPr>
          <p:cNvSpPr txBox="1"/>
          <p:nvPr/>
        </p:nvSpPr>
        <p:spPr>
          <a:xfrm>
            <a:off x="5330231" y="3531175"/>
            <a:ext cx="3491411" cy="1892826"/>
          </a:xfrm>
          <a:prstGeom prst="rect">
            <a:avLst/>
          </a:prstGeom>
          <a:solidFill>
            <a:schemeClr val="accent2">
              <a:lumMod val="20000"/>
              <a:lumOff val="80000"/>
              <a:alpha val="40000"/>
            </a:schemeClr>
          </a:solidFill>
        </p:spPr>
        <p:txBody>
          <a:bodyPr wrap="square" rtlCol="0">
            <a:spAutoFit/>
          </a:bodyPr>
          <a:lstStyle/>
          <a:p>
            <a:r>
              <a:rPr lang="en-GB" sz="1300" dirty="0">
                <a:latin typeface="+mj-lt"/>
              </a:rPr>
              <a:t>‘Vienna was everything to us, our whole world – almost a city of Jews, we sometimes proudly felt – for were not the names of some of its famous sons Jewish?</a:t>
            </a:r>
          </a:p>
          <a:p>
            <a:r>
              <a:rPr lang="en-GB" sz="1300" dirty="0">
                <a:latin typeface="+mj-lt"/>
              </a:rPr>
              <a:t>…</a:t>
            </a:r>
          </a:p>
          <a:p>
            <a:r>
              <a:rPr lang="en-GB" sz="1300" dirty="0">
                <a:latin typeface="+mj-lt"/>
              </a:rPr>
              <a:t>The reality of our daily lives was that we mixed socially with only Jews, merely exchanging greetings with our Christian neighbours. Though there was nothing in our appearance to distinguish us from each other, we remained strangers’</a:t>
            </a:r>
          </a:p>
        </p:txBody>
      </p:sp>
    </p:spTree>
    <p:extLst>
      <p:ext uri="{BB962C8B-B14F-4D97-AF65-F5344CB8AC3E}">
        <p14:creationId xmlns:p14="http://schemas.microsoft.com/office/powerpoint/2010/main" val="422872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Flag of Austria">
            <a:extLst>
              <a:ext uri="{FF2B5EF4-FFF2-40B4-BE49-F238E27FC236}">
                <a16:creationId xmlns:a16="http://schemas.microsoft.com/office/drawing/2014/main" id="{7ABA2718-1A67-4F14-A776-C4349430BB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8956" y="1440227"/>
            <a:ext cx="2307155" cy="1537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82183" y="1"/>
            <a:ext cx="8012567" cy="1012110"/>
          </a:xfrm>
        </p:spPr>
        <p:txBody>
          <a:bodyPr/>
          <a:lstStyle/>
          <a:p>
            <a:r>
              <a:rPr lang="en-GB" b="1" dirty="0">
                <a:latin typeface="+mj-lt"/>
              </a:rPr>
              <a:t>First Austrian Republic (1920-1934)</a:t>
            </a:r>
          </a:p>
        </p:txBody>
      </p:sp>
      <p:sp>
        <p:nvSpPr>
          <p:cNvPr id="6" name="Rectangle 5"/>
          <p:cNvSpPr/>
          <p:nvPr/>
        </p:nvSpPr>
        <p:spPr>
          <a:xfrm>
            <a:off x="4554791" y="3212976"/>
            <a:ext cx="4239959" cy="2862322"/>
          </a:xfrm>
          <a:prstGeom prst="rect">
            <a:avLst/>
          </a:prstGeom>
        </p:spPr>
        <p:txBody>
          <a:bodyPr wrap="square">
            <a:spAutoFit/>
          </a:bodyPr>
          <a:lstStyle/>
          <a:p>
            <a:r>
              <a:rPr lang="en-GB" sz="1500" dirty="0">
                <a:latin typeface="+mj-lt"/>
              </a:rPr>
              <a:t>In the aftermath of the First World War the map of Europe was redrawn. One of the defeated powers – the Austro-Hungarian Empire – was succeeded in 1920 by a new state: the First Austrian Republic. </a:t>
            </a:r>
          </a:p>
          <a:p>
            <a:endParaRPr lang="en-GB" sz="1500" dirty="0">
              <a:latin typeface="+mj-lt"/>
            </a:endParaRPr>
          </a:p>
          <a:p>
            <a:r>
              <a:rPr lang="en-GB" sz="1500" dirty="0">
                <a:latin typeface="+mj-lt"/>
              </a:rPr>
              <a:t>The Republic faced many challenges. Its territory was significantly smaller than the Empire, it lacked natural resources and was economically weak. It also had no history of parliamentary democracy. </a:t>
            </a:r>
          </a:p>
          <a:p>
            <a:endParaRPr lang="en-GB" sz="1500" dirty="0">
              <a:latin typeface="+mj-lt"/>
            </a:endParaRPr>
          </a:p>
          <a:p>
            <a:r>
              <a:rPr lang="en-GB" sz="1500" dirty="0">
                <a:latin typeface="+mj-lt"/>
              </a:rPr>
              <a:t>It was a recipe for ongoing social and political tension, often leading to outbreaks of public violence.</a:t>
            </a:r>
          </a:p>
        </p:txBody>
      </p:sp>
      <p:pic>
        <p:nvPicPr>
          <p:cNvPr id="4" name="Picture 3" descr="A close up of a map&#10;&#10;Description automatically generated">
            <a:extLst>
              <a:ext uri="{FF2B5EF4-FFF2-40B4-BE49-F238E27FC236}">
                <a16:creationId xmlns:a16="http://schemas.microsoft.com/office/drawing/2014/main" id="{46837CD8-2288-46DB-B6B7-D1FA48F7F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30" y="1440227"/>
            <a:ext cx="4447413" cy="3519536"/>
          </a:xfrm>
          <a:prstGeom prst="rect">
            <a:avLst/>
          </a:prstGeom>
        </p:spPr>
      </p:pic>
    </p:spTree>
    <p:extLst>
      <p:ext uri="{BB962C8B-B14F-4D97-AF65-F5344CB8AC3E}">
        <p14:creationId xmlns:p14="http://schemas.microsoft.com/office/powerpoint/2010/main" val="71564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83" y="1"/>
            <a:ext cx="8012567" cy="1012110"/>
          </a:xfrm>
        </p:spPr>
        <p:txBody>
          <a:bodyPr/>
          <a:lstStyle/>
          <a:p>
            <a:r>
              <a:rPr lang="en-GB" b="1" dirty="0"/>
              <a:t>Federal State of Austria (1934-1938)</a:t>
            </a:r>
          </a:p>
        </p:txBody>
      </p:sp>
      <p:sp>
        <p:nvSpPr>
          <p:cNvPr id="6" name="Rectangle 5"/>
          <p:cNvSpPr/>
          <p:nvPr/>
        </p:nvSpPr>
        <p:spPr>
          <a:xfrm>
            <a:off x="4554791" y="3212976"/>
            <a:ext cx="4239959" cy="2862322"/>
          </a:xfrm>
          <a:prstGeom prst="rect">
            <a:avLst/>
          </a:prstGeom>
        </p:spPr>
        <p:txBody>
          <a:bodyPr wrap="square">
            <a:spAutoFit/>
          </a:bodyPr>
          <a:lstStyle/>
          <a:p>
            <a:r>
              <a:rPr lang="en-GB" sz="1500" dirty="0">
                <a:latin typeface="+mj-lt"/>
              </a:rPr>
              <a:t>In the early 1930s the Austrian Republic was in crisis. By 1934, it had become a one-party authoritarian state. Its new rulers combined Catholic beliefs and fascist ideas. </a:t>
            </a:r>
          </a:p>
          <a:p>
            <a:endParaRPr lang="en-GB" sz="1500" dirty="0">
              <a:latin typeface="+mj-lt"/>
            </a:endParaRPr>
          </a:p>
          <a:p>
            <a:r>
              <a:rPr lang="en-GB" sz="1500" dirty="0">
                <a:latin typeface="+mj-lt"/>
              </a:rPr>
              <a:t>The government faced various pressures. Some of these came from Nazi Germany, who increasingly called for Germany and Austria to become one united country. The Nazi Party in Austria even tried to seize power by force, but were defeated and then banned. </a:t>
            </a:r>
          </a:p>
          <a:p>
            <a:endParaRPr lang="en-GB" sz="1500" dirty="0">
              <a:latin typeface="+mj-lt"/>
            </a:endParaRPr>
          </a:p>
          <a:p>
            <a:r>
              <a:rPr lang="en-GB" sz="1500" dirty="0">
                <a:latin typeface="+mj-lt"/>
              </a:rPr>
              <a:t>Though the government wished to protect Austria’s independence, they were fighting a losing battle.</a:t>
            </a:r>
          </a:p>
        </p:txBody>
      </p:sp>
      <p:pic>
        <p:nvPicPr>
          <p:cNvPr id="15362" name="Picture 2" descr="Flag of Austria">
            <a:extLst>
              <a:ext uri="{FF2B5EF4-FFF2-40B4-BE49-F238E27FC236}">
                <a16:creationId xmlns:a16="http://schemas.microsoft.com/office/drawing/2014/main" id="{3BDEA12E-35F2-44DD-8229-9F2931429C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8956" y="1440228"/>
            <a:ext cx="2307155" cy="15377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map&#10;&#10;Description automatically generated">
            <a:extLst>
              <a:ext uri="{FF2B5EF4-FFF2-40B4-BE49-F238E27FC236}">
                <a16:creationId xmlns:a16="http://schemas.microsoft.com/office/drawing/2014/main" id="{FC6AA5E3-90FF-437A-B4E5-97563D6FF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25624"/>
            <a:ext cx="4433653" cy="3508646"/>
          </a:xfrm>
          <a:prstGeom prst="rect">
            <a:avLst/>
          </a:prstGeom>
        </p:spPr>
      </p:pic>
    </p:spTree>
    <p:extLst>
      <p:ext uri="{BB962C8B-B14F-4D97-AF65-F5344CB8AC3E}">
        <p14:creationId xmlns:p14="http://schemas.microsoft.com/office/powerpoint/2010/main" val="179907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a:xfrm>
            <a:off x="782183" y="1"/>
            <a:ext cx="8041187" cy="1012110"/>
          </a:xfrm>
        </p:spPr>
        <p:txBody>
          <a:bodyPr/>
          <a:lstStyle/>
          <a:p>
            <a:r>
              <a:rPr lang="en-GB" b="1" dirty="0">
                <a:latin typeface="+mj-lt"/>
              </a:rPr>
              <a:t>Fighting back</a:t>
            </a:r>
          </a:p>
        </p:txBody>
      </p:sp>
      <p:sp>
        <p:nvSpPr>
          <p:cNvPr id="3" name="TextBox 2">
            <a:extLst>
              <a:ext uri="{FF2B5EF4-FFF2-40B4-BE49-F238E27FC236}">
                <a16:creationId xmlns:a16="http://schemas.microsoft.com/office/drawing/2014/main" id="{2554C90F-2AEB-409D-9469-14EA76A0AC35}"/>
              </a:ext>
            </a:extLst>
          </p:cNvPr>
          <p:cNvSpPr txBox="1"/>
          <p:nvPr/>
        </p:nvSpPr>
        <p:spPr>
          <a:xfrm>
            <a:off x="630222" y="1280949"/>
            <a:ext cx="8183190" cy="4524315"/>
          </a:xfrm>
          <a:prstGeom prst="rect">
            <a:avLst/>
          </a:prstGeom>
          <a:solidFill>
            <a:schemeClr val="accent2">
              <a:lumMod val="20000"/>
              <a:lumOff val="80000"/>
              <a:alpha val="40000"/>
            </a:schemeClr>
          </a:solidFill>
        </p:spPr>
        <p:txBody>
          <a:bodyPr wrap="square" rtlCol="0">
            <a:spAutoFit/>
          </a:bodyPr>
          <a:lstStyle/>
          <a:p>
            <a:r>
              <a:rPr lang="en-GB" sz="1600" dirty="0">
                <a:latin typeface="+mj-lt"/>
              </a:rPr>
              <a:t>‘I was six years old when I entered the </a:t>
            </a:r>
            <a:r>
              <a:rPr lang="en-GB" sz="1600" i="1" dirty="0" err="1">
                <a:latin typeface="+mj-lt"/>
              </a:rPr>
              <a:t>Volksschule</a:t>
            </a:r>
            <a:r>
              <a:rPr lang="en-GB" sz="1600" i="1" dirty="0">
                <a:latin typeface="+mj-lt"/>
              </a:rPr>
              <a:t>, </a:t>
            </a:r>
            <a:r>
              <a:rPr lang="en-GB" sz="1600" dirty="0">
                <a:latin typeface="+mj-lt"/>
              </a:rPr>
              <a:t>or elementary school…it was here that I first experienced antisemitism. </a:t>
            </a:r>
            <a:r>
              <a:rPr lang="en-GB" sz="1600" i="1" dirty="0">
                <a:latin typeface="+mj-lt"/>
              </a:rPr>
              <a:t>“Sau Jud! </a:t>
            </a:r>
            <a:r>
              <a:rPr lang="en-GB" sz="1600" dirty="0">
                <a:latin typeface="+mj-lt"/>
              </a:rPr>
              <a:t>Jew pig!” called other six-year-olds after us, and spat at us. I decided the next time this happened I would fight my tormentor. Soon enough the familiar taunt was hurled in my direction and I turned and punched the boy on the nose. Blood streamed from his face and his friends sat upon me, beating me with their heavy satchels. </a:t>
            </a:r>
          </a:p>
          <a:p>
            <a:endParaRPr lang="en-GB" sz="1600" dirty="0">
              <a:latin typeface="+mj-lt"/>
            </a:endParaRPr>
          </a:p>
          <a:p>
            <a:r>
              <a:rPr lang="en-GB" sz="1600" dirty="0">
                <a:latin typeface="+mj-lt"/>
              </a:rPr>
              <a:t>I ran home, clothes torn and body bruised. “How did you get in this state?” asked my mother anxiously, and I told her. Her response deflated all my pride in my fighting spirit. “You must not get into fights, especially with Christian children. If they insult you, just ignore it.” Father, returning home later from business, supported my mother entirely. </a:t>
            </a:r>
          </a:p>
          <a:p>
            <a:endParaRPr lang="en-GB" sz="1600" dirty="0">
              <a:latin typeface="+mj-lt"/>
            </a:endParaRPr>
          </a:p>
          <a:p>
            <a:r>
              <a:rPr lang="en-GB" sz="1600" dirty="0">
                <a:latin typeface="+mj-lt"/>
              </a:rPr>
              <a:t>I was utterly bewildered by their attitude, too young to understand their ancient Jewish fear of rousing gentile wrath and reprisal. Yet the very next day the boy whose nose I had bloodied wanted to make friends with me. </a:t>
            </a:r>
          </a:p>
          <a:p>
            <a:endParaRPr lang="en-GB" sz="1600" dirty="0">
              <a:latin typeface="+mj-lt"/>
            </a:endParaRPr>
          </a:p>
          <a:p>
            <a:r>
              <a:rPr lang="en-GB" sz="1600" dirty="0">
                <a:latin typeface="+mj-lt"/>
              </a:rPr>
              <a:t>“Look,” he said gruffly, “that was not a fair fight. Five on one is not fair.”</a:t>
            </a:r>
          </a:p>
          <a:p>
            <a:endParaRPr lang="en-GB" sz="1600" dirty="0">
              <a:latin typeface="+mj-lt"/>
            </a:endParaRPr>
          </a:p>
          <a:p>
            <a:r>
              <a:rPr lang="en-GB" sz="1600" dirty="0">
                <a:latin typeface="+mj-lt"/>
              </a:rPr>
              <a:t>“Thanks,” I said, glad of his support…“I’m Karl Swoboda,” he said. We started talking and quickly discovered our shared enthusiasm for stamp collecting.’ </a:t>
            </a:r>
          </a:p>
        </p:txBody>
      </p:sp>
    </p:spTree>
    <p:extLst>
      <p:ext uri="{BB962C8B-B14F-4D97-AF65-F5344CB8AC3E}">
        <p14:creationId xmlns:p14="http://schemas.microsoft.com/office/powerpoint/2010/main" val="238990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BE7B-8B63-43F0-B606-7C0A51EC2202}"/>
              </a:ext>
            </a:extLst>
          </p:cNvPr>
          <p:cNvSpPr>
            <a:spLocks noGrp="1"/>
          </p:cNvSpPr>
          <p:nvPr>
            <p:ph type="title"/>
          </p:nvPr>
        </p:nvSpPr>
        <p:spPr>
          <a:xfrm>
            <a:off x="782183" y="1"/>
            <a:ext cx="8041187" cy="1012110"/>
          </a:xfrm>
        </p:spPr>
        <p:txBody>
          <a:bodyPr/>
          <a:lstStyle/>
          <a:p>
            <a:r>
              <a:rPr lang="en-GB" b="1" i="1" dirty="0">
                <a:latin typeface="+mj-lt"/>
              </a:rPr>
              <a:t>Anschluss</a:t>
            </a:r>
          </a:p>
        </p:txBody>
      </p:sp>
      <p:pic>
        <p:nvPicPr>
          <p:cNvPr id="2050" name="Picture 2">
            <a:extLst>
              <a:ext uri="{FF2B5EF4-FFF2-40B4-BE49-F238E27FC236}">
                <a16:creationId xmlns:a16="http://schemas.microsoft.com/office/drawing/2014/main" id="{9B50334A-FCFE-40E1-89E7-571FE5BF0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413"/>
            <a:ext cx="2736304" cy="32375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6E656D3-EBC0-4CB6-B370-6D6DF7486C45}"/>
              </a:ext>
            </a:extLst>
          </p:cNvPr>
          <p:cNvSpPr/>
          <p:nvPr/>
        </p:nvSpPr>
        <p:spPr>
          <a:xfrm>
            <a:off x="539552" y="4499287"/>
            <a:ext cx="2808312" cy="600164"/>
          </a:xfrm>
          <a:prstGeom prst="rect">
            <a:avLst/>
          </a:prstGeom>
        </p:spPr>
        <p:txBody>
          <a:bodyPr wrap="square">
            <a:spAutoFit/>
          </a:bodyPr>
          <a:lstStyle/>
          <a:p>
            <a:r>
              <a:rPr lang="en-GB" sz="1100" dirty="0">
                <a:latin typeface="+mn-lt"/>
              </a:rPr>
              <a:t>Members of Hitler Youth oversee Jews scrubbing the streets of Vienna, 1938 (</a:t>
            </a:r>
            <a:r>
              <a:rPr lang="en-GB" sz="1100" dirty="0" err="1">
                <a:latin typeface="+mn-lt"/>
              </a:rPr>
              <a:t>Courtesey</a:t>
            </a:r>
            <a:r>
              <a:rPr lang="en-GB" sz="1100" dirty="0">
                <a:latin typeface="+mn-lt"/>
              </a:rPr>
              <a:t> of </a:t>
            </a:r>
            <a:r>
              <a:rPr lang="en-GB" sz="1100" dirty="0" err="1">
                <a:latin typeface="+mn-lt"/>
              </a:rPr>
              <a:t>Yad</a:t>
            </a:r>
            <a:r>
              <a:rPr lang="en-GB" sz="1100" dirty="0">
                <a:latin typeface="+mn-lt"/>
              </a:rPr>
              <a:t> </a:t>
            </a:r>
            <a:r>
              <a:rPr lang="en-GB" sz="1100" dirty="0" err="1">
                <a:latin typeface="+mn-lt"/>
              </a:rPr>
              <a:t>Vashem</a:t>
            </a:r>
            <a:r>
              <a:rPr lang="en-GB" sz="1100" dirty="0">
                <a:latin typeface="+mn-lt"/>
              </a:rPr>
              <a:t> Photo Archive</a:t>
            </a:r>
            <a:r>
              <a:rPr lang="en-GB" sz="1000" dirty="0"/>
              <a:t>)</a:t>
            </a:r>
            <a:endParaRPr lang="en-GB" sz="1000" dirty="0">
              <a:latin typeface="+mj-lt"/>
            </a:endParaRPr>
          </a:p>
        </p:txBody>
      </p:sp>
      <p:sp>
        <p:nvSpPr>
          <p:cNvPr id="5" name="TextBox 4">
            <a:extLst>
              <a:ext uri="{FF2B5EF4-FFF2-40B4-BE49-F238E27FC236}">
                <a16:creationId xmlns:a16="http://schemas.microsoft.com/office/drawing/2014/main" id="{9C9BF3A3-DF34-4DC1-BB77-0389F4E88FD9}"/>
              </a:ext>
            </a:extLst>
          </p:cNvPr>
          <p:cNvSpPr txBox="1"/>
          <p:nvPr/>
        </p:nvSpPr>
        <p:spPr>
          <a:xfrm>
            <a:off x="3563887" y="1268413"/>
            <a:ext cx="5230863" cy="2554545"/>
          </a:xfrm>
          <a:prstGeom prst="rect">
            <a:avLst/>
          </a:prstGeom>
          <a:solidFill>
            <a:schemeClr val="accent6">
              <a:lumMod val="20000"/>
              <a:lumOff val="80000"/>
              <a:alpha val="80000"/>
            </a:schemeClr>
          </a:solidFill>
        </p:spPr>
        <p:txBody>
          <a:bodyPr wrap="square" rtlCol="0">
            <a:spAutoFit/>
          </a:bodyPr>
          <a:lstStyle/>
          <a:p>
            <a:r>
              <a:rPr lang="en-GB" sz="1600" dirty="0">
                <a:latin typeface="+mj-lt"/>
              </a:rPr>
              <a:t>On 13 March 1938 Austria became part of Nazi Germany. This unification was known as the </a:t>
            </a:r>
            <a:r>
              <a:rPr lang="en-GB" sz="1600" i="1" dirty="0">
                <a:latin typeface="+mj-lt"/>
              </a:rPr>
              <a:t>Anschluss</a:t>
            </a:r>
            <a:r>
              <a:rPr lang="en-GB" sz="1600" dirty="0">
                <a:latin typeface="+mj-lt"/>
              </a:rPr>
              <a:t> and was the result of Nazi Germany putting intense pressure on the Austrian government for a number of years. Whilst many Germans and Austrians welcomed it, the </a:t>
            </a:r>
            <a:r>
              <a:rPr lang="en-GB" sz="1600" i="1" dirty="0">
                <a:latin typeface="+mj-lt"/>
              </a:rPr>
              <a:t>Anschluss</a:t>
            </a:r>
            <a:r>
              <a:rPr lang="en-GB" sz="1600" dirty="0">
                <a:latin typeface="+mj-lt"/>
              </a:rPr>
              <a:t> was controversial. So as to demonstrate popular support, the Austrian population was asked in April to formally vote for or against the unification. According to figures, 99.7% voted in favour. The </a:t>
            </a:r>
            <a:r>
              <a:rPr lang="en-GB" sz="1600" i="1" dirty="0">
                <a:latin typeface="+mj-lt"/>
              </a:rPr>
              <a:t>Anschluss</a:t>
            </a:r>
            <a:r>
              <a:rPr lang="en-GB" sz="1600" dirty="0">
                <a:latin typeface="+mj-lt"/>
              </a:rPr>
              <a:t> was a terrible development for Jewish people living in Austria. Almost immediately, a wave of violence and public humiliations broke out.</a:t>
            </a:r>
          </a:p>
        </p:txBody>
      </p:sp>
      <p:sp>
        <p:nvSpPr>
          <p:cNvPr id="6" name="TextBox 5">
            <a:extLst>
              <a:ext uri="{FF2B5EF4-FFF2-40B4-BE49-F238E27FC236}">
                <a16:creationId xmlns:a16="http://schemas.microsoft.com/office/drawing/2014/main" id="{920D1AD8-0E17-4482-AA78-7B36B2B0689B}"/>
              </a:ext>
            </a:extLst>
          </p:cNvPr>
          <p:cNvSpPr txBox="1"/>
          <p:nvPr/>
        </p:nvSpPr>
        <p:spPr>
          <a:xfrm>
            <a:off x="611559" y="5013176"/>
            <a:ext cx="8183191" cy="1323439"/>
          </a:xfrm>
          <a:prstGeom prst="rect">
            <a:avLst/>
          </a:prstGeom>
          <a:solidFill>
            <a:schemeClr val="accent2">
              <a:lumMod val="20000"/>
              <a:lumOff val="80000"/>
              <a:alpha val="40000"/>
            </a:schemeClr>
          </a:solidFill>
        </p:spPr>
        <p:txBody>
          <a:bodyPr wrap="square" rtlCol="0">
            <a:spAutoFit/>
          </a:bodyPr>
          <a:lstStyle/>
          <a:p>
            <a:r>
              <a:rPr lang="en-GB" sz="1600" dirty="0">
                <a:latin typeface="+mj-lt"/>
              </a:rPr>
              <a:t>‘Out in the streets my mother and I saw swastika flags hanging from the window of almost every home. Brown-shirted Nazis…roamed the streets. We saw them stopping conspicuously Jewish-looking men and forcing them to clean away the plebiscite slogans. Further along the street was a sight that chilled our blood. SA men continuously kicked an old bearded Jew in the backside as he tried to scrape a slogan from the pavement. All around gentile Austrians, some of them women with infants, laughed…’</a:t>
            </a:r>
          </a:p>
        </p:txBody>
      </p:sp>
    </p:spTree>
    <p:extLst>
      <p:ext uri="{BB962C8B-B14F-4D97-AF65-F5344CB8AC3E}">
        <p14:creationId xmlns:p14="http://schemas.microsoft.com/office/powerpoint/2010/main" val="2594543240"/>
      </p:ext>
    </p:extLst>
  </p:cSld>
  <p:clrMapOvr>
    <a:masterClrMapping/>
  </p:clrMapOvr>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3332</Words>
  <Application>Microsoft Office PowerPoint</Application>
  <PresentationFormat>On-screen Show (4:3)</PresentationFormat>
  <Paragraphs>107</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Verdana</vt:lpstr>
      <vt:lpstr>Wingdings</vt:lpstr>
      <vt:lpstr>Office Theme</vt:lpstr>
      <vt:lpstr>Antisemitism then &amp; now</vt:lpstr>
      <vt:lpstr>Freddie Knoller</vt:lpstr>
      <vt:lpstr>Freddie Knoller</vt:lpstr>
      <vt:lpstr>The Jews of Austria</vt:lpstr>
      <vt:lpstr>Vienna</vt:lpstr>
      <vt:lpstr>First Austrian Republic (1920-1934)</vt:lpstr>
      <vt:lpstr>Federal State of Austria (1934-1938)</vt:lpstr>
      <vt:lpstr>Fighting back</vt:lpstr>
      <vt:lpstr>Anschluss</vt:lpstr>
      <vt:lpstr>Karl Swoboda</vt:lpstr>
      <vt:lpstr>Kristallnacht</vt:lpstr>
      <vt:lpstr>Emigration</vt:lpstr>
      <vt:lpstr>Paris</vt:lpstr>
      <vt:lpstr>Drancy</vt:lpstr>
      <vt:lpstr>Auschwitz III - Buna</vt:lpstr>
      <vt:lpstr>Bergen-Belsen and beyond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Copeland, Andrew</cp:lastModifiedBy>
  <cp:revision>631</cp:revision>
  <cp:lastPrinted>2017-01-18T14:35:24Z</cp:lastPrinted>
  <dcterms:created xsi:type="dcterms:W3CDTF">2014-01-06T16:57:49Z</dcterms:created>
  <dcterms:modified xsi:type="dcterms:W3CDTF">2025-03-28T11:44:33Z</dcterms:modified>
</cp:coreProperties>
</file>