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
  </p:notesMasterIdLst>
  <p:sldIdLst>
    <p:sldId id="256" r:id="rId2"/>
    <p:sldId id="451" r:id="rId3"/>
    <p:sldId id="452" r:id="rId4"/>
    <p:sldId id="45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0" d="100"/>
          <a:sy n="60" d="100"/>
        </p:scale>
        <p:origin x="1376" y="44"/>
      </p:cViewPr>
      <p:guideLst/>
    </p:cSldViewPr>
  </p:slideViewPr>
  <p:notesTextViewPr>
    <p:cViewPr>
      <p:scale>
        <a:sx n="1" d="1"/>
        <a:sy n="1" d="1"/>
      </p:scale>
      <p:origin x="0" y="0"/>
    </p:cViewPr>
  </p:notesTextViewPr>
  <p:sorterViewPr>
    <p:cViewPr>
      <p:scale>
        <a:sx n="100" d="100"/>
        <a:sy n="100" d="100"/>
      </p:scale>
      <p:origin x="0" y="0"/>
    </p:cViewPr>
  </p:sorterViewPr>
  <p:gridSpacing cx="90001" cy="90001"/>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A16B0F-F93B-4737-B3C0-F62F7C1A3568}" type="datetimeFigureOut">
              <a:rPr lang="en-GB" smtClean="0"/>
              <a:t>28/03/2025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F16ACA-1200-4177-8259-5AA5A5B3A732}" type="slidenum">
              <a:rPr lang="en-GB" smtClean="0"/>
              <a:t>‹#›</a:t>
            </a:fld>
            <a:endParaRPr lang="en-GB"/>
          </a:p>
        </p:txBody>
      </p:sp>
    </p:spTree>
    <p:extLst>
      <p:ext uri="{BB962C8B-B14F-4D97-AF65-F5344CB8AC3E}">
        <p14:creationId xmlns:p14="http://schemas.microsoft.com/office/powerpoint/2010/main" val="1763693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37DAF-922F-4340-AF5C-EFF0CE1E2E23}"/>
              </a:ext>
            </a:extLst>
          </p:cNvPr>
          <p:cNvSpPr>
            <a:spLocks noGrp="1"/>
          </p:cNvSpPr>
          <p:nvPr>
            <p:ph type="ctrTitle" hasCustomPrompt="1"/>
          </p:nvPr>
        </p:nvSpPr>
        <p:spPr>
          <a:xfrm>
            <a:off x="1780277" y="1122363"/>
            <a:ext cx="6099175" cy="1508642"/>
          </a:xfrm>
        </p:spPr>
        <p:txBody>
          <a:bodyPr anchor="b">
            <a:noAutofit/>
          </a:bodyPr>
          <a:lstStyle>
            <a:lvl1pPr algn="l">
              <a:defRPr sz="4800"/>
            </a:lvl1pPr>
          </a:lstStyle>
          <a:p>
            <a:r>
              <a:rPr lang="en-US" dirty="0"/>
              <a:t>Antisemitism then &amp; now</a:t>
            </a:r>
            <a:endParaRPr lang="en-GB" dirty="0"/>
          </a:p>
        </p:txBody>
      </p:sp>
      <p:sp>
        <p:nvSpPr>
          <p:cNvPr id="3" name="Subtitle 2">
            <a:extLst>
              <a:ext uri="{FF2B5EF4-FFF2-40B4-BE49-F238E27FC236}">
                <a16:creationId xmlns:a16="http://schemas.microsoft.com/office/drawing/2014/main" id="{C4D4CED5-4608-4B3D-82FF-9BFC07925AC5}"/>
              </a:ext>
            </a:extLst>
          </p:cNvPr>
          <p:cNvSpPr>
            <a:spLocks noGrp="1"/>
          </p:cNvSpPr>
          <p:nvPr>
            <p:ph type="subTitle" idx="1" hasCustomPrompt="1"/>
          </p:nvPr>
        </p:nvSpPr>
        <p:spPr>
          <a:xfrm>
            <a:off x="1780277" y="2777706"/>
            <a:ext cx="6099175" cy="785003"/>
          </a:xfrm>
        </p:spPr>
        <p:txBody>
          <a:bodyPr>
            <a:normAutofit/>
          </a:bodyPr>
          <a:lstStyle>
            <a:lvl1pPr marL="0" indent="0" algn="l">
              <a:buNone/>
              <a:defRPr sz="240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Reflections from survivors of Bergen-Belsen</a:t>
            </a:r>
            <a:br>
              <a:rPr lang="en-GB" dirty="0"/>
            </a:br>
            <a:r>
              <a:rPr lang="en-GB" dirty="0"/>
              <a:t>Enquiry grids</a:t>
            </a:r>
            <a:endParaRPr lang="en-US" dirty="0"/>
          </a:p>
        </p:txBody>
      </p:sp>
      <p:sp>
        <p:nvSpPr>
          <p:cNvPr id="4" name="Date Placeholder 3">
            <a:extLst>
              <a:ext uri="{FF2B5EF4-FFF2-40B4-BE49-F238E27FC236}">
                <a16:creationId xmlns:a16="http://schemas.microsoft.com/office/drawing/2014/main" id="{1659B80E-804E-49E3-BD5B-A548C9ABA10A}"/>
              </a:ext>
            </a:extLst>
          </p:cNvPr>
          <p:cNvSpPr>
            <a:spLocks noGrp="1"/>
          </p:cNvSpPr>
          <p:nvPr>
            <p:ph type="dt" sz="half" idx="10"/>
          </p:nvPr>
        </p:nvSpPr>
        <p:spPr>
          <a:xfrm>
            <a:off x="628650" y="6356351"/>
            <a:ext cx="2057400" cy="365125"/>
          </a:xfrm>
          <a:prstGeom prst="rect">
            <a:avLst/>
          </a:prstGeom>
        </p:spPr>
        <p:txBody>
          <a:bodyPr/>
          <a:lstStyle/>
          <a:p>
            <a:fld id="{1238DE8B-2F8E-4E52-A853-9B4F2D26E556}" type="datetime1">
              <a:rPr lang="en-GB" smtClean="0"/>
              <a:t>28/03/2025</a:t>
            </a:fld>
            <a:endParaRPr lang="en-GB"/>
          </a:p>
        </p:txBody>
      </p:sp>
      <p:sp>
        <p:nvSpPr>
          <p:cNvPr id="5" name="Footer Placeholder 4">
            <a:extLst>
              <a:ext uri="{FF2B5EF4-FFF2-40B4-BE49-F238E27FC236}">
                <a16:creationId xmlns:a16="http://schemas.microsoft.com/office/drawing/2014/main" id="{8C2FB7F4-DB91-45D1-8D9D-3ABE0CEE3930}"/>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3BA4B271-4F3A-4CFB-A275-13130B47BC9D}"/>
              </a:ext>
            </a:extLst>
          </p:cNvPr>
          <p:cNvSpPr>
            <a:spLocks noGrp="1"/>
          </p:cNvSpPr>
          <p:nvPr>
            <p:ph type="sldNum" sz="quarter" idx="12"/>
          </p:nvPr>
        </p:nvSpPr>
        <p:spPr/>
        <p:txBody>
          <a:bodyPr/>
          <a:lstStyle/>
          <a:p>
            <a:fld id="{45DE55D5-F24E-402B-AE99-678F85388135}"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448EDEA-192E-4B8E-816D-BE20CB86C3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80277" y="3741040"/>
            <a:ext cx="6099175" cy="1651977"/>
          </a:xfrm>
          <a:prstGeom prst="rect">
            <a:avLst/>
          </a:prstGeom>
        </p:spPr>
      </p:pic>
      <p:sp>
        <p:nvSpPr>
          <p:cNvPr id="9" name="Rectangle 8">
            <a:extLst>
              <a:ext uri="{FF2B5EF4-FFF2-40B4-BE49-F238E27FC236}">
                <a16:creationId xmlns:a16="http://schemas.microsoft.com/office/drawing/2014/main" id="{886B4437-1788-42E8-9405-D366F25BA271}"/>
              </a:ext>
            </a:extLst>
          </p:cNvPr>
          <p:cNvSpPr/>
          <p:nvPr userDrawn="1"/>
        </p:nvSpPr>
        <p:spPr>
          <a:xfrm>
            <a:off x="1074767" y="1122362"/>
            <a:ext cx="360000" cy="42706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 name="Straight Connector 10">
            <a:extLst>
              <a:ext uri="{FF2B5EF4-FFF2-40B4-BE49-F238E27FC236}">
                <a16:creationId xmlns:a16="http://schemas.microsoft.com/office/drawing/2014/main" id="{376FBD51-4B46-462A-BA7C-373B312BC1C9}"/>
              </a:ext>
            </a:extLst>
          </p:cNvPr>
          <p:cNvCxnSpPr/>
          <p:nvPr userDrawn="1"/>
        </p:nvCxnSpPr>
        <p:spPr>
          <a:xfrm>
            <a:off x="1780277" y="1122362"/>
            <a:ext cx="60991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BCC57CD-CC22-4418-819F-F752DA82F2F6}"/>
              </a:ext>
            </a:extLst>
          </p:cNvPr>
          <p:cNvCxnSpPr/>
          <p:nvPr userDrawn="1"/>
        </p:nvCxnSpPr>
        <p:spPr>
          <a:xfrm>
            <a:off x="1780277" y="3594338"/>
            <a:ext cx="60991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7496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96331-12C3-4E56-9A2D-29C4A063C74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00408DF-99BF-488B-A9BC-206A47476B81}"/>
              </a:ext>
            </a:extLst>
          </p:cNvPr>
          <p:cNvSpPr>
            <a:spLocks noGrp="1"/>
          </p:cNvSpPr>
          <p:nvPr>
            <p:ph idx="1"/>
          </p:nvPr>
        </p:nvSpPr>
        <p:spPr/>
        <p:txBody>
          <a:bodyPr/>
          <a:lstStyle>
            <a:lvl1pPr>
              <a:defRPr sz="2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79A19C8C-0D5E-44C6-9C52-89349AD86291}"/>
              </a:ext>
            </a:extLst>
          </p:cNvPr>
          <p:cNvSpPr>
            <a:spLocks noGrp="1"/>
          </p:cNvSpPr>
          <p:nvPr>
            <p:ph type="dt" sz="half" idx="10"/>
          </p:nvPr>
        </p:nvSpPr>
        <p:spPr>
          <a:xfrm>
            <a:off x="628650" y="6356351"/>
            <a:ext cx="2057400" cy="365125"/>
          </a:xfrm>
          <a:prstGeom prst="rect">
            <a:avLst/>
          </a:prstGeom>
        </p:spPr>
        <p:txBody>
          <a:bodyPr/>
          <a:lstStyle/>
          <a:p>
            <a:fld id="{9E397DE4-62A5-46DC-AAAA-BF8D93A8451C}" type="datetime1">
              <a:rPr lang="en-GB" smtClean="0"/>
              <a:t>28/03/2025</a:t>
            </a:fld>
            <a:endParaRPr lang="en-GB" dirty="0"/>
          </a:p>
        </p:txBody>
      </p:sp>
      <p:sp>
        <p:nvSpPr>
          <p:cNvPr id="5" name="Footer Placeholder 4">
            <a:extLst>
              <a:ext uri="{FF2B5EF4-FFF2-40B4-BE49-F238E27FC236}">
                <a16:creationId xmlns:a16="http://schemas.microsoft.com/office/drawing/2014/main" id="{B203024E-2868-41EB-99D8-E991B28951E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941A019-7A30-4DB3-B4BF-A2EE7869B059}"/>
              </a:ext>
            </a:extLst>
          </p:cNvPr>
          <p:cNvSpPr>
            <a:spLocks noGrp="1"/>
          </p:cNvSpPr>
          <p:nvPr>
            <p:ph type="sldNum" sz="quarter" idx="12"/>
          </p:nvPr>
        </p:nvSpPr>
        <p:spPr/>
        <p:txBody>
          <a:bodyPr/>
          <a:lstStyle/>
          <a:p>
            <a:fld id="{45DE55D5-F24E-402B-AE99-678F85388135}" type="slidenum">
              <a:rPr lang="en-GB" smtClean="0"/>
              <a:t>‹#›</a:t>
            </a:fld>
            <a:endParaRPr lang="en-GB"/>
          </a:p>
        </p:txBody>
      </p:sp>
    </p:spTree>
    <p:extLst>
      <p:ext uri="{BB962C8B-B14F-4D97-AF65-F5344CB8AC3E}">
        <p14:creationId xmlns:p14="http://schemas.microsoft.com/office/powerpoint/2010/main" val="2523009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28E71-CCED-4E4F-98A3-0CF9F0226EC9}"/>
              </a:ext>
            </a:extLst>
          </p:cNvPr>
          <p:cNvSpPr>
            <a:spLocks noGrp="1"/>
          </p:cNvSpPr>
          <p:nvPr>
            <p:ph type="title"/>
          </p:nvPr>
        </p:nvSpPr>
        <p:spPr>
          <a:xfrm>
            <a:off x="623888" y="1709739"/>
            <a:ext cx="7886700" cy="2852737"/>
          </a:xfrm>
        </p:spPr>
        <p:txBody>
          <a:bodyPr anchor="b">
            <a:normAutofit/>
          </a:bodyPr>
          <a:lstStyle>
            <a:lvl1pPr>
              <a:defRPr sz="4800"/>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B6CC04AB-EA48-4686-8B9F-073C4179557C}"/>
              </a:ext>
            </a:extLst>
          </p:cNvPr>
          <p:cNvSpPr>
            <a:spLocks noGrp="1"/>
          </p:cNvSpPr>
          <p:nvPr>
            <p:ph type="body" idx="1"/>
          </p:nvPr>
        </p:nvSpPr>
        <p:spPr>
          <a:xfrm>
            <a:off x="623888" y="4589464"/>
            <a:ext cx="7886700" cy="1500187"/>
          </a:xfrm>
        </p:spPr>
        <p:txBody>
          <a:bodyPr>
            <a:normAutofit/>
          </a:bodyPr>
          <a:lstStyle>
            <a:lvl1pPr marL="0" indent="0">
              <a:buNone/>
              <a:defRPr sz="24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2E4CE5-0811-4C40-8F16-37603E44A2D7}"/>
              </a:ext>
            </a:extLst>
          </p:cNvPr>
          <p:cNvSpPr>
            <a:spLocks noGrp="1"/>
          </p:cNvSpPr>
          <p:nvPr>
            <p:ph type="dt" sz="half" idx="10"/>
          </p:nvPr>
        </p:nvSpPr>
        <p:spPr>
          <a:xfrm>
            <a:off x="628650" y="6356351"/>
            <a:ext cx="2057400" cy="365125"/>
          </a:xfrm>
          <a:prstGeom prst="rect">
            <a:avLst/>
          </a:prstGeom>
        </p:spPr>
        <p:txBody>
          <a:bodyPr/>
          <a:lstStyle/>
          <a:p>
            <a:fld id="{DD99FA7D-B60D-444E-B7A4-F93B53659ACD}" type="datetime1">
              <a:rPr lang="en-GB" smtClean="0"/>
              <a:t>28/03/2025</a:t>
            </a:fld>
            <a:endParaRPr lang="en-GB"/>
          </a:p>
        </p:txBody>
      </p:sp>
      <p:sp>
        <p:nvSpPr>
          <p:cNvPr id="5" name="Footer Placeholder 4">
            <a:extLst>
              <a:ext uri="{FF2B5EF4-FFF2-40B4-BE49-F238E27FC236}">
                <a16:creationId xmlns:a16="http://schemas.microsoft.com/office/drawing/2014/main" id="{DFC45ADC-77CF-49D0-B552-B7A086026AF7}"/>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7D90015C-7A61-4501-83E8-66DDE4754252}"/>
              </a:ext>
            </a:extLst>
          </p:cNvPr>
          <p:cNvSpPr>
            <a:spLocks noGrp="1"/>
          </p:cNvSpPr>
          <p:nvPr>
            <p:ph type="sldNum" sz="quarter" idx="12"/>
          </p:nvPr>
        </p:nvSpPr>
        <p:spPr/>
        <p:txBody>
          <a:bodyPr/>
          <a:lstStyle/>
          <a:p>
            <a:fld id="{45DE55D5-F24E-402B-AE99-678F85388135}" type="slidenum">
              <a:rPr lang="en-GB" smtClean="0"/>
              <a:t>‹#›</a:t>
            </a:fld>
            <a:endParaRPr lang="en-GB"/>
          </a:p>
        </p:txBody>
      </p:sp>
      <p:sp>
        <p:nvSpPr>
          <p:cNvPr id="7" name="Rectangle 6">
            <a:extLst>
              <a:ext uri="{FF2B5EF4-FFF2-40B4-BE49-F238E27FC236}">
                <a16:creationId xmlns:a16="http://schemas.microsoft.com/office/drawing/2014/main" id="{06D86F99-E6B6-43A1-AFE6-72D6DCC00F32}"/>
              </a:ext>
            </a:extLst>
          </p:cNvPr>
          <p:cNvSpPr/>
          <p:nvPr userDrawn="1"/>
        </p:nvSpPr>
        <p:spPr>
          <a:xfrm>
            <a:off x="0" y="-1"/>
            <a:ext cx="361951" cy="6857999"/>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952091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F2F09-EDC9-4D18-8590-1156A61E11D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F912853-7EAE-4C8A-88A8-2D2AF54D0254}"/>
              </a:ext>
            </a:extLst>
          </p:cNvPr>
          <p:cNvSpPr>
            <a:spLocks noGrp="1"/>
          </p:cNvSpPr>
          <p:nvPr>
            <p:ph type="dt" sz="half" idx="10"/>
          </p:nvPr>
        </p:nvSpPr>
        <p:spPr>
          <a:xfrm>
            <a:off x="628650" y="6356351"/>
            <a:ext cx="2057400" cy="365125"/>
          </a:xfrm>
          <a:prstGeom prst="rect">
            <a:avLst/>
          </a:prstGeom>
        </p:spPr>
        <p:txBody>
          <a:bodyPr/>
          <a:lstStyle/>
          <a:p>
            <a:fld id="{05571B6E-6219-44C0-946C-D2EEE39D1B0A}" type="datetime1">
              <a:rPr lang="en-GB" smtClean="0"/>
              <a:t>28/03/2025</a:t>
            </a:fld>
            <a:endParaRPr lang="en-GB"/>
          </a:p>
        </p:txBody>
      </p:sp>
      <p:sp>
        <p:nvSpPr>
          <p:cNvPr id="4" name="Footer Placeholder 3">
            <a:extLst>
              <a:ext uri="{FF2B5EF4-FFF2-40B4-BE49-F238E27FC236}">
                <a16:creationId xmlns:a16="http://schemas.microsoft.com/office/drawing/2014/main" id="{A1EB7DB8-0761-466D-B60E-8E2F19F8697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1D8CC5BA-69EE-4A3F-8FD8-5DE38771171D}"/>
              </a:ext>
            </a:extLst>
          </p:cNvPr>
          <p:cNvSpPr>
            <a:spLocks noGrp="1"/>
          </p:cNvSpPr>
          <p:nvPr>
            <p:ph type="sldNum" sz="quarter" idx="12"/>
          </p:nvPr>
        </p:nvSpPr>
        <p:spPr/>
        <p:txBody>
          <a:bodyPr/>
          <a:lstStyle/>
          <a:p>
            <a:fld id="{45DE55D5-F24E-402B-AE99-678F85388135}" type="slidenum">
              <a:rPr lang="en-GB" smtClean="0"/>
              <a:t>‹#›</a:t>
            </a:fld>
            <a:endParaRPr lang="en-GB"/>
          </a:p>
        </p:txBody>
      </p:sp>
    </p:spTree>
    <p:extLst>
      <p:ext uri="{BB962C8B-B14F-4D97-AF65-F5344CB8AC3E}">
        <p14:creationId xmlns:p14="http://schemas.microsoft.com/office/powerpoint/2010/main" val="31612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B5AEEE-A9AC-437C-8384-49FB2351A93E}"/>
              </a:ext>
            </a:extLst>
          </p:cNvPr>
          <p:cNvSpPr>
            <a:spLocks noGrp="1"/>
          </p:cNvSpPr>
          <p:nvPr>
            <p:ph type="dt" sz="half" idx="10"/>
          </p:nvPr>
        </p:nvSpPr>
        <p:spPr>
          <a:xfrm>
            <a:off x="628650" y="6356351"/>
            <a:ext cx="2057400" cy="365125"/>
          </a:xfrm>
          <a:prstGeom prst="rect">
            <a:avLst/>
          </a:prstGeom>
        </p:spPr>
        <p:txBody>
          <a:bodyPr/>
          <a:lstStyle/>
          <a:p>
            <a:fld id="{CCC2170B-7CB2-4B48-A94B-6ACCEDA180E3}" type="datetime1">
              <a:rPr lang="en-GB" smtClean="0"/>
              <a:t>28/03/2025</a:t>
            </a:fld>
            <a:endParaRPr lang="en-GB"/>
          </a:p>
        </p:txBody>
      </p:sp>
      <p:sp>
        <p:nvSpPr>
          <p:cNvPr id="3" name="Footer Placeholder 2">
            <a:extLst>
              <a:ext uri="{FF2B5EF4-FFF2-40B4-BE49-F238E27FC236}">
                <a16:creationId xmlns:a16="http://schemas.microsoft.com/office/drawing/2014/main" id="{FFE0EC16-7ACE-437F-B2E7-539B2D91347F}"/>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914A0D3F-0985-42A2-AD97-9339C528F335}"/>
              </a:ext>
            </a:extLst>
          </p:cNvPr>
          <p:cNvSpPr>
            <a:spLocks noGrp="1"/>
          </p:cNvSpPr>
          <p:nvPr>
            <p:ph type="sldNum" sz="quarter" idx="12"/>
          </p:nvPr>
        </p:nvSpPr>
        <p:spPr/>
        <p:txBody>
          <a:bodyPr/>
          <a:lstStyle/>
          <a:p>
            <a:fld id="{45DE55D5-F24E-402B-AE99-678F85388135}" type="slidenum">
              <a:rPr lang="en-GB" smtClean="0"/>
              <a:t>‹#›</a:t>
            </a:fld>
            <a:endParaRPr lang="en-GB"/>
          </a:p>
        </p:txBody>
      </p:sp>
    </p:spTree>
    <p:extLst>
      <p:ext uri="{BB962C8B-B14F-4D97-AF65-F5344CB8AC3E}">
        <p14:creationId xmlns:p14="http://schemas.microsoft.com/office/powerpoint/2010/main" val="3555633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pic>
        <p:nvPicPr>
          <p:cNvPr id="5" name="Picture 4" descr="A screenshot of a tree&#10;&#10;Description automatically generated">
            <a:extLst>
              <a:ext uri="{FF2B5EF4-FFF2-40B4-BE49-F238E27FC236}">
                <a16:creationId xmlns:a16="http://schemas.microsoft.com/office/drawing/2014/main" id="{55604079-F64A-41F1-B063-1C997E70068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3608" y="1798320"/>
            <a:ext cx="7796784" cy="3261360"/>
          </a:xfrm>
          <a:prstGeom prst="rect">
            <a:avLst/>
          </a:prstGeom>
        </p:spPr>
      </p:pic>
    </p:spTree>
    <p:extLst>
      <p:ext uri="{BB962C8B-B14F-4D97-AF65-F5344CB8AC3E}">
        <p14:creationId xmlns:p14="http://schemas.microsoft.com/office/powerpoint/2010/main" val="3227240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E600F0-DB6F-4446-99A9-F722BC6D9ED2}"/>
              </a:ext>
            </a:extLst>
          </p:cNvPr>
          <p:cNvSpPr>
            <a:spLocks noGrp="1"/>
          </p:cNvSpPr>
          <p:nvPr>
            <p:ph type="title"/>
          </p:nvPr>
        </p:nvSpPr>
        <p:spPr>
          <a:xfrm>
            <a:off x="698500" y="383278"/>
            <a:ext cx="8083549" cy="1325563"/>
          </a:xfrm>
          <a:prstGeom prst="rect">
            <a:avLst/>
          </a:prstGeom>
        </p:spPr>
        <p:txBody>
          <a:bodyPr vert="horz" lIns="0" tIns="45720" rIns="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31490E7-1F3B-4837-B10F-F98028978539}"/>
              </a:ext>
            </a:extLst>
          </p:cNvPr>
          <p:cNvSpPr>
            <a:spLocks noGrp="1"/>
          </p:cNvSpPr>
          <p:nvPr>
            <p:ph type="body" idx="1"/>
          </p:nvPr>
        </p:nvSpPr>
        <p:spPr>
          <a:xfrm>
            <a:off x="698500" y="1843777"/>
            <a:ext cx="8083549" cy="435133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endParaRPr lang="en-GB" dirty="0"/>
          </a:p>
        </p:txBody>
      </p:sp>
      <p:sp>
        <p:nvSpPr>
          <p:cNvPr id="6" name="Slide Number Placeholder 5">
            <a:extLst>
              <a:ext uri="{FF2B5EF4-FFF2-40B4-BE49-F238E27FC236}">
                <a16:creationId xmlns:a16="http://schemas.microsoft.com/office/drawing/2014/main" id="{E1D97796-A712-44E1-B74F-FC29096A234D}"/>
              </a:ext>
            </a:extLst>
          </p:cNvPr>
          <p:cNvSpPr>
            <a:spLocks noGrp="1"/>
          </p:cNvSpPr>
          <p:nvPr>
            <p:ph type="sldNum" sz="quarter" idx="4"/>
          </p:nvPr>
        </p:nvSpPr>
        <p:spPr>
          <a:xfrm>
            <a:off x="6736992"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DE55D5-F24E-402B-AE99-678F85388135}" type="slidenum">
              <a:rPr lang="en-GB" smtClean="0"/>
              <a:t>‹#›</a:t>
            </a:fld>
            <a:endParaRPr lang="en-GB"/>
          </a:p>
        </p:txBody>
      </p:sp>
      <p:cxnSp>
        <p:nvCxnSpPr>
          <p:cNvPr id="8" name="Straight Connector 7">
            <a:extLst>
              <a:ext uri="{FF2B5EF4-FFF2-40B4-BE49-F238E27FC236}">
                <a16:creationId xmlns:a16="http://schemas.microsoft.com/office/drawing/2014/main" id="{2960D381-C3D9-4D6F-9E30-3D68B4AFA138}"/>
              </a:ext>
            </a:extLst>
          </p:cNvPr>
          <p:cNvCxnSpPr/>
          <p:nvPr userDrawn="1"/>
        </p:nvCxnSpPr>
        <p:spPr>
          <a:xfrm>
            <a:off x="0" y="6189663"/>
            <a:ext cx="9144000" cy="0"/>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2" name="Picture 11" descr="A picture containing drawing&#10;&#10;Description automatically generated">
            <a:extLst>
              <a:ext uri="{FF2B5EF4-FFF2-40B4-BE49-F238E27FC236}">
                <a16:creationId xmlns:a16="http://schemas.microsoft.com/office/drawing/2014/main" id="{9F49637E-70DE-4AEE-8B0A-4317207BAD04}"/>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698500" y="6361476"/>
            <a:ext cx="1329138" cy="360000"/>
          </a:xfrm>
          <a:prstGeom prst="rect">
            <a:avLst/>
          </a:prstGeom>
        </p:spPr>
      </p:pic>
      <p:sp>
        <p:nvSpPr>
          <p:cNvPr id="13" name="Rectangle 12">
            <a:extLst>
              <a:ext uri="{FF2B5EF4-FFF2-40B4-BE49-F238E27FC236}">
                <a16:creationId xmlns:a16="http://schemas.microsoft.com/office/drawing/2014/main" id="{99328002-C531-4077-97C4-E4E491E6E46B}"/>
              </a:ext>
            </a:extLst>
          </p:cNvPr>
          <p:cNvSpPr/>
          <p:nvPr userDrawn="1"/>
        </p:nvSpPr>
        <p:spPr>
          <a:xfrm>
            <a:off x="0" y="-1"/>
            <a:ext cx="36195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22679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4" r:id="rId4"/>
    <p:sldLayoutId id="2147483655" r:id="rId5"/>
    <p:sldLayoutId id="2147483656" r:id="rId6"/>
  </p:sldLayoutIdLst>
  <p:hf hdr="0" ftr="0" dt="0"/>
  <p:txStyles>
    <p:titleStyle>
      <a:lvl1pPr algn="l" defTabSz="685800" rtl="0" eaLnBrk="1" latinLnBrk="0" hangingPunct="1">
        <a:lnSpc>
          <a:spcPct val="90000"/>
        </a:lnSpc>
        <a:spcBef>
          <a:spcPct val="0"/>
        </a:spcBef>
        <a:buNone/>
        <a:defRPr sz="3300" b="1" kern="1200">
          <a:solidFill>
            <a:schemeClr val="tx2"/>
          </a:solidFill>
          <a:latin typeface="+mj-lt"/>
          <a:ea typeface="+mj-ea"/>
          <a:cs typeface="+mj-cs"/>
        </a:defRPr>
      </a:lvl1pPr>
    </p:titleStyle>
    <p:bodyStyle>
      <a:lvl1pPr marL="171450" indent="-171450" algn="l" defTabSz="685800" rtl="0" eaLnBrk="1" latinLnBrk="0" hangingPunct="1">
        <a:lnSpc>
          <a:spcPct val="100000"/>
        </a:lnSpc>
        <a:spcBef>
          <a:spcPts val="0"/>
        </a:spcBef>
        <a:spcAft>
          <a:spcPts val="1200"/>
        </a:spcAft>
        <a:buClr>
          <a:schemeClr val="tx2"/>
        </a:buClr>
        <a:buFont typeface="Arial" panose="020B0604020202020204" pitchFamily="34" charset="0"/>
        <a:buChar char="•"/>
        <a:defRPr sz="2800" kern="1200">
          <a:solidFill>
            <a:schemeClr val="tx1"/>
          </a:solidFill>
          <a:latin typeface="+mn-lt"/>
          <a:ea typeface="+mn-ea"/>
          <a:cs typeface="+mn-cs"/>
        </a:defRPr>
      </a:lvl1pPr>
      <a:lvl2pPr marL="514350" indent="-171450" algn="l" defTabSz="685800" rtl="0" eaLnBrk="1" latinLnBrk="0" hangingPunct="1">
        <a:lnSpc>
          <a:spcPct val="100000"/>
        </a:lnSpc>
        <a:spcBef>
          <a:spcPts val="0"/>
        </a:spcBef>
        <a:spcAft>
          <a:spcPts val="600"/>
        </a:spcAft>
        <a:buClr>
          <a:schemeClr val="tx2"/>
        </a:buClr>
        <a:buFont typeface="Arial" panose="020B06040202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100000"/>
        </a:lnSpc>
        <a:spcBef>
          <a:spcPts val="0"/>
        </a:spcBef>
        <a:spcAft>
          <a:spcPts val="300"/>
        </a:spcAft>
        <a:buClr>
          <a:schemeClr val="tx2"/>
        </a:buClr>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chemeClr val="tx2"/>
        </a:buClr>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tx2"/>
        </a:buClr>
        <a:buFont typeface="Arial" panose="020B0604020202020204" pitchFamily="34" charset="0"/>
        <a:buChar char="•"/>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userDrawn="1">
          <p15:clr>
            <a:srgbClr val="F26B43"/>
          </p15:clr>
        </p15:guide>
        <p15:guide id="2" pos="5532" userDrawn="1">
          <p15:clr>
            <a:srgbClr val="F26B43"/>
          </p15:clr>
        </p15:guide>
        <p15:guide id="3" orient="horz" pos="232" userDrawn="1">
          <p15:clr>
            <a:srgbClr val="F26B43"/>
          </p15:clr>
        </p15:guide>
        <p15:guide id="4" orient="horz" pos="408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E1BF1-84D4-41B4-9EF6-D3F544288249}"/>
              </a:ext>
            </a:extLst>
          </p:cNvPr>
          <p:cNvSpPr>
            <a:spLocks noGrp="1"/>
          </p:cNvSpPr>
          <p:nvPr>
            <p:ph type="ctrTitle"/>
          </p:nvPr>
        </p:nvSpPr>
        <p:spPr/>
        <p:txBody>
          <a:bodyPr/>
          <a:lstStyle/>
          <a:p>
            <a:r>
              <a:rPr lang="en-GB" dirty="0"/>
              <a:t>Antisemitism then &amp; now</a:t>
            </a:r>
          </a:p>
        </p:txBody>
      </p:sp>
      <p:sp>
        <p:nvSpPr>
          <p:cNvPr id="3" name="Subtitle 2">
            <a:extLst>
              <a:ext uri="{FF2B5EF4-FFF2-40B4-BE49-F238E27FC236}">
                <a16:creationId xmlns:a16="http://schemas.microsoft.com/office/drawing/2014/main" id="{4FEC9B79-4694-47F7-8771-C07FE2430E69}"/>
              </a:ext>
            </a:extLst>
          </p:cNvPr>
          <p:cNvSpPr>
            <a:spLocks noGrp="1"/>
          </p:cNvSpPr>
          <p:nvPr>
            <p:ph type="subTitle" idx="1"/>
          </p:nvPr>
        </p:nvSpPr>
        <p:spPr/>
        <p:txBody>
          <a:bodyPr>
            <a:normAutofit lnSpcReduction="10000"/>
          </a:bodyPr>
          <a:lstStyle/>
          <a:p>
            <a:r>
              <a:rPr lang="en-GB" dirty="0"/>
              <a:t>Reflections from survivors of Bergen-Belsen</a:t>
            </a:r>
            <a:br>
              <a:rPr lang="en-GB" dirty="0"/>
            </a:br>
            <a:r>
              <a:rPr lang="en-GB" dirty="0"/>
              <a:t>Enquiry grids</a:t>
            </a:r>
          </a:p>
        </p:txBody>
      </p:sp>
      <p:pic>
        <p:nvPicPr>
          <p:cNvPr id="4" name="Picture 3" descr="A grey rectangular sign with white letters&#10;&#10;AI-generated content may be incorrect.">
            <a:extLst>
              <a:ext uri="{FF2B5EF4-FFF2-40B4-BE49-F238E27FC236}">
                <a16:creationId xmlns:a16="http://schemas.microsoft.com/office/drawing/2014/main" id="{6B3406E8-038E-3F12-C25C-A41A1BFAA8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275" y="3709410"/>
            <a:ext cx="6161321" cy="1764000"/>
          </a:xfrm>
          <a:prstGeom prst="rect">
            <a:avLst/>
          </a:prstGeom>
        </p:spPr>
      </p:pic>
    </p:spTree>
    <p:extLst>
      <p:ext uri="{BB962C8B-B14F-4D97-AF65-F5344CB8AC3E}">
        <p14:creationId xmlns:p14="http://schemas.microsoft.com/office/powerpoint/2010/main" val="3610798497"/>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9BDC6EB-31E1-41BB-A50B-5CA17B9EBF32}"/>
              </a:ext>
            </a:extLst>
          </p:cNvPr>
          <p:cNvSpPr>
            <a:spLocks noGrp="1"/>
          </p:cNvSpPr>
          <p:nvPr>
            <p:ph type="sldNum" sz="quarter" idx="12"/>
          </p:nvPr>
        </p:nvSpPr>
        <p:spPr/>
        <p:txBody>
          <a:bodyPr/>
          <a:lstStyle/>
          <a:p>
            <a:fld id="{45DE55D5-F24E-402B-AE99-678F85388135}" type="slidenum">
              <a:rPr lang="en-GB" smtClean="0"/>
              <a:t>2</a:t>
            </a:fld>
            <a:endParaRPr lang="en-GB"/>
          </a:p>
        </p:txBody>
      </p:sp>
      <p:pic>
        <p:nvPicPr>
          <p:cNvPr id="5" name="Picture 2">
            <a:extLst>
              <a:ext uri="{FF2B5EF4-FFF2-40B4-BE49-F238E27FC236}">
                <a16:creationId xmlns:a16="http://schemas.microsoft.com/office/drawing/2014/main" id="{664D497F-195A-4481-85CF-9A0381B26999}"/>
              </a:ext>
            </a:extLst>
          </p:cNvPr>
          <p:cNvPicPr>
            <a:picLocks noGrp="1" noChangeAspect="1" noChangeArrowheads="1"/>
          </p:cNvPicPr>
          <p:nvPr>
            <p:ph idx="4294967295"/>
          </p:nvPr>
        </p:nvPicPr>
        <p:blipFill rotWithShape="1">
          <a:blip r:embed="rId2">
            <a:extLst>
              <a:ext uri="{28A0092B-C50C-407E-A947-70E740481C1C}">
                <a14:useLocalDpi xmlns:a14="http://schemas.microsoft.com/office/drawing/2010/main" val="0"/>
              </a:ext>
            </a:extLst>
          </a:blip>
          <a:srcRect l="9965" r="9882"/>
          <a:stretch/>
        </p:blipFill>
        <p:spPr bwMode="auto">
          <a:xfrm>
            <a:off x="358775" y="8709"/>
            <a:ext cx="8785225" cy="61722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descr="A grey rectangular sign with white letters&#10;&#10;AI-generated content may be incorrect.">
            <a:extLst>
              <a:ext uri="{FF2B5EF4-FFF2-40B4-BE49-F238E27FC236}">
                <a16:creationId xmlns:a16="http://schemas.microsoft.com/office/drawing/2014/main" id="{98059EE2-5B59-51FD-3974-B89850E637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6309319"/>
            <a:ext cx="1440000" cy="412276"/>
          </a:xfrm>
          <a:prstGeom prst="rect">
            <a:avLst/>
          </a:prstGeom>
        </p:spPr>
      </p:pic>
    </p:spTree>
    <p:extLst>
      <p:ext uri="{BB962C8B-B14F-4D97-AF65-F5344CB8AC3E}">
        <p14:creationId xmlns:p14="http://schemas.microsoft.com/office/powerpoint/2010/main" val="3718267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7291088-63E4-42A0-BD61-034071E779C1}"/>
              </a:ext>
            </a:extLst>
          </p:cNvPr>
          <p:cNvSpPr>
            <a:spLocks noGrp="1"/>
          </p:cNvSpPr>
          <p:nvPr>
            <p:ph type="sldNum" sz="quarter" idx="12"/>
          </p:nvPr>
        </p:nvSpPr>
        <p:spPr/>
        <p:txBody>
          <a:bodyPr/>
          <a:lstStyle/>
          <a:p>
            <a:fld id="{45DE55D5-F24E-402B-AE99-678F85388135}" type="slidenum">
              <a:rPr lang="en-GB" smtClean="0"/>
              <a:t>3</a:t>
            </a:fld>
            <a:endParaRPr lang="en-GB"/>
          </a:p>
        </p:txBody>
      </p:sp>
      <p:sp>
        <p:nvSpPr>
          <p:cNvPr id="7" name="TextBox 6">
            <a:extLst>
              <a:ext uri="{FF2B5EF4-FFF2-40B4-BE49-F238E27FC236}">
                <a16:creationId xmlns:a16="http://schemas.microsoft.com/office/drawing/2014/main" id="{AEF97815-B92A-4672-9EA5-33FD182FD94B}"/>
              </a:ext>
            </a:extLst>
          </p:cNvPr>
          <p:cNvSpPr txBox="1"/>
          <p:nvPr/>
        </p:nvSpPr>
        <p:spPr>
          <a:xfrm>
            <a:off x="482600" y="381000"/>
            <a:ext cx="742511" cy="369332"/>
          </a:xfrm>
          <a:prstGeom prst="rect">
            <a:avLst/>
          </a:prstGeom>
          <a:noFill/>
        </p:spPr>
        <p:txBody>
          <a:bodyPr wrap="none" rtlCol="0">
            <a:spAutoFit/>
          </a:bodyPr>
          <a:lstStyle/>
          <a:p>
            <a:r>
              <a:rPr lang="en-GB" dirty="0"/>
              <a:t>Name:</a:t>
            </a:r>
          </a:p>
        </p:txBody>
      </p:sp>
      <p:sp>
        <p:nvSpPr>
          <p:cNvPr id="8" name="TextBox 7">
            <a:extLst>
              <a:ext uri="{FF2B5EF4-FFF2-40B4-BE49-F238E27FC236}">
                <a16:creationId xmlns:a16="http://schemas.microsoft.com/office/drawing/2014/main" id="{7C9972AB-7DCD-43B9-B5AB-0F7926E4BD35}"/>
              </a:ext>
            </a:extLst>
          </p:cNvPr>
          <p:cNvSpPr txBox="1"/>
          <p:nvPr/>
        </p:nvSpPr>
        <p:spPr>
          <a:xfrm>
            <a:off x="4838700" y="381000"/>
            <a:ext cx="1947969" cy="369332"/>
          </a:xfrm>
          <a:prstGeom prst="rect">
            <a:avLst/>
          </a:prstGeom>
          <a:noFill/>
        </p:spPr>
        <p:txBody>
          <a:bodyPr wrap="none" rtlCol="0">
            <a:spAutoFit/>
          </a:bodyPr>
          <a:lstStyle/>
          <a:p>
            <a:r>
              <a:rPr lang="en-GB" dirty="0"/>
              <a:t>Place &amp; date of birth:</a:t>
            </a:r>
          </a:p>
        </p:txBody>
      </p:sp>
      <p:cxnSp>
        <p:nvCxnSpPr>
          <p:cNvPr id="10" name="Straight Connector 9">
            <a:extLst>
              <a:ext uri="{FF2B5EF4-FFF2-40B4-BE49-F238E27FC236}">
                <a16:creationId xmlns:a16="http://schemas.microsoft.com/office/drawing/2014/main" id="{7D869943-BE3E-4990-A096-D5C1F18AD3D5}"/>
              </a:ext>
            </a:extLst>
          </p:cNvPr>
          <p:cNvCxnSpPr/>
          <p:nvPr/>
        </p:nvCxnSpPr>
        <p:spPr>
          <a:xfrm>
            <a:off x="1225111" y="750332"/>
            <a:ext cx="302938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01C91CB-09AB-4C68-9440-C34F81729899}"/>
              </a:ext>
            </a:extLst>
          </p:cNvPr>
          <p:cNvCxnSpPr>
            <a:cxnSpLocks/>
          </p:cNvCxnSpPr>
          <p:nvPr/>
        </p:nvCxnSpPr>
        <p:spPr>
          <a:xfrm>
            <a:off x="6736992" y="750332"/>
            <a:ext cx="2038708"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C3C1400C-E1D3-4DA8-9C95-CF9D068D649E}"/>
              </a:ext>
            </a:extLst>
          </p:cNvPr>
          <p:cNvSpPr/>
          <p:nvPr/>
        </p:nvSpPr>
        <p:spPr>
          <a:xfrm>
            <a:off x="358775" y="1003300"/>
            <a:ext cx="4314819" cy="482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What was the experience?</a:t>
            </a:r>
          </a:p>
        </p:txBody>
      </p:sp>
      <p:sp>
        <p:nvSpPr>
          <p:cNvPr id="18" name="Rectangle 17">
            <a:extLst>
              <a:ext uri="{FF2B5EF4-FFF2-40B4-BE49-F238E27FC236}">
                <a16:creationId xmlns:a16="http://schemas.microsoft.com/office/drawing/2014/main" id="{A32BDF32-BA53-4216-B893-1D020278052D}"/>
              </a:ext>
            </a:extLst>
          </p:cNvPr>
          <p:cNvSpPr/>
          <p:nvPr/>
        </p:nvSpPr>
        <p:spPr>
          <a:xfrm>
            <a:off x="4841875" y="1003300"/>
            <a:ext cx="4314819" cy="4825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How did it affect them?</a:t>
            </a:r>
          </a:p>
        </p:txBody>
      </p:sp>
      <p:pic>
        <p:nvPicPr>
          <p:cNvPr id="2" name="Picture 1" descr="A grey rectangular sign with white letters&#10;&#10;AI-generated content may be incorrect.">
            <a:extLst>
              <a:ext uri="{FF2B5EF4-FFF2-40B4-BE49-F238E27FC236}">
                <a16:creationId xmlns:a16="http://schemas.microsoft.com/office/drawing/2014/main" id="{6F8CFC84-9F24-9720-3292-929ECDA287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6309319"/>
            <a:ext cx="1440000" cy="412276"/>
          </a:xfrm>
          <a:prstGeom prst="rect">
            <a:avLst/>
          </a:prstGeom>
        </p:spPr>
      </p:pic>
    </p:spTree>
    <p:extLst>
      <p:ext uri="{BB962C8B-B14F-4D97-AF65-F5344CB8AC3E}">
        <p14:creationId xmlns:p14="http://schemas.microsoft.com/office/powerpoint/2010/main" val="3551041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black and white logo&#10;&#10;AI-generated content may be incorrect.">
            <a:extLst>
              <a:ext uri="{FF2B5EF4-FFF2-40B4-BE49-F238E27FC236}">
                <a16:creationId xmlns:a16="http://schemas.microsoft.com/office/drawing/2014/main" id="{7E0AB8D8-9CC9-3105-9D46-3994C8DAB5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311" y="2003997"/>
            <a:ext cx="7959377" cy="2160000"/>
          </a:xfrm>
          <a:prstGeom prst="rect">
            <a:avLst/>
          </a:prstGeom>
        </p:spPr>
      </p:pic>
      <p:pic>
        <p:nvPicPr>
          <p:cNvPr id="3" name="Picture 2" descr="A logo for a company&#10;&#10;AI-generated content may be incorrect.">
            <a:extLst>
              <a:ext uri="{FF2B5EF4-FFF2-40B4-BE49-F238E27FC236}">
                <a16:creationId xmlns:a16="http://schemas.microsoft.com/office/drawing/2014/main" id="{16410D41-37F3-CD82-73AA-0F2C6E33A2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784" y="1864638"/>
            <a:ext cx="8042431" cy="2717787"/>
          </a:xfrm>
          <a:prstGeom prst="rect">
            <a:avLst/>
          </a:prstGeom>
        </p:spPr>
      </p:pic>
      <p:sp>
        <p:nvSpPr>
          <p:cNvPr id="4" name="TextBox 1">
            <a:extLst>
              <a:ext uri="{FF2B5EF4-FFF2-40B4-BE49-F238E27FC236}">
                <a16:creationId xmlns:a16="http://schemas.microsoft.com/office/drawing/2014/main" id="{9586F04E-1D6F-EBAB-445C-B53B0B9E1D44}"/>
              </a:ext>
            </a:extLst>
          </p:cNvPr>
          <p:cNvSpPr txBox="1"/>
          <p:nvPr/>
        </p:nvSpPr>
        <p:spPr>
          <a:xfrm>
            <a:off x="606947" y="4531697"/>
            <a:ext cx="7484362" cy="461665"/>
          </a:xfrm>
          <a:prstGeom prst="rect">
            <a:avLst/>
          </a:prstGeom>
          <a:solidFill>
            <a:schemeClr val="bg1"/>
          </a:solidFill>
        </p:spPr>
        <p:txBody>
          <a:bodyPr wrap="square" rtlCol="0">
            <a:spAutoFit/>
          </a:bodyPr>
          <a:lstStyle>
            <a:defPPr>
              <a:defRPr lang="en-US"/>
            </a:defPPr>
            <a:lvl1pPr marL="0" algn="l" defTabSz="457200" rtl="0" eaLnBrk="1" fontAlgn="base" latinLnBrk="0" hangingPunct="1">
              <a:spcBef>
                <a:spcPct val="0"/>
              </a:spcBef>
              <a:spcAft>
                <a:spcPct val="0"/>
              </a:spcAft>
              <a:defRPr sz="1800" kern="1200">
                <a:solidFill>
                  <a:schemeClr val="tx1"/>
                </a:solidFill>
                <a:latin typeface="+mn-lt"/>
                <a:ea typeface="+mn-ea"/>
                <a:cs typeface="+mn-cs"/>
              </a:defRPr>
            </a:lvl1pPr>
            <a:lvl2pPr marL="457200" algn="l" defTabSz="457200" rtl="0" eaLnBrk="1" fontAlgn="base" latinLnBrk="0" hangingPunct="1">
              <a:spcBef>
                <a:spcPct val="0"/>
              </a:spcBef>
              <a:spcAft>
                <a:spcPct val="0"/>
              </a:spcAft>
              <a:defRPr sz="1800" kern="1200">
                <a:solidFill>
                  <a:schemeClr val="tx1"/>
                </a:solidFill>
                <a:latin typeface="+mn-lt"/>
                <a:ea typeface="+mn-ea"/>
                <a:cs typeface="+mn-cs"/>
              </a:defRPr>
            </a:lvl2pPr>
            <a:lvl3pPr marL="914400" algn="l" defTabSz="457200" rtl="0" eaLnBrk="1" fontAlgn="base" latinLnBrk="0" hangingPunct="1">
              <a:spcBef>
                <a:spcPct val="0"/>
              </a:spcBef>
              <a:spcAft>
                <a:spcPct val="0"/>
              </a:spcAft>
              <a:defRPr sz="1800" kern="1200">
                <a:solidFill>
                  <a:schemeClr val="tx1"/>
                </a:solidFill>
                <a:latin typeface="+mn-lt"/>
                <a:ea typeface="+mn-ea"/>
                <a:cs typeface="+mn-cs"/>
              </a:defRPr>
            </a:lvl3pPr>
            <a:lvl4pPr marL="1371600" algn="l" defTabSz="457200" rtl="0" eaLnBrk="1" fontAlgn="base" latinLnBrk="0" hangingPunct="1">
              <a:spcBef>
                <a:spcPct val="0"/>
              </a:spcBef>
              <a:spcAft>
                <a:spcPct val="0"/>
              </a:spcAft>
              <a:defRPr sz="1800" kern="1200">
                <a:solidFill>
                  <a:schemeClr val="tx1"/>
                </a:solidFill>
                <a:latin typeface="+mn-lt"/>
                <a:ea typeface="+mn-ea"/>
                <a:cs typeface="+mn-cs"/>
              </a:defRPr>
            </a:lvl4pPr>
            <a:lvl5pPr marL="1828800" algn="l" defTabSz="457200" rtl="0" eaLnBrk="1" fontAlgn="base" latinLnBrk="0" hangingPunct="1">
              <a:spcBef>
                <a:spcPct val="0"/>
              </a:spcBef>
              <a:spcAft>
                <a:spcPct val="0"/>
              </a:spcAft>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sz="1200" i="1" dirty="0"/>
              <a:t>This programme is delivered by UCL Centre for Holocaust Education, the Holocaust Educational Trust, with support from the National Holocaust Centre and Museum, and made possible thanks to funding from the Department for Education</a:t>
            </a:r>
          </a:p>
        </p:txBody>
      </p:sp>
    </p:spTree>
    <p:extLst>
      <p:ext uri="{BB962C8B-B14F-4D97-AF65-F5344CB8AC3E}">
        <p14:creationId xmlns:p14="http://schemas.microsoft.com/office/powerpoint/2010/main" val="1471833287"/>
      </p:ext>
    </p:extLst>
  </p:cSld>
  <p:clrMapOvr>
    <a:masterClrMapping/>
  </p:clrMapOvr>
  <p:transition spd="slow">
    <p:cover/>
  </p:transition>
</p:sld>
</file>

<file path=ppt/theme/theme1.xml><?xml version="1.0" encoding="utf-8"?>
<a:theme xmlns:a="http://schemas.openxmlformats.org/drawingml/2006/main" name="Office Theme">
  <a:themeElements>
    <a:clrScheme name="Belsen">
      <a:dk1>
        <a:srgbClr val="262321"/>
      </a:dk1>
      <a:lt1>
        <a:sysClr val="window" lastClr="FFFFFF"/>
      </a:lt1>
      <a:dk2>
        <a:srgbClr val="43838E"/>
      </a:dk2>
      <a:lt2>
        <a:srgbClr val="E7E6E6"/>
      </a:lt2>
      <a:accent1>
        <a:srgbClr val="43838E"/>
      </a:accent1>
      <a:accent2>
        <a:srgbClr val="E1C500"/>
      </a:accent2>
      <a:accent3>
        <a:srgbClr val="5C4560"/>
      </a:accent3>
      <a:accent4>
        <a:srgbClr val="AE6C6E"/>
      </a:accent4>
      <a:accent5>
        <a:srgbClr val="43838E"/>
      </a:accent5>
      <a:accent6>
        <a:srgbClr val="E1C500"/>
      </a:accent6>
      <a:hlink>
        <a:srgbClr val="43838E"/>
      </a:hlink>
      <a:folHlink>
        <a:srgbClr val="5C456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75 master.potx" id="{B78F2F90-A70F-4C2B-B96F-EB41B5971256}" vid="{D13D1A9F-C7E6-4DD6-894C-B9DD902D78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B75 master</Template>
  <TotalTime>56</TotalTime>
  <Words>70</Words>
  <Application>Microsoft Office PowerPoint</Application>
  <PresentationFormat>On-screen Show (4:3)</PresentationFormat>
  <Paragraphs>9</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Arial Narrow</vt:lpstr>
      <vt:lpstr>Calibri</vt:lpstr>
      <vt:lpstr>Office Theme</vt:lpstr>
      <vt:lpstr>Antisemitism then &amp; now</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Antisemitism then &amp; now</dc:title>
  <dc:creator>Joanna Doyle</dc:creator>
  <cp:lastModifiedBy>Copeland, Andrew</cp:lastModifiedBy>
  <cp:revision>4</cp:revision>
  <dcterms:created xsi:type="dcterms:W3CDTF">2019-12-03T16:07:15Z</dcterms:created>
  <dcterms:modified xsi:type="dcterms:W3CDTF">2025-03-28T11:44:04Z</dcterms:modified>
</cp:coreProperties>
</file>