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6"/>
  </p:notesMasterIdLst>
  <p:handoutMasterIdLst>
    <p:handoutMasterId r:id="rId57"/>
  </p:handoutMasterIdLst>
  <p:sldIdLst>
    <p:sldId id="451" r:id="rId2"/>
    <p:sldId id="375" r:id="rId3"/>
    <p:sldId id="376" r:id="rId4"/>
    <p:sldId id="293" r:id="rId5"/>
    <p:sldId id="321" r:id="rId6"/>
    <p:sldId id="311" r:id="rId7"/>
    <p:sldId id="313" r:id="rId8"/>
    <p:sldId id="301" r:id="rId9"/>
    <p:sldId id="306" r:id="rId10"/>
    <p:sldId id="359" r:id="rId11"/>
    <p:sldId id="340" r:id="rId12"/>
    <p:sldId id="360" r:id="rId13"/>
    <p:sldId id="328" r:id="rId14"/>
    <p:sldId id="318" r:id="rId15"/>
    <p:sldId id="366" r:id="rId16"/>
    <p:sldId id="315" r:id="rId17"/>
    <p:sldId id="314" r:id="rId18"/>
    <p:sldId id="292" r:id="rId19"/>
    <p:sldId id="351" r:id="rId20"/>
    <p:sldId id="344" r:id="rId21"/>
    <p:sldId id="353" r:id="rId22"/>
    <p:sldId id="331" r:id="rId23"/>
    <p:sldId id="329" r:id="rId24"/>
    <p:sldId id="319" r:id="rId25"/>
    <p:sldId id="320" r:id="rId26"/>
    <p:sldId id="312" r:id="rId27"/>
    <p:sldId id="317" r:id="rId28"/>
    <p:sldId id="308" r:id="rId29"/>
    <p:sldId id="358" r:id="rId30"/>
    <p:sldId id="325" r:id="rId31"/>
    <p:sldId id="338" r:id="rId32"/>
    <p:sldId id="335" r:id="rId33"/>
    <p:sldId id="334" r:id="rId34"/>
    <p:sldId id="323" r:id="rId35"/>
    <p:sldId id="327" r:id="rId36"/>
    <p:sldId id="316" r:id="rId37"/>
    <p:sldId id="324" r:id="rId38"/>
    <p:sldId id="309" r:id="rId39"/>
    <p:sldId id="357" r:id="rId40"/>
    <p:sldId id="352" r:id="rId41"/>
    <p:sldId id="374" r:id="rId42"/>
    <p:sldId id="356" r:id="rId43"/>
    <p:sldId id="365" r:id="rId44"/>
    <p:sldId id="332" r:id="rId45"/>
    <p:sldId id="322" r:id="rId46"/>
    <p:sldId id="368" r:id="rId47"/>
    <p:sldId id="369" r:id="rId48"/>
    <p:sldId id="370" r:id="rId49"/>
    <p:sldId id="371" r:id="rId50"/>
    <p:sldId id="361" r:id="rId51"/>
    <p:sldId id="373" r:id="rId52"/>
    <p:sldId id="372" r:id="rId53"/>
    <p:sldId id="364" r:id="rId54"/>
    <p:sldId id="450" r:id="rId55"/>
  </p:sldIdLst>
  <p:sldSz cx="9906000" cy="6858000" type="A4"/>
  <p:notesSz cx="6805613" cy="9944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y Pearce" initials="AP" lastIdx="94" clrIdx="0"/>
  <p:cmAuthor id="2" name="Andy Pearce" initials="AP [2]" lastIdx="34" clrIdx="1"/>
  <p:cmAuthor id="3" name="Rory" initials="" lastIdx="1" clrIdx="2"/>
  <p:cmAuthor id="4" name="Haward, Tom" initials="HT" lastIdx="6" clrIdx="3">
    <p:extLst>
      <p:ext uri="{19B8F6BF-5375-455C-9EA6-DF929625EA0E}">
        <p15:presenceInfo xmlns:p15="http://schemas.microsoft.com/office/powerpoint/2012/main" userId="Haward, Tom" providerId="None"/>
      </p:ext>
    </p:extLst>
  </p:cmAuthor>
  <p:cmAuthor id="5" name="O'Brien, Emma" initials="OE" lastIdx="0" clrIdx="4">
    <p:extLst>
      <p:ext uri="{19B8F6BF-5375-455C-9EA6-DF929625EA0E}">
        <p15:presenceInfo xmlns:p15="http://schemas.microsoft.com/office/powerpoint/2012/main" userId="O'Brien, Emm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737B"/>
    <a:srgbClr val="000000"/>
    <a:srgbClr val="202020"/>
    <a:srgbClr val="FFEB75"/>
    <a:srgbClr val="FFD800"/>
    <a:srgbClr val="FFFFCC"/>
    <a:srgbClr val="D9E4E7"/>
    <a:srgbClr val="FFEBBA"/>
    <a:srgbClr val="E8ECEC"/>
    <a:srgbClr val="D4E0E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79" autoAdjust="0"/>
    <p:restoredTop sz="94660"/>
  </p:normalViewPr>
  <p:slideViewPr>
    <p:cSldViewPr snapToGrid="0" snapToObjects="1">
      <p:cViewPr>
        <p:scale>
          <a:sx n="66" d="100"/>
          <a:sy n="66" d="100"/>
        </p:scale>
        <p:origin x="1028" y="32"/>
      </p:cViewPr>
      <p:guideLst>
        <p:guide orient="horz" pos="2160"/>
        <p:guide pos="3120"/>
      </p:guideLst>
    </p:cSldViewPr>
  </p:slideViewPr>
  <p:notesTextViewPr>
    <p:cViewPr>
      <p:scale>
        <a:sx n="100" d="100"/>
        <a:sy n="100" d="100"/>
      </p:scale>
      <p:origin x="0" y="0"/>
    </p:cViewPr>
  </p:notesTextViewPr>
  <p:sorterViewPr>
    <p:cViewPr>
      <p:scale>
        <a:sx n="162" d="100"/>
        <a:sy n="162" d="100"/>
      </p:scale>
      <p:origin x="0" y="-8922"/>
    </p:cViewPr>
  </p:sorterViewPr>
  <p:notesViewPr>
    <p:cSldViewPr snapToGrid="0" snapToObjects="1">
      <p:cViewPr>
        <p:scale>
          <a:sx n="172" d="100"/>
          <a:sy n="172" d="100"/>
        </p:scale>
        <p:origin x="2028" y="-27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4939" y="0"/>
            <a:ext cx="2949099" cy="497205"/>
          </a:xfrm>
          <a:prstGeom prst="rect">
            <a:avLst/>
          </a:prstGeom>
        </p:spPr>
        <p:txBody>
          <a:bodyPr vert="horz" lIns="91440" tIns="45720" rIns="91440" bIns="45720" rtlCol="0"/>
          <a:lstStyle>
            <a:lvl1pPr algn="r">
              <a:defRPr sz="1200"/>
            </a:lvl1pPr>
          </a:lstStyle>
          <a:p>
            <a:fld id="{03F2D921-8DE4-4246-84F5-1B935F0A0B8D}" type="datetimeFigureOut">
              <a:rPr lang="en-US" smtClean="0"/>
              <a:pPr/>
              <a:t>3/28/2025</a:t>
            </a:fld>
            <a:endParaRPr lang="en-GB"/>
          </a:p>
        </p:txBody>
      </p:sp>
      <p:sp>
        <p:nvSpPr>
          <p:cNvPr id="4" name="Footer Placeholder 3"/>
          <p:cNvSpPr>
            <a:spLocks noGrp="1"/>
          </p:cNvSpPr>
          <p:nvPr>
            <p:ph type="ftr" sz="quarter" idx="2"/>
          </p:nvPr>
        </p:nvSpPr>
        <p:spPr>
          <a:xfrm>
            <a:off x="0" y="9445169"/>
            <a:ext cx="2949099" cy="49720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4939" y="9445169"/>
            <a:ext cx="2949099" cy="497205"/>
          </a:xfrm>
          <a:prstGeom prst="rect">
            <a:avLst/>
          </a:prstGeom>
        </p:spPr>
        <p:txBody>
          <a:bodyPr vert="horz" lIns="91440" tIns="45720" rIns="91440" bIns="45720" rtlCol="0" anchor="b"/>
          <a:lstStyle>
            <a:lvl1pPr algn="r">
              <a:defRPr sz="1200"/>
            </a:lvl1pPr>
          </a:lstStyle>
          <a:p>
            <a:fld id="{242DFB4D-E9FC-483D-A7A7-68AB5FB427FF}" type="slidenum">
              <a:rPr lang="en-GB" smtClean="0"/>
              <a:pPr/>
              <a:t>‹#›</a:t>
            </a:fld>
            <a:endParaRPr lang="en-GB"/>
          </a:p>
        </p:txBody>
      </p:sp>
    </p:spTree>
    <p:extLst>
      <p:ext uri="{BB962C8B-B14F-4D97-AF65-F5344CB8AC3E}">
        <p14:creationId xmlns:p14="http://schemas.microsoft.com/office/powerpoint/2010/main" val="19259349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4939" y="0"/>
            <a:ext cx="2949099" cy="497205"/>
          </a:xfrm>
          <a:prstGeom prst="rect">
            <a:avLst/>
          </a:prstGeom>
        </p:spPr>
        <p:txBody>
          <a:bodyPr vert="horz" lIns="91440" tIns="45720" rIns="91440" bIns="45720" rtlCol="0"/>
          <a:lstStyle>
            <a:lvl1pPr algn="r">
              <a:defRPr sz="1200"/>
            </a:lvl1pPr>
          </a:lstStyle>
          <a:p>
            <a:fld id="{6E0A09A9-1D64-444C-B42F-2038D6CD2102}" type="datetimeFigureOut">
              <a:rPr lang="en-US" smtClean="0"/>
              <a:pPr/>
              <a:t>3/28/2025</a:t>
            </a:fld>
            <a:endParaRPr lang="en-GB"/>
          </a:p>
        </p:txBody>
      </p:sp>
      <p:sp>
        <p:nvSpPr>
          <p:cNvPr id="4" name="Slide Image Placeholder 3"/>
          <p:cNvSpPr>
            <a:spLocks noGrp="1" noRot="1" noChangeAspect="1"/>
          </p:cNvSpPr>
          <p:nvPr>
            <p:ph type="sldImg" idx="2"/>
          </p:nvPr>
        </p:nvSpPr>
        <p:spPr>
          <a:xfrm>
            <a:off x="709613" y="746125"/>
            <a:ext cx="5386387" cy="37290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562" y="4723448"/>
            <a:ext cx="5444490" cy="447484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5169"/>
            <a:ext cx="2949099" cy="49720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4939" y="9445169"/>
            <a:ext cx="2949099" cy="497205"/>
          </a:xfrm>
          <a:prstGeom prst="rect">
            <a:avLst/>
          </a:prstGeom>
        </p:spPr>
        <p:txBody>
          <a:bodyPr vert="horz" lIns="91440" tIns="45720" rIns="91440" bIns="45720" rtlCol="0" anchor="b"/>
          <a:lstStyle>
            <a:lvl1pPr algn="r">
              <a:defRPr sz="1200"/>
            </a:lvl1pPr>
          </a:lstStyle>
          <a:p>
            <a:fld id="{C26B19E4-84CE-4B23-9196-6F40C138B301}" type="slidenum">
              <a:rPr lang="en-GB" smtClean="0"/>
              <a:pPr/>
              <a:t>‹#›</a:t>
            </a:fld>
            <a:endParaRPr lang="en-GB"/>
          </a:p>
        </p:txBody>
      </p:sp>
    </p:spTree>
    <p:extLst>
      <p:ext uri="{BB962C8B-B14F-4D97-AF65-F5344CB8AC3E}">
        <p14:creationId xmlns:p14="http://schemas.microsoft.com/office/powerpoint/2010/main" val="122912641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4096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8FE04BE-9DE3-4E71-AD49-DA26DB82A74B}" type="slidenum">
              <a:rPr lang="en-GB" altLang="en-US" smtClean="0">
                <a:latin typeface="Calibri" panose="020F0502020204030204" pitchFamily="34" charset="0"/>
              </a:rPr>
              <a:pPr/>
              <a:t>2</a:t>
            </a:fld>
            <a:endParaRPr lang="en-GB" altLang="en-US">
              <a:latin typeface="Calibri" panose="020F0502020204030204" pitchFamily="34" charset="0"/>
            </a:endParaRPr>
          </a:p>
        </p:txBody>
      </p:sp>
    </p:spTree>
    <p:extLst>
      <p:ext uri="{BB962C8B-B14F-4D97-AF65-F5344CB8AC3E}">
        <p14:creationId xmlns:p14="http://schemas.microsoft.com/office/powerpoint/2010/main" val="35334863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8129757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1309651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media for this item are free to reuse for non-commercial purposes under the IWM Non Commercial Licence. Video, sound and images can be embedded with the code we offer here, and images can also be downloaded. By downloading any images or embedding any media, you agree to the terms and conditions of the IWM Non Commercial Licence, including your use of the attribution statement specified by IWM. For this item, that is: © IWM (BU 3745)</a:t>
            </a:r>
          </a:p>
          <a:p>
            <a:endParaRPr lang="en-GB" dirty="0"/>
          </a:p>
          <a:p>
            <a:endParaRPr lang="en-GB" dirty="0"/>
          </a:p>
        </p:txBody>
      </p:sp>
    </p:spTree>
    <p:extLst>
      <p:ext uri="{BB962C8B-B14F-4D97-AF65-F5344CB8AC3E}">
        <p14:creationId xmlns:p14="http://schemas.microsoft.com/office/powerpoint/2010/main" val="42435507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media for this item are free to reuse for non-commercial purposes under the IWM Non Commercial Licence. Video, sound and images can be embedded with the code we offer here, and images can also be downloaded. By downloading any images or embedding any media, you agree to the terms and conditions of the IWM Non Commercial Licence, including your use of the attribution statement specified by IWM. For this item, that is: © IWM (Art.IWM ART LD 5105)</a:t>
            </a:r>
          </a:p>
          <a:p>
            <a:endParaRPr lang="en-GB" dirty="0"/>
          </a:p>
        </p:txBody>
      </p:sp>
    </p:spTree>
    <p:extLst>
      <p:ext uri="{BB962C8B-B14F-4D97-AF65-F5344CB8AC3E}">
        <p14:creationId xmlns:p14="http://schemas.microsoft.com/office/powerpoint/2010/main" val="3062100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media for this item are free to reuse for non-commercial purposes under the IWM Non Commercial Licence. Video, sound and images can be embedded with the code we offer here, and images can also be downloaded. By downloading any images or embedding any media, you agree to the terms and conditions of the IWM Non Commercial Licence, including your use of the attribution statement specified by IWM. For this item, that is: © IWM (IWM FLM 1226)</a:t>
            </a:r>
          </a:p>
          <a:p>
            <a:endParaRPr lang="en-GB" dirty="0"/>
          </a:p>
        </p:txBody>
      </p:sp>
    </p:spTree>
    <p:extLst>
      <p:ext uri="{BB962C8B-B14F-4D97-AF65-F5344CB8AC3E}">
        <p14:creationId xmlns:p14="http://schemas.microsoft.com/office/powerpoint/2010/main" val="31822869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media for this item are free to reuse for non-commercial purposes under the IWM Non Commercial Licence. Video, sound and images can be embedded with the code we offer here, and images can also be downloaded. By downloading any images or embedding any media, you agree to the terms and conditions of the IWM Non Commercial Licence, including your use of the attribution statement specified by IWM. For this item, that is: © IWM (BU 6674)</a:t>
            </a:r>
          </a:p>
          <a:p>
            <a:endParaRPr lang="en-GB" dirty="0"/>
          </a:p>
        </p:txBody>
      </p:sp>
    </p:spTree>
    <p:extLst>
      <p:ext uri="{BB962C8B-B14F-4D97-AF65-F5344CB8AC3E}">
        <p14:creationId xmlns:p14="http://schemas.microsoft.com/office/powerpoint/2010/main" val="34935788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GB" dirty="0"/>
              <a:t>The media for this item are free to reuse for non-commercial purposes under the IWM Non Commercial Licence. Video, sound and images can be embedded with the code we offer here, and images can also be downloaded. By downloading any images or embedding any media, you agree to the terms and conditions of the IWM Non Commercial Licence, including your use of the attribution statement specified by IWM. For this item, that is: © IWM (BU 5474)</a:t>
            </a:r>
          </a:p>
          <a:p>
            <a:pPr>
              <a:spcBef>
                <a:spcPct val="0"/>
              </a:spcBef>
            </a:pPr>
            <a:endParaRPr lang="en-GB" altLang="en-US" dirty="0"/>
          </a:p>
          <a:p>
            <a:endParaRPr lang="en-GB" dirty="0"/>
          </a:p>
        </p:txBody>
      </p:sp>
    </p:spTree>
    <p:extLst>
      <p:ext uri="{BB962C8B-B14F-4D97-AF65-F5344CB8AC3E}">
        <p14:creationId xmlns:p14="http://schemas.microsoft.com/office/powerpoint/2010/main" val="17921191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media for this item are free to reuse for non-commercial purposes under the IWM Non Commercial Licence. Video, sound and images can be embedded with the code we offer here, and images can also be downloaded. By downloading any images or embedding any media, you agree to the terms and conditions of the IWM Non Commercial Licence, including your use of the attribution statement specified by IWM. For this item, that is: © IWM (HU 105966)</a:t>
            </a:r>
          </a:p>
          <a:p>
            <a:endParaRPr lang="en-GB" dirty="0"/>
          </a:p>
          <a:p>
            <a:endParaRPr lang="en-GB" dirty="0"/>
          </a:p>
        </p:txBody>
      </p:sp>
    </p:spTree>
    <p:extLst>
      <p:ext uri="{BB962C8B-B14F-4D97-AF65-F5344CB8AC3E}">
        <p14:creationId xmlns:p14="http://schemas.microsoft.com/office/powerpoint/2010/main" val="5061720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4390489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324849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media for this item are free to reuse for non-commercial purposes under the IWM Non Commercial Licence. Video, sound and images can be embedded with the code we offer here, and images can also be downloaded. By downloading any images or embedding any media, you agree to the terms and conditions of the IWM Non Commercial Licence, including your use of the attribution statement specified by IWM. For this item, that is: © IWM (BU 3764)</a:t>
            </a:r>
          </a:p>
          <a:p>
            <a:endParaRPr lang="en-GB" dirty="0"/>
          </a:p>
          <a:p>
            <a:r>
              <a:rPr lang="en-GB" dirty="0"/>
              <a:t>The media for this item are free to reuse for non-commercial purposes under the IWM Non Commercial Licence. Video, sound and images can be embedded with the code we offer here, and images can also be downloaded. By downloading any images or embedding any media, you agree to the terms and conditions of the IWM Non Commercial Licence, including your use of the attribution statement specified by IWM. For this item, that is: © IWM (IWM FLM 1226)</a:t>
            </a:r>
          </a:p>
        </p:txBody>
      </p:sp>
    </p:spTree>
    <p:extLst>
      <p:ext uri="{BB962C8B-B14F-4D97-AF65-F5344CB8AC3E}">
        <p14:creationId xmlns:p14="http://schemas.microsoft.com/office/powerpoint/2010/main" val="38062009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0655716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7864482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media for this item are free to reuse for non-commercial purposes under the IWM Non Commercial Licence. Video, sound and images can be embedded with the code we offer here, and images can also be downloaded. By downloading any images or embedding any media, you agree to the terms and conditions of the IWM Non Commercial Licence, including your use of the attribution statement specified by IWM. For this item, that is: © IWM (BU 3811)</a:t>
            </a:r>
          </a:p>
        </p:txBody>
      </p:sp>
    </p:spTree>
    <p:extLst>
      <p:ext uri="{BB962C8B-B14F-4D97-AF65-F5344CB8AC3E}">
        <p14:creationId xmlns:p14="http://schemas.microsoft.com/office/powerpoint/2010/main" val="9698467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media for this item are free to reuse for non-commercial purposes under the IWM Non Commercial Licence. Video, sound and images can be embedded with the code we offer here, and images can also be downloaded. By downloading any images or embedding any media, you agree to the terms and conditions of the IWM Non Commercial Licence, including your use of the attribution statement specified by IWM. For this item, that is: © IWM (Art.IWM ART LD 5467)</a:t>
            </a:r>
          </a:p>
          <a:p>
            <a:endParaRPr lang="en-GB" dirty="0"/>
          </a:p>
          <a:p>
            <a:endParaRPr lang="en-GB" dirty="0"/>
          </a:p>
          <a:p>
            <a:r>
              <a:rPr lang="en-GB" dirty="0"/>
              <a:t>Extract of text: Autobiographical manuscript describing Doris </a:t>
            </a:r>
            <a:r>
              <a:rPr lang="en-GB" dirty="0" err="1"/>
              <a:t>Zinkeisen’s</a:t>
            </a:r>
            <a:r>
              <a:rPr lang="en-GB" dirty="0"/>
              <a:t> experiences during the Second World War, in particular references to Belsen and the images in the IWM collection. Four handwritten pages and a typed transcript. Art.IWM ARCH 29/001</a:t>
            </a:r>
          </a:p>
          <a:p>
            <a:r>
              <a:rPr lang="en-GB" dirty="0"/>
              <a:t>All Rights Reserved except for Fair Dealing exceptions otherwise permitted under the Copyright, Designs and Patents Act 1988, as amended and revised</a:t>
            </a:r>
          </a:p>
        </p:txBody>
      </p:sp>
    </p:spTree>
    <p:extLst>
      <p:ext uri="{BB962C8B-B14F-4D97-AF65-F5344CB8AC3E}">
        <p14:creationId xmlns:p14="http://schemas.microsoft.com/office/powerpoint/2010/main" val="31602439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media for this item are free to reuse for non-commercial purposes under the IWM Non Commercial Licence. Video, sound and images can be embedded with the code we offer here, and images can also be downloaded. By downloading any images or embedding any media, you agree to the terms and conditions of the IWM Non Commercial Licence, including your use of the attribution statement specified by IWM. For this item, that is: © IWM (BU 3810)</a:t>
            </a:r>
          </a:p>
          <a:p>
            <a:endParaRPr lang="en-GB" dirty="0"/>
          </a:p>
        </p:txBody>
      </p:sp>
    </p:spTree>
    <p:extLst>
      <p:ext uri="{BB962C8B-B14F-4D97-AF65-F5344CB8AC3E}">
        <p14:creationId xmlns:p14="http://schemas.microsoft.com/office/powerpoint/2010/main" val="21811795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media for this item are free to reuse for non-commercial purposes under the IWM Non Commercial Licence. Video, sound and images can be embedded with the code we offer here, and images can also be downloaded. By downloading any images or embedding any media, you agree to the terms and conditions of the IWM Non Commercial Licence, including your use of the attribution statement specified by IWM. For this item, that is: © IWM (BU 3927)</a:t>
            </a:r>
          </a:p>
          <a:p>
            <a:endParaRPr lang="en-GB" dirty="0"/>
          </a:p>
        </p:txBody>
      </p:sp>
    </p:spTree>
    <p:extLst>
      <p:ext uri="{BB962C8B-B14F-4D97-AF65-F5344CB8AC3E}">
        <p14:creationId xmlns:p14="http://schemas.microsoft.com/office/powerpoint/2010/main" val="15060359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a:spcBef>
                <a:spcPct val="0"/>
              </a:spcBef>
            </a:pPr>
            <a:r>
              <a:rPr lang="en-GB" dirty="0"/>
              <a:t>The media for this item are free to reuse for non-commercial purposes under the IWM Non Commercial Licence. Video, sound and images can be embedded with the code we offer here, and images can also be downloaded. By downloading any images or embedding any media, you agree to the terms and conditions of the IWM Non Commercial Licence, including your use of the attribution statement specified by IWM. For this item, that is: © IWM (Art.IWM ART LD 5468)</a:t>
            </a:r>
          </a:p>
          <a:p>
            <a:pPr>
              <a:spcBef>
                <a:spcPct val="0"/>
              </a:spcBef>
            </a:pPr>
            <a:endParaRPr lang="en-GB" altLang="en-US" dirty="0"/>
          </a:p>
          <a:p>
            <a:r>
              <a:rPr lang="en-GB" b="1" dirty="0"/>
              <a:t>Object description</a:t>
            </a:r>
          </a:p>
          <a:p>
            <a:r>
              <a:rPr lang="en-GB" dirty="0"/>
              <a:t>image: A line of wooden tables the front three with an emaciated figure sitting or lying on top. Each of the figures is being washed by a man or woman dressed in a white uniform. A metal bucket stands at the foot of every table; a woman is seen walking out of the room carrying a bucket in either hand.</a:t>
            </a:r>
          </a:p>
          <a:p>
            <a:r>
              <a:rPr lang="en-GB" b="1" dirty="0"/>
              <a:t>Physical description</a:t>
            </a:r>
          </a:p>
          <a:p>
            <a:r>
              <a:rPr lang="en-GB" dirty="0"/>
              <a:t>image: A line of wooden tables the front three with an emaciated figure sitting or lying on top. Each of the figures is being washed by a man or woman dressed in a white uniform. A metal bucket stands at the foot of every table; a woman is seen walking out of the room carrying a bucket in either hand. It is an oil paint on canvas framed in a coloured wooden frame. It is glazed with laminated low reflective glass. The backboard is present. It is a foamed centred backboard sealed with paper tape and hold with metal plates.</a:t>
            </a:r>
          </a:p>
          <a:p>
            <a:r>
              <a:rPr lang="en-GB" b="1" dirty="0"/>
              <a:t>Label</a:t>
            </a:r>
          </a:p>
          <a:p>
            <a:r>
              <a:rPr lang="en-GB" dirty="0"/>
              <a:t>One of a group of works produced by </a:t>
            </a:r>
            <a:r>
              <a:rPr lang="en-GB" dirty="0" err="1"/>
              <a:t>Zinkeisen</a:t>
            </a:r>
            <a:r>
              <a:rPr lang="en-GB" dirty="0"/>
              <a:t> during her time as a Red Cross artist. The 'human laundry' consisted of about twenty beds in a stable where German nurses and captured soldiers cut the hair of the inmates, bathed them and applied anti-louse powder before they were transferred to an improvised hospital run by the Red Cross. The tension in the composition lies in the enforced dealings between the emaciated and feeble former inmates and the healthy medical staff treating them.</a:t>
            </a:r>
          </a:p>
          <a:p>
            <a:r>
              <a:rPr lang="en-GB" b="1" dirty="0"/>
              <a:t>Label</a:t>
            </a:r>
          </a:p>
          <a:p>
            <a:r>
              <a:rPr lang="en-GB" dirty="0"/>
              <a:t>In 1944 </a:t>
            </a:r>
            <a:r>
              <a:rPr lang="en-GB" dirty="0" err="1"/>
              <a:t>Zinkeisen</a:t>
            </a:r>
            <a:r>
              <a:rPr lang="en-GB" dirty="0"/>
              <a:t> was commissioned by the Red Cross and St John War Organisation to record their work in north-west Europe, and was one of the few women war artists to be sent overseas. On 15 April 1945 British soldiers entered Bergen-Belsen concentration camp to find a scene of absolute horror. Ten thousand corpses lay unburied, and around 60,000 starving and sick people were packed into the camp’s barracks without food or water. Doris </a:t>
            </a:r>
            <a:r>
              <a:rPr lang="en-GB" dirty="0" err="1"/>
              <a:t>Zinkeisen</a:t>
            </a:r>
            <a:r>
              <a:rPr lang="en-GB" dirty="0"/>
              <a:t> arrived soon afterwards. Human Laundry is arguably the most powerful work produced by any of the artists who were present. </a:t>
            </a:r>
            <a:r>
              <a:rPr lang="en-GB" dirty="0" err="1"/>
              <a:t>Zinkeisen</a:t>
            </a:r>
            <a:r>
              <a:rPr lang="en-GB" dirty="0"/>
              <a:t> finds an effective motif in the contrast between the well fed, rounded bodies of the German medical staff and the emaciated bodies of their patients. Although the artist’s later account refers to ‘the German prisoners’, they were actually nurses and doctors from a nearby German military hospital pressed into service. The camp inmates needed to be washed and de-loused to prevent the spread of typhus before they could be admitted to the makeshift Red Cross hospital nearby.</a:t>
            </a:r>
          </a:p>
          <a:p>
            <a:r>
              <a:rPr lang="en-GB" b="1" dirty="0"/>
              <a:t>Label</a:t>
            </a:r>
          </a:p>
          <a:p>
            <a:r>
              <a:rPr lang="en-GB" dirty="0"/>
              <a:t>‘The stable was used to wash any living creatures down before sending them into hospital to be treated. Each stall had a table on which to lay the patient – the German prisoners did the washing. The church was used as a hospital for those that were alive.’ Doris </a:t>
            </a:r>
            <a:r>
              <a:rPr lang="en-GB" dirty="0" err="1"/>
              <a:t>Zinkeisen</a:t>
            </a:r>
            <a:r>
              <a:rPr lang="en-GB" dirty="0"/>
              <a:t> The 'human laundry' was set up to combat the spread of Typhus and consisted of over twenty beds in a former stable. It was staffed by captured doctors from the German armed forces and German nurses. The inmates would be shaved, bathed and dusted with anti-louse powder before they were transferred to an improvised hospital run by the Red Cross.</a:t>
            </a:r>
          </a:p>
          <a:p>
            <a:r>
              <a:rPr lang="en-GB" b="1" dirty="0"/>
              <a:t>History note</a:t>
            </a:r>
          </a:p>
          <a:p>
            <a:r>
              <a:rPr lang="en-GB" dirty="0"/>
              <a:t>War Artists Advisory Committee commission</a:t>
            </a:r>
          </a:p>
          <a:p>
            <a:r>
              <a:rPr lang="en-GB" b="1" dirty="0"/>
              <a:t>Inscription</a:t>
            </a:r>
          </a:p>
          <a:p>
            <a:r>
              <a:rPr lang="en-GB" dirty="0"/>
              <a:t>Doris </a:t>
            </a:r>
            <a:r>
              <a:rPr lang="en-GB" dirty="0" err="1"/>
              <a:t>Zinkeisen</a:t>
            </a:r>
            <a:r>
              <a:rPr lang="en-GB" dirty="0"/>
              <a:t>. 1945</a:t>
            </a:r>
          </a:p>
          <a:p>
            <a:endParaRPr lang="en-GB" dirty="0"/>
          </a:p>
        </p:txBody>
      </p:sp>
    </p:spTree>
    <p:extLst>
      <p:ext uri="{BB962C8B-B14F-4D97-AF65-F5344CB8AC3E}">
        <p14:creationId xmlns:p14="http://schemas.microsoft.com/office/powerpoint/2010/main" val="7879412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media for this item are free to reuse for non-commercial purposes under the IWM Non Commercial Licence. Video, sound and images can be embedded with the code we offer here, and images can also be downloaded. By downloading any images or embedding any media, you agree to the terms and conditions of the IWM Non Commercial Licence, including your use of the attribution statement specified by IWM. For this item, that is: © IWM (HU 105971)</a:t>
            </a:r>
          </a:p>
          <a:p>
            <a:endParaRPr lang="en-GB" dirty="0"/>
          </a:p>
        </p:txBody>
      </p:sp>
    </p:spTree>
    <p:extLst>
      <p:ext uri="{BB962C8B-B14F-4D97-AF65-F5344CB8AC3E}">
        <p14:creationId xmlns:p14="http://schemas.microsoft.com/office/powerpoint/2010/main" val="9545835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4424808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375189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media for this item are free to reuse for non-commercial purposes under the IWM Non Commercial Licence. Video, sound and images can be embedded with the code we offer here, and images can also be downloaded. By downloading any images or embedding any media, you agree to the terms and conditions of the IWM Non Commercial Licence, including your use of the attribution statement specified by IWM. For this item, that is: © IWM (BU 4269)</a:t>
            </a:r>
          </a:p>
          <a:p>
            <a:endParaRPr lang="en-GB" dirty="0"/>
          </a:p>
          <a:p>
            <a:endParaRPr lang="en-GB" dirty="0"/>
          </a:p>
          <a:p>
            <a:r>
              <a:rPr lang="en-GB" dirty="0"/>
              <a:t>The media for this item are free to reuse for non-commercial purposes under the IWM Non Commercial Licence. Video, sound and images can be embedded with the code we offer here, and images can also be downloaded. By downloading any images or embedding any media, you agree to the terms and conditions of the IWM Non Commercial Licence, including your use of the attribution statement specified by IWM. For this item, that is: © IWM (BU 8362)</a:t>
            </a:r>
          </a:p>
          <a:p>
            <a:endParaRPr lang="en-GB" dirty="0"/>
          </a:p>
        </p:txBody>
      </p:sp>
    </p:spTree>
    <p:extLst>
      <p:ext uri="{BB962C8B-B14F-4D97-AF65-F5344CB8AC3E}">
        <p14:creationId xmlns:p14="http://schemas.microsoft.com/office/powerpoint/2010/main" val="4498493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2018101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4709878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The media for this item are free to reuse for non-commercial purposes under the IWM Non Commercial Licence. Video, sound and images can be embedded with the code we offer here, and images can also be downloaded. By downloading any images or embedding any media, you agree to the terms and conditions of the IWM Non Commercial Licence, including your use of the attribution statement specified by IWM. For this item, that is: © IWM (BU 4712)</a:t>
            </a:r>
          </a:p>
          <a:p>
            <a:endParaRPr lang="en-GB" dirty="0"/>
          </a:p>
          <a:p>
            <a:r>
              <a:rPr lang="en-GB" dirty="0"/>
              <a:t>The media for this item are free to reuse for non-commercial purposes under the IWM Non Commercial Licence. Video, sound and images can be embedded with the code we offer here, and images can also be downloaded. By downloading any images or embedding any media, you agree to the terms and conditions of the IWM Non Commercial Licence, including your use of the attribution statement specified by IWM. For this item, that is: © IWM (BU 8362)</a:t>
            </a:r>
          </a:p>
          <a:p>
            <a:endParaRPr lang="en-GB" dirty="0"/>
          </a:p>
        </p:txBody>
      </p:sp>
    </p:spTree>
    <p:extLst>
      <p:ext uri="{BB962C8B-B14F-4D97-AF65-F5344CB8AC3E}">
        <p14:creationId xmlns:p14="http://schemas.microsoft.com/office/powerpoint/2010/main" val="10714932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media for this item are free to reuse for non-commercial purposes under the IWM Non Commercial Licence. Video, sound and images can be embedded with the code we offer here, and images can also be downloaded. By downloading any images or embedding any media, you agree to the terms and conditions of the IWM Non Commercial Licence, including your use of the attribution statement specified by IWM. For this item, that is: © IWM (BU 4056).</a:t>
            </a:r>
          </a:p>
        </p:txBody>
      </p:sp>
    </p:spTree>
    <p:extLst>
      <p:ext uri="{BB962C8B-B14F-4D97-AF65-F5344CB8AC3E}">
        <p14:creationId xmlns:p14="http://schemas.microsoft.com/office/powerpoint/2010/main" val="1989503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The media for this item are free to reuse for non-commercial purposes under the IWM Non Commercial Licence. Video, sound and images can be embedded with the code we offer here, and images can also be downloaded. By downloading any images or embedding any media, you agree to the terms and conditions of the IWM Non Commercial Licence, including your use of the attribution statement specified by IWM. For this item, that is: © IWM (Art.IWM ART LD 5104)</a:t>
            </a:r>
          </a:p>
        </p:txBody>
      </p:sp>
    </p:spTree>
    <p:extLst>
      <p:ext uri="{BB962C8B-B14F-4D97-AF65-F5344CB8AC3E}">
        <p14:creationId xmlns:p14="http://schemas.microsoft.com/office/powerpoint/2010/main" val="29120842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media for this item are free to reuse for non-commercial purposes under the IWM Non Commercial Licence. Video, sound and images can be embedded with the code we offer here, and images can also be downloaded. By downloading any images or embedding any media, you agree to the terms and conditions of the IWM Non Commercial Licence, including your use of the attribution statement specified by IWM. For this item, that is: © IWM (BU 4092)</a:t>
            </a:r>
          </a:p>
          <a:p>
            <a:endParaRPr lang="en-GB" dirty="0"/>
          </a:p>
        </p:txBody>
      </p:sp>
    </p:spTree>
    <p:extLst>
      <p:ext uri="{BB962C8B-B14F-4D97-AF65-F5344CB8AC3E}">
        <p14:creationId xmlns:p14="http://schemas.microsoft.com/office/powerpoint/2010/main" val="6837239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GB" dirty="0"/>
              <a:t>The media for this item are free to reuse for non-commercial purposes under the IWM Non Commercial Licence. Video, sound and images can be embedded with the code we offer here, and images can also be downloaded. By downloading any images or embedding any media, you agree to the terms and conditions of the IWM Non Commercial Licence, including your use of the attribution statement specified by IWM. For this item, that is: © IWM (BU 4709)</a:t>
            </a:r>
          </a:p>
          <a:p>
            <a:pPr>
              <a:spcBef>
                <a:spcPct val="0"/>
              </a:spcBef>
            </a:pPr>
            <a:endParaRPr lang="en-GB" dirty="0"/>
          </a:p>
        </p:txBody>
      </p:sp>
    </p:spTree>
    <p:extLst>
      <p:ext uri="{BB962C8B-B14F-4D97-AF65-F5344CB8AC3E}">
        <p14:creationId xmlns:p14="http://schemas.microsoft.com/office/powerpoint/2010/main" val="26090510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media for this item are free to reuse for non-commercial purposes under the IWM Non Commercial Licence. Video, sound and images can be embedded with the code we offer here, and images can also be downloaded. By downloading any images or embedding any media, you agree to the terms and conditions of the IWM Non Commercial Licence, including your use of the attribution statement specified by IWM. For this item, that is: © IWM (HU 105965)</a:t>
            </a:r>
          </a:p>
        </p:txBody>
      </p:sp>
    </p:spTree>
    <p:extLst>
      <p:ext uri="{BB962C8B-B14F-4D97-AF65-F5344CB8AC3E}">
        <p14:creationId xmlns:p14="http://schemas.microsoft.com/office/powerpoint/2010/main" val="24107990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8037662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971213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The media for this item are free to reuse for non-commercial purposes under the IWM Non Commercial Licence. Video, sound and images can be embedded with the code we offer here, and images can also be downloaded. By downloading any images or embedding any media, you agree to the terms and conditions of the IWM Non Commercial Licence, including your use of the attribution statement specified by IWM. For this item, that is: © IWM (Art.IWM ART LD 5585)</a:t>
            </a:r>
          </a:p>
          <a:p>
            <a:endParaRPr lang="en-GB" dirty="0"/>
          </a:p>
        </p:txBody>
      </p:sp>
    </p:spTree>
    <p:extLst>
      <p:ext uri="{BB962C8B-B14F-4D97-AF65-F5344CB8AC3E}">
        <p14:creationId xmlns:p14="http://schemas.microsoft.com/office/powerpoint/2010/main" val="10051878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243136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7990288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media for this item are free to reuse for non-commercial purposes under the IWM Non Commercial Licence. Video, sound and images can be embedded with the code we offer here, and images can also be downloaded. By downloading any images or embedding any media, you agree to the terms and conditions of the IWM Non Commercial Licence, including your use of the attribution statement specified by IWM. For this item, that is: © IWM (BU 3764)</a:t>
            </a:r>
          </a:p>
          <a:p>
            <a:endParaRPr lang="en-GB" dirty="0"/>
          </a:p>
          <a:p>
            <a:r>
              <a:rPr lang="en-GB" dirty="0"/>
              <a:t>The media for this item are free to reuse for non-commercial purposes under the IWM Non Commercial Licence. Video, sound and images can be embedded with the code we offer here, and images can also be downloaded. By downloading any images or embedding any media, you agree to the terms and conditions of the IWM Non Commercial Licence, including your use of the attribution statement specified by IWM. For this item, that is: © IWM (IWM FLM 1226)</a:t>
            </a:r>
          </a:p>
        </p:txBody>
      </p:sp>
    </p:spTree>
    <p:extLst>
      <p:ext uri="{BB962C8B-B14F-4D97-AF65-F5344CB8AC3E}">
        <p14:creationId xmlns:p14="http://schemas.microsoft.com/office/powerpoint/2010/main" val="13348859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media for this item are free to reuse for non-commercial purposes under the IWM Non Commercial Licence. Video, sound and images can be embedded with the code we offer here, and images can also be downloaded. By downloading any images or embedding any media, you agree to the terms and conditions of the IWM Non Commercial Licence, including your use of the attribution statement specified by IWM. For this item, that is: © IWM (BU 4847)</a:t>
            </a:r>
          </a:p>
          <a:p>
            <a:endParaRPr lang="en-GB" dirty="0"/>
          </a:p>
          <a:p>
            <a:endParaRPr lang="en-GB" dirty="0"/>
          </a:p>
          <a:p>
            <a:r>
              <a:rPr lang="en-GB" dirty="0"/>
              <a:t>The media for this item are free to reuse for non-commercial purposes under the IWM Non Commercial Licence. Video, sound and images can be embedded with the code we offer here, and images can also be downloaded. By downloading any images or embedding any media, you agree to the terms and conditions of the IWM Non Commercial Licence, including your use of the attribution statement specified by IWM. For this item, that is: © IWM (BU 8362)</a:t>
            </a:r>
          </a:p>
          <a:p>
            <a:endParaRPr lang="en-GB" dirty="0"/>
          </a:p>
        </p:txBody>
      </p:sp>
    </p:spTree>
    <p:extLst>
      <p:ext uri="{BB962C8B-B14F-4D97-AF65-F5344CB8AC3E}">
        <p14:creationId xmlns:p14="http://schemas.microsoft.com/office/powerpoint/2010/main" val="63578200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The media for this item are free to reuse for non-commercial purposes under the IWM Non Commercial Licence. Video, sound and images can be embedded with the code we offer here, and images can also be downloaded. By downloading any images or embedding any media, you agree to the terms and conditions of the IWM Non Commercial Licence, including your use of the attribution statement specified by IWM. For this item, that is: © IWM (Art.IWM ART LD 5586)</a:t>
            </a:r>
          </a:p>
          <a:p>
            <a:endParaRPr lang="en-GB" dirty="0"/>
          </a:p>
          <a:p>
            <a:endParaRPr lang="en-GB" dirty="0"/>
          </a:p>
        </p:txBody>
      </p:sp>
    </p:spTree>
    <p:extLst>
      <p:ext uri="{BB962C8B-B14F-4D97-AF65-F5344CB8AC3E}">
        <p14:creationId xmlns:p14="http://schemas.microsoft.com/office/powerpoint/2010/main" val="112581439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media for this item are free to reuse for non-commercial purposes under the IWM Non Commercial Licence. Video, sound and images can be embedded with the code we offer here, and images can also be downloaded. By downloading any images or embedding any media, you agree to the terms and conditions of the IWM Non Commercial Licence, including your use of the attribution statement specified by IWM. For this item, that is: © IWM (BU 4266)</a:t>
            </a:r>
          </a:p>
          <a:p>
            <a:endParaRPr lang="en-GB" dirty="0"/>
          </a:p>
        </p:txBody>
      </p:sp>
    </p:spTree>
    <p:extLst>
      <p:ext uri="{BB962C8B-B14F-4D97-AF65-F5344CB8AC3E}">
        <p14:creationId xmlns:p14="http://schemas.microsoft.com/office/powerpoint/2010/main" val="19378887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GB" dirty="0"/>
              <a:t>The media for this item are free to reuse for non-commercial purposes under the IWM Non Commercial Licence. Video, sound and images can be embedded with the code we offer here, and images can also be downloaded. By downloading any images or embedding any media, you agree to the terms and conditions of the IWM Non Commercial Licence, including your use of the attribution statement specified by IWM. For this item, that is: © IWM (BU 4680)</a:t>
            </a:r>
          </a:p>
          <a:p>
            <a:pPr>
              <a:spcBef>
                <a:spcPct val="0"/>
              </a:spcBef>
            </a:pPr>
            <a:endParaRPr lang="en-GB" dirty="0"/>
          </a:p>
        </p:txBody>
      </p:sp>
    </p:spTree>
    <p:extLst>
      <p:ext uri="{BB962C8B-B14F-4D97-AF65-F5344CB8AC3E}">
        <p14:creationId xmlns:p14="http://schemas.microsoft.com/office/powerpoint/2010/main" val="206260122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media for this item are free to reuse for non-commercial purposes under the IWM Non Commercial Licence. Video, sound and images can be embedded with the code we offer here, and images can also be downloaded. By downloading any images or embedding any media, you agree to the terms and conditions of the IWM Non Commercial Licence, including your use of the attribution statement specified by IWM. For this item, that is: © IWM (HU 105971)</a:t>
            </a:r>
          </a:p>
          <a:p>
            <a:endParaRPr lang="en-GB" dirty="0"/>
          </a:p>
        </p:txBody>
      </p:sp>
    </p:spTree>
    <p:extLst>
      <p:ext uri="{BB962C8B-B14F-4D97-AF65-F5344CB8AC3E}">
        <p14:creationId xmlns:p14="http://schemas.microsoft.com/office/powerpoint/2010/main" val="184506821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82892987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898580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media for this item are free to reuse for non-commercial purposes under the IWM Non Commercial Licence. Video, sound and images can be embedded with the code we offer here, and images can also be downloaded. By downloading any images or embedding any media, you agree to the terms and conditions of the IWM Non Commercial Licence, including your use of the attribution statement specified by IWM. For this item, that is: © IWM (BU 4089)</a:t>
            </a:r>
          </a:p>
          <a:p>
            <a:endParaRPr lang="en-GB" dirty="0"/>
          </a:p>
        </p:txBody>
      </p:sp>
    </p:spTree>
    <p:extLst>
      <p:ext uri="{BB962C8B-B14F-4D97-AF65-F5344CB8AC3E}">
        <p14:creationId xmlns:p14="http://schemas.microsoft.com/office/powerpoint/2010/main" val="48480081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media for this item are free to reuse for non-commercial purposes under the IWM Non Commercial Licence. Video, sound and images can be embedded with the code we offer here, and images can also be downloaded. By downloading any images or embedding any media, you agree to the terms and conditions of the IWM Non Commercial Licence, including your use of the attribution statement specified by IWM. For this item, that is: © IWM (BU 4089)</a:t>
            </a:r>
          </a:p>
          <a:p>
            <a:endParaRPr lang="en-GB" dirty="0"/>
          </a:p>
        </p:txBody>
      </p:sp>
    </p:spTree>
    <p:extLst>
      <p:ext uri="{BB962C8B-B14F-4D97-AF65-F5344CB8AC3E}">
        <p14:creationId xmlns:p14="http://schemas.microsoft.com/office/powerpoint/2010/main" val="97690533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64358728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3ECAB5D-E2CB-4E4C-9433-293DF49B167D}" type="slidenum">
              <a:rPr lang="en-GB" altLang="en-US" smtClean="0">
                <a:latin typeface="Calibri" panose="020F0502020204030204" pitchFamily="34" charset="0"/>
              </a:rPr>
              <a:pPr/>
              <a:t>53</a:t>
            </a:fld>
            <a:endParaRPr lang="en-GB" altLang="en-US">
              <a:latin typeface="Calibri" panose="020F0502020204030204" pitchFamily="34" charset="0"/>
            </a:endParaRPr>
          </a:p>
        </p:txBody>
      </p:sp>
    </p:spTree>
    <p:extLst>
      <p:ext uri="{BB962C8B-B14F-4D97-AF65-F5344CB8AC3E}">
        <p14:creationId xmlns:p14="http://schemas.microsoft.com/office/powerpoint/2010/main" val="3925818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media for this item are free to reuse for non-commercial purposes under the IWM Non Commercial Licence. Video, sound and images can be embedded with the code we offer here, and images can also be downloaded. By downloading any images or embedding any media, you agree to the terms and conditions of the IWM Non Commercial Licence, including your use of the attribution statement specified by IWM. For this item, that is: © IWM (BU 4090)</a:t>
            </a:r>
          </a:p>
          <a:p>
            <a:endParaRPr lang="en-GB" dirty="0"/>
          </a:p>
        </p:txBody>
      </p:sp>
    </p:spTree>
    <p:extLst>
      <p:ext uri="{BB962C8B-B14F-4D97-AF65-F5344CB8AC3E}">
        <p14:creationId xmlns:p14="http://schemas.microsoft.com/office/powerpoint/2010/main" val="1993728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media for this item are free to reuse for non-commercial purposes under the IWM Non Commercial Licence. Video, sound and images can be embedded with the code we offer here, and images can also be downloaded. By downloading any images or embedding any media, you agree to the terms and conditions of the IWM Non Commercial Licence, including your use of the attribution statement specified by IWM. For this item, that is: © IWM (HU 105968)</a:t>
            </a:r>
          </a:p>
          <a:p>
            <a:endParaRPr lang="en-GB" dirty="0"/>
          </a:p>
        </p:txBody>
      </p:sp>
    </p:spTree>
    <p:extLst>
      <p:ext uri="{BB962C8B-B14F-4D97-AF65-F5344CB8AC3E}">
        <p14:creationId xmlns:p14="http://schemas.microsoft.com/office/powerpoint/2010/main" val="705147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1857487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1444455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37DAF-922F-4340-AF5C-EFF0CE1E2E23}"/>
              </a:ext>
            </a:extLst>
          </p:cNvPr>
          <p:cNvSpPr>
            <a:spLocks noGrp="1"/>
          </p:cNvSpPr>
          <p:nvPr>
            <p:ph type="ctrTitle"/>
          </p:nvPr>
        </p:nvSpPr>
        <p:spPr>
          <a:xfrm>
            <a:off x="1928634" y="1122363"/>
            <a:ext cx="6607440" cy="1508642"/>
          </a:xfrm>
        </p:spPr>
        <p:txBody>
          <a:bodyPr anchor="b">
            <a:noAutofit/>
          </a:bodyPr>
          <a:lstStyle>
            <a:lvl1pPr algn="l">
              <a:defRPr sz="4800">
                <a:solidFill>
                  <a:schemeClr val="tx2"/>
                </a:solidFill>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C4D4CED5-4608-4B3D-82FF-9BFC07925AC5}"/>
              </a:ext>
            </a:extLst>
          </p:cNvPr>
          <p:cNvSpPr>
            <a:spLocks noGrp="1"/>
          </p:cNvSpPr>
          <p:nvPr>
            <p:ph type="subTitle" idx="1"/>
          </p:nvPr>
        </p:nvSpPr>
        <p:spPr>
          <a:xfrm>
            <a:off x="1928634" y="2777707"/>
            <a:ext cx="6607440" cy="785003"/>
          </a:xfrm>
        </p:spPr>
        <p:txBody>
          <a:bodyPr>
            <a:normAutofit/>
          </a:bodyPr>
          <a:lstStyle>
            <a:lvl1pPr marL="0" indent="0" algn="l">
              <a:buNone/>
              <a:defRPr sz="24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1659B80E-804E-49E3-BD5B-A548C9ABA10A}"/>
              </a:ext>
            </a:extLst>
          </p:cNvPr>
          <p:cNvSpPr>
            <a:spLocks noGrp="1"/>
          </p:cNvSpPr>
          <p:nvPr>
            <p:ph type="dt" sz="half" idx="10"/>
          </p:nvPr>
        </p:nvSpPr>
        <p:spPr>
          <a:xfrm>
            <a:off x="681038" y="6356352"/>
            <a:ext cx="2228850" cy="365125"/>
          </a:xfrm>
          <a:prstGeom prst="rect">
            <a:avLst/>
          </a:prstGeom>
        </p:spPr>
        <p:txBody>
          <a:bodyPr/>
          <a:lstStyle/>
          <a:p>
            <a:fld id="{1238DE8B-2F8E-4E52-A853-9B4F2D26E556}" type="datetime1">
              <a:rPr lang="en-GB" smtClean="0"/>
              <a:t>28/03/2025</a:t>
            </a:fld>
            <a:endParaRPr lang="en-GB"/>
          </a:p>
        </p:txBody>
      </p:sp>
      <p:sp>
        <p:nvSpPr>
          <p:cNvPr id="5" name="Footer Placeholder 4">
            <a:extLst>
              <a:ext uri="{FF2B5EF4-FFF2-40B4-BE49-F238E27FC236}">
                <a16:creationId xmlns:a16="http://schemas.microsoft.com/office/drawing/2014/main" id="{8C2FB7F4-DB91-45D1-8D9D-3ABE0CEE3930}"/>
              </a:ext>
            </a:extLst>
          </p:cNvPr>
          <p:cNvSpPr>
            <a:spLocks noGrp="1"/>
          </p:cNvSpPr>
          <p:nvPr>
            <p:ph type="ftr" sz="quarter" idx="11"/>
          </p:nvPr>
        </p:nvSpPr>
        <p:spPr>
          <a:xfrm>
            <a:off x="3281363" y="6356352"/>
            <a:ext cx="3343275"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3BA4B271-4F3A-4CFB-A275-13130B47BC9D}"/>
              </a:ext>
            </a:extLst>
          </p:cNvPr>
          <p:cNvSpPr>
            <a:spLocks noGrp="1"/>
          </p:cNvSpPr>
          <p:nvPr>
            <p:ph type="sldNum" sz="quarter" idx="12"/>
          </p:nvPr>
        </p:nvSpPr>
        <p:spPr>
          <a:xfrm>
            <a:off x="6736992" y="6356351"/>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5DE55D5-F24E-402B-AE99-678F85388135}" type="slidenum">
              <a:rPr lang="en-GB" smtClean="0"/>
              <a:pPr/>
              <a:t>‹#›</a:t>
            </a:fld>
            <a:endParaRPr lang="en-GB"/>
          </a:p>
        </p:txBody>
      </p:sp>
      <p:pic>
        <p:nvPicPr>
          <p:cNvPr id="8" name="Picture 7" descr="A picture containing drawing&#10;&#10;Description automatically generated">
            <a:extLst>
              <a:ext uri="{FF2B5EF4-FFF2-40B4-BE49-F238E27FC236}">
                <a16:creationId xmlns:a16="http://schemas.microsoft.com/office/drawing/2014/main" id="{6448EDEA-192E-4B8E-816D-BE20CB86C3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28634" y="3741041"/>
            <a:ext cx="6607440" cy="1651977"/>
          </a:xfrm>
          <a:prstGeom prst="rect">
            <a:avLst/>
          </a:prstGeom>
        </p:spPr>
      </p:pic>
      <p:sp>
        <p:nvSpPr>
          <p:cNvPr id="9" name="Rectangle 8">
            <a:extLst>
              <a:ext uri="{FF2B5EF4-FFF2-40B4-BE49-F238E27FC236}">
                <a16:creationId xmlns:a16="http://schemas.microsoft.com/office/drawing/2014/main" id="{886B4437-1788-42E8-9405-D366F25BA271}"/>
              </a:ext>
            </a:extLst>
          </p:cNvPr>
          <p:cNvSpPr/>
          <p:nvPr userDrawn="1"/>
        </p:nvSpPr>
        <p:spPr>
          <a:xfrm>
            <a:off x="1164331" y="1122362"/>
            <a:ext cx="390000" cy="42706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cxnSp>
        <p:nvCxnSpPr>
          <p:cNvPr id="11" name="Straight Connector 10">
            <a:extLst>
              <a:ext uri="{FF2B5EF4-FFF2-40B4-BE49-F238E27FC236}">
                <a16:creationId xmlns:a16="http://schemas.microsoft.com/office/drawing/2014/main" id="{376FBD51-4B46-462A-BA7C-373B312BC1C9}"/>
              </a:ext>
            </a:extLst>
          </p:cNvPr>
          <p:cNvCxnSpPr/>
          <p:nvPr userDrawn="1"/>
        </p:nvCxnSpPr>
        <p:spPr>
          <a:xfrm>
            <a:off x="1928634" y="1122362"/>
            <a:ext cx="6607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BCC57CD-CC22-4418-819F-F752DA82F2F6}"/>
              </a:ext>
            </a:extLst>
          </p:cNvPr>
          <p:cNvCxnSpPr/>
          <p:nvPr userDrawn="1"/>
        </p:nvCxnSpPr>
        <p:spPr>
          <a:xfrm>
            <a:off x="1928634" y="3594338"/>
            <a:ext cx="6607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3975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96331-12C3-4E56-9A2D-29C4A063C74B}"/>
              </a:ext>
            </a:extLst>
          </p:cNvPr>
          <p:cNvSpPr>
            <a:spLocks noGrp="1"/>
          </p:cNvSpPr>
          <p:nvPr>
            <p:ph type="title"/>
          </p:nvPr>
        </p:nvSpPr>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E00408DF-99BF-488B-A9BC-206A47476B81}"/>
              </a:ext>
            </a:extLst>
          </p:cNvPr>
          <p:cNvSpPr>
            <a:spLocks noGrp="1"/>
          </p:cNvSpPr>
          <p:nvPr>
            <p:ph idx="1"/>
          </p:nvPr>
        </p:nvSpPr>
        <p:spPr/>
        <p:txBody>
          <a:bodyPr/>
          <a:lstStyle>
            <a:lvl1pPr>
              <a:defRPr sz="28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79A19C8C-0D5E-44C6-9C52-89349AD86291}"/>
              </a:ext>
            </a:extLst>
          </p:cNvPr>
          <p:cNvSpPr>
            <a:spLocks noGrp="1"/>
          </p:cNvSpPr>
          <p:nvPr>
            <p:ph type="dt" sz="half" idx="10"/>
          </p:nvPr>
        </p:nvSpPr>
        <p:spPr>
          <a:xfrm>
            <a:off x="681038" y="6356352"/>
            <a:ext cx="2228850" cy="365125"/>
          </a:xfrm>
          <a:prstGeom prst="rect">
            <a:avLst/>
          </a:prstGeom>
        </p:spPr>
        <p:txBody>
          <a:bodyPr/>
          <a:lstStyle/>
          <a:p>
            <a:fld id="{9E397DE4-62A5-46DC-AAAA-BF8D93A8451C}" type="datetime1">
              <a:rPr lang="en-GB" smtClean="0"/>
              <a:t>28/03/2025</a:t>
            </a:fld>
            <a:endParaRPr lang="en-GB" dirty="0"/>
          </a:p>
        </p:txBody>
      </p:sp>
      <p:sp>
        <p:nvSpPr>
          <p:cNvPr id="5" name="Footer Placeholder 4">
            <a:extLst>
              <a:ext uri="{FF2B5EF4-FFF2-40B4-BE49-F238E27FC236}">
                <a16:creationId xmlns:a16="http://schemas.microsoft.com/office/drawing/2014/main" id="{B203024E-2868-41EB-99D8-E991B28951E6}"/>
              </a:ext>
            </a:extLst>
          </p:cNvPr>
          <p:cNvSpPr>
            <a:spLocks noGrp="1"/>
          </p:cNvSpPr>
          <p:nvPr>
            <p:ph type="ftr" sz="quarter" idx="11"/>
          </p:nvPr>
        </p:nvSpPr>
        <p:spPr>
          <a:xfrm>
            <a:off x="3281363" y="6356352"/>
            <a:ext cx="3343275"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C941A019-7A30-4DB3-B4BF-A2EE7869B059}"/>
              </a:ext>
            </a:extLst>
          </p:cNvPr>
          <p:cNvSpPr>
            <a:spLocks noGrp="1"/>
          </p:cNvSpPr>
          <p:nvPr>
            <p:ph type="sldNum" sz="quarter" idx="12"/>
          </p:nvPr>
        </p:nvSpPr>
        <p:spPr>
          <a:xfrm>
            <a:off x="6736992" y="6356351"/>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5DE55D5-F24E-402B-AE99-678F85388135}" type="slidenum">
              <a:rPr lang="en-GB" smtClean="0"/>
              <a:pPr/>
              <a:t>‹#›</a:t>
            </a:fld>
            <a:endParaRPr lang="en-GB"/>
          </a:p>
        </p:txBody>
      </p:sp>
    </p:spTree>
    <p:extLst>
      <p:ext uri="{BB962C8B-B14F-4D97-AF65-F5344CB8AC3E}">
        <p14:creationId xmlns:p14="http://schemas.microsoft.com/office/powerpoint/2010/main" val="796751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7099300" y="6356351"/>
            <a:ext cx="2311400" cy="365125"/>
          </a:xfrm>
          <a:prstGeom prst="rect">
            <a:avLst/>
          </a:prstGeom>
        </p:spPr>
        <p:txBody>
          <a:bodyPr/>
          <a:lstStyle/>
          <a:p>
            <a:fld id="{96B58B13-8409-5A4D-964A-427DA4FAC6DC}" type="slidenum">
              <a:rPr lang="en-US" smtClean="0"/>
              <a:pPr/>
              <a:t>‹#›</a:t>
            </a:fld>
            <a:endParaRPr lang="en-US"/>
          </a:p>
        </p:txBody>
      </p:sp>
      <p:pic>
        <p:nvPicPr>
          <p:cNvPr id="7" name="Picture 6"/>
          <p:cNvPicPr>
            <a:picLocks noChangeAspect="1"/>
          </p:cNvPicPr>
          <p:nvPr userDrawn="1"/>
        </p:nvPicPr>
        <p:blipFill>
          <a:blip r:embed="rId2"/>
          <a:stretch>
            <a:fillRect/>
          </a:stretch>
        </p:blipFill>
        <p:spPr>
          <a:xfrm>
            <a:off x="6421348" y="304800"/>
            <a:ext cx="3484652" cy="6553200"/>
          </a:xfrm>
          <a:prstGeom prst="rect">
            <a:avLst/>
          </a:prstGeom>
        </p:spPr>
      </p:pic>
      <p:sp>
        <p:nvSpPr>
          <p:cNvPr id="11" name="Rectangle 10"/>
          <p:cNvSpPr/>
          <p:nvPr userDrawn="1"/>
        </p:nvSpPr>
        <p:spPr>
          <a:xfrm>
            <a:off x="672719" y="0"/>
            <a:ext cx="9233281" cy="1012110"/>
          </a:xfrm>
          <a:prstGeom prst="rect">
            <a:avLst/>
          </a:prstGeom>
          <a:solidFill>
            <a:srgbClr val="3F737B"/>
          </a:solidFill>
          <a:ln>
            <a:solidFill>
              <a:srgbClr val="3F737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1" y="0"/>
            <a:ext cx="672719" cy="1012110"/>
          </a:xfrm>
          <a:prstGeom prst="rect">
            <a:avLst/>
          </a:prstGeom>
          <a:solidFill>
            <a:srgbClr val="FFEB7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7365" y="322378"/>
            <a:ext cx="8711286" cy="689731"/>
          </a:xfrm>
        </p:spPr>
        <p:txBody>
          <a:bodyPr>
            <a:normAutofit/>
          </a:bodyPr>
          <a:lstStyle>
            <a:lvl1pPr algn="r">
              <a:defRPr sz="2800" b="0">
                <a:solidFill>
                  <a:schemeClr val="bg1"/>
                </a:solidFill>
              </a:defRPr>
            </a:lvl1pPr>
          </a:lstStyle>
          <a:p>
            <a:r>
              <a:rPr lang="en-GB" dirty="0"/>
              <a:t>Click to edit Master title style</a:t>
            </a:r>
            <a:endParaRPr lang="en-US" dirty="0"/>
          </a:p>
        </p:txBody>
      </p:sp>
      <p:sp>
        <p:nvSpPr>
          <p:cNvPr id="9" name="Slide Number Placeholder 5"/>
          <p:cNvSpPr txBox="1">
            <a:spLocks/>
          </p:cNvSpPr>
          <p:nvPr userDrawn="1"/>
        </p:nvSpPr>
        <p:spPr>
          <a:xfrm>
            <a:off x="9558650" y="6492875"/>
            <a:ext cx="361737"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rgbClr val="3F737B"/>
              </a:solidFill>
            </a:endParaRPr>
          </a:p>
        </p:txBody>
      </p:sp>
    </p:spTree>
    <p:extLst>
      <p:ext uri="{BB962C8B-B14F-4D97-AF65-F5344CB8AC3E}">
        <p14:creationId xmlns:p14="http://schemas.microsoft.com/office/powerpoint/2010/main" val="3061244219"/>
      </p:ext>
    </p:extLst>
  </p:cSld>
  <p:clrMapOvr>
    <a:masterClrMapping/>
  </p:clrMapOvr>
  <p:extLst>
    <p:ext uri="{DCECCB84-F9BA-43D5-87BE-67443E8EF086}">
      <p15:sldGuideLst xmlns:p15="http://schemas.microsoft.com/office/powerpoint/2012/main">
        <p15:guide id="1" orient="horz" pos="842" userDrawn="1">
          <p15:clr>
            <a:srgbClr val="FBAE40"/>
          </p15:clr>
        </p15:guide>
        <p15:guide id="2" pos="429" userDrawn="1">
          <p15:clr>
            <a:srgbClr val="FBAE40"/>
          </p15:clr>
        </p15:guide>
        <p15:guide id="3" pos="4254" userDrawn="1">
          <p15:clr>
            <a:srgbClr val="FBAE40"/>
          </p15:clr>
        </p15:guide>
        <p15:guide id="4" pos="602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1" y="304800"/>
            <a:ext cx="3136900" cy="6553200"/>
          </a:xfrm>
          <a:prstGeom prst="rect">
            <a:avLst/>
          </a:prstGeom>
        </p:spPr>
      </p:pic>
      <p:sp>
        <p:nvSpPr>
          <p:cNvPr id="11" name="Rectangle 10"/>
          <p:cNvSpPr/>
          <p:nvPr userDrawn="1"/>
        </p:nvSpPr>
        <p:spPr>
          <a:xfrm>
            <a:off x="672719" y="0"/>
            <a:ext cx="9233281" cy="1012110"/>
          </a:xfrm>
          <a:prstGeom prst="rect">
            <a:avLst/>
          </a:prstGeom>
          <a:solidFill>
            <a:srgbClr val="3F737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1" y="0"/>
            <a:ext cx="672719" cy="1012110"/>
          </a:xfrm>
          <a:prstGeom prst="rect">
            <a:avLst/>
          </a:prstGeom>
          <a:solidFill>
            <a:srgbClr val="FFEB7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lide Number Placeholder 5"/>
          <p:cNvSpPr txBox="1">
            <a:spLocks/>
          </p:cNvSpPr>
          <p:nvPr userDrawn="1"/>
        </p:nvSpPr>
        <p:spPr>
          <a:xfrm>
            <a:off x="9558650" y="6492875"/>
            <a:ext cx="361737"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rgbClr val="3F737B"/>
              </a:solidFill>
            </a:endParaRPr>
          </a:p>
        </p:txBody>
      </p:sp>
      <p:sp>
        <p:nvSpPr>
          <p:cNvPr id="8" name="Title 1"/>
          <p:cNvSpPr>
            <a:spLocks noGrp="1"/>
          </p:cNvSpPr>
          <p:nvPr>
            <p:ph type="title"/>
          </p:nvPr>
        </p:nvSpPr>
        <p:spPr>
          <a:xfrm>
            <a:off x="847365" y="322378"/>
            <a:ext cx="8711286" cy="689731"/>
          </a:xfrm>
        </p:spPr>
        <p:txBody>
          <a:bodyPr>
            <a:normAutofit/>
          </a:bodyPr>
          <a:lstStyle>
            <a:lvl1pPr algn="r">
              <a:defRPr sz="2800" b="0">
                <a:solidFill>
                  <a:schemeClr val="bg1"/>
                </a:solidFill>
              </a:defRPr>
            </a:lvl1pPr>
          </a:lstStyle>
          <a:p>
            <a:r>
              <a:rPr lang="en-GB" dirty="0"/>
              <a:t>Click to edit Master title style</a:t>
            </a:r>
            <a:endParaRPr lang="en-US" dirty="0"/>
          </a:p>
        </p:txBody>
      </p:sp>
    </p:spTree>
    <p:extLst>
      <p:ext uri="{BB962C8B-B14F-4D97-AF65-F5344CB8AC3E}">
        <p14:creationId xmlns:p14="http://schemas.microsoft.com/office/powerpoint/2010/main" val="1059515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1" y="304800"/>
            <a:ext cx="3708972" cy="6553200"/>
          </a:xfrm>
          <a:prstGeom prst="rect">
            <a:avLst/>
          </a:prstGeom>
        </p:spPr>
      </p:pic>
      <p:sp>
        <p:nvSpPr>
          <p:cNvPr id="11" name="Rectangle 10"/>
          <p:cNvSpPr/>
          <p:nvPr userDrawn="1"/>
        </p:nvSpPr>
        <p:spPr>
          <a:xfrm>
            <a:off x="672719" y="0"/>
            <a:ext cx="9233281" cy="1012110"/>
          </a:xfrm>
          <a:prstGeom prst="rect">
            <a:avLst/>
          </a:prstGeom>
          <a:solidFill>
            <a:srgbClr val="3F737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1" y="0"/>
            <a:ext cx="672719" cy="1012110"/>
          </a:xfrm>
          <a:prstGeom prst="rect">
            <a:avLst/>
          </a:prstGeom>
          <a:solidFill>
            <a:srgbClr val="FFEB7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7365" y="322378"/>
            <a:ext cx="8711286" cy="689731"/>
          </a:xfrm>
        </p:spPr>
        <p:txBody>
          <a:bodyPr>
            <a:normAutofit/>
          </a:bodyPr>
          <a:lstStyle>
            <a:lvl1pPr algn="r">
              <a:defRPr sz="2800" b="0">
                <a:solidFill>
                  <a:schemeClr val="bg1"/>
                </a:solidFill>
              </a:defRPr>
            </a:lvl1pPr>
          </a:lstStyle>
          <a:p>
            <a:r>
              <a:rPr lang="en-GB" dirty="0"/>
              <a:t>Click to edit Master title style</a:t>
            </a:r>
            <a:endParaRPr lang="en-US" dirty="0"/>
          </a:p>
        </p:txBody>
      </p:sp>
      <p:sp>
        <p:nvSpPr>
          <p:cNvPr id="6" name="Slide Number Placeholder 5"/>
          <p:cNvSpPr txBox="1">
            <a:spLocks/>
          </p:cNvSpPr>
          <p:nvPr userDrawn="1"/>
        </p:nvSpPr>
        <p:spPr>
          <a:xfrm>
            <a:off x="9558650" y="6492875"/>
            <a:ext cx="361737"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rgbClr val="3F737B"/>
              </a:solidFill>
            </a:endParaRPr>
          </a:p>
        </p:txBody>
      </p:sp>
    </p:spTree>
    <p:extLst>
      <p:ext uri="{BB962C8B-B14F-4D97-AF65-F5344CB8AC3E}">
        <p14:creationId xmlns:p14="http://schemas.microsoft.com/office/powerpoint/2010/main" val="1059515341"/>
      </p:ext>
    </p:extLst>
  </p:cSld>
  <p:clrMapOvr>
    <a:masterClrMapping/>
  </p:clrMapOvr>
  <p:extLst>
    <p:ext uri="{DCECCB84-F9BA-43D5-87BE-67443E8EF086}">
      <p15:sldGuideLst xmlns:p15="http://schemas.microsoft.com/office/powerpoint/2012/main">
        <p15:guide id="1" pos="2122" userDrawn="1">
          <p15:clr>
            <a:srgbClr val="FBAE40"/>
          </p15:clr>
        </p15:guide>
        <p15:guide id="2" pos="217" userDrawn="1">
          <p15:clr>
            <a:srgbClr val="FBAE40"/>
          </p15:clr>
        </p15:guide>
        <p15:guide id="3" orient="horz" pos="845" userDrawn="1">
          <p15:clr>
            <a:srgbClr val="FBAE40"/>
          </p15:clr>
        </p15:guide>
        <p15:guide id="4" pos="2527"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End Slide - CoH">
    <p:spTree>
      <p:nvGrpSpPr>
        <p:cNvPr id="1" name=""/>
        <p:cNvGrpSpPr/>
        <p:nvPr/>
      </p:nvGrpSpPr>
      <p:grpSpPr>
        <a:xfrm>
          <a:off x="0" y="0"/>
          <a:ext cx="0" cy="0"/>
          <a:chOff x="0" y="0"/>
          <a:chExt cx="0" cy="0"/>
        </a:xfrm>
      </p:grpSpPr>
      <p:grpSp>
        <p:nvGrpSpPr>
          <p:cNvPr id="3" name="Group 12"/>
          <p:cNvGrpSpPr>
            <a:grpSpLocks/>
          </p:cNvGrpSpPr>
          <p:nvPr userDrawn="1"/>
        </p:nvGrpSpPr>
        <p:grpSpPr bwMode="auto">
          <a:xfrm>
            <a:off x="-6879" y="1854200"/>
            <a:ext cx="9912879" cy="3168650"/>
            <a:chOff x="-6984" y="1340768"/>
            <a:chExt cx="9150984" cy="3744417"/>
          </a:xfrm>
          <a:solidFill>
            <a:srgbClr val="3F737B"/>
          </a:solidFill>
        </p:grpSpPr>
        <p:sp>
          <p:nvSpPr>
            <p:cNvPr id="4" name="Rectangle 3"/>
            <p:cNvSpPr/>
            <p:nvPr userDrawn="1"/>
          </p:nvSpPr>
          <p:spPr>
            <a:xfrm>
              <a:off x="-634" y="1340768"/>
              <a:ext cx="9144634" cy="374441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3655" tIns="36827" rIns="73655" bIns="36827" anchor="ctr"/>
            <a:lstStyle/>
            <a:p>
              <a:pPr algn="ctr" defTabSz="914278" eaLnBrk="1" hangingPunct="1">
                <a:spcAft>
                  <a:spcPts val="1200"/>
                </a:spcAft>
                <a:defRPr/>
              </a:pPr>
              <a:endParaRPr lang="en-GB" sz="1700" dirty="0"/>
            </a:p>
          </p:txBody>
        </p:sp>
        <p:sp>
          <p:nvSpPr>
            <p:cNvPr id="5" name="Rectangle 4"/>
            <p:cNvSpPr/>
            <p:nvPr userDrawn="1"/>
          </p:nvSpPr>
          <p:spPr>
            <a:xfrm>
              <a:off x="-6984" y="1340768"/>
              <a:ext cx="463582" cy="374441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3655" tIns="36827" rIns="73655" bIns="36827" anchor="ctr"/>
            <a:lstStyle/>
            <a:p>
              <a:pPr algn="ctr" defTabSz="914278" eaLnBrk="1" hangingPunct="1">
                <a:defRPr/>
              </a:pPr>
              <a:endParaRPr lang="en-GB" sz="1700" dirty="0"/>
            </a:p>
          </p:txBody>
        </p:sp>
      </p:grpSp>
      <p:sp>
        <p:nvSpPr>
          <p:cNvPr id="2" name="Title 1"/>
          <p:cNvSpPr>
            <a:spLocks noGrp="1"/>
          </p:cNvSpPr>
          <p:nvPr>
            <p:ph type="ctrTitle"/>
          </p:nvPr>
        </p:nvSpPr>
        <p:spPr>
          <a:xfrm>
            <a:off x="726446" y="2987250"/>
            <a:ext cx="4931300" cy="902550"/>
          </a:xfrm>
        </p:spPr>
        <p:txBody>
          <a:bodyPr lIns="0" tIns="0" rIns="0" bIns="0">
            <a:noAutofit/>
          </a:bodyPr>
          <a:lstStyle>
            <a:lvl1pPr algn="l">
              <a:lnSpc>
                <a:spcPct val="90000"/>
              </a:lnSpc>
              <a:defRPr sz="3200" b="1">
                <a:latin typeface="Arial Narrow" pitchFamily="34" charset="0"/>
              </a:defRPr>
            </a:lvl1pPr>
          </a:lstStyle>
          <a:p>
            <a:r>
              <a:rPr lang="en-US" dirty="0"/>
              <a:t>Click to edit Master title style</a:t>
            </a:r>
            <a:endParaRPr lang="en-GB" dirty="0"/>
          </a:p>
        </p:txBody>
      </p:sp>
      <p:sp>
        <p:nvSpPr>
          <p:cNvPr id="12" name="Slide Number Placeholder 5"/>
          <p:cNvSpPr>
            <a:spLocks noGrp="1"/>
          </p:cNvSpPr>
          <p:nvPr>
            <p:ph type="sldNum" sz="quarter" idx="10"/>
          </p:nvPr>
        </p:nvSpPr>
        <p:spPr/>
        <p:txBody>
          <a:bodyPr lIns="91428" tIns="45713" rIns="91428" bIns="45713"/>
          <a:lstStyle>
            <a:lvl1pPr>
              <a:defRPr/>
            </a:lvl1pPr>
          </a:lstStyle>
          <a:p>
            <a:pPr>
              <a:defRPr/>
            </a:pPr>
            <a:fld id="{4C36D74F-54D2-4516-8BEF-E8239F9BBBC0}" type="slidenum">
              <a:rPr lang="en-GB" altLang="en-US"/>
              <a:pPr>
                <a:defRPr/>
              </a:pPr>
              <a:t>‹#›</a:t>
            </a:fld>
            <a:endParaRPr lang="en-GB" altLang="en-US"/>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0299" y="2271399"/>
            <a:ext cx="2311400" cy="2069592"/>
          </a:xfrm>
          <a:prstGeom prst="rect">
            <a:avLst/>
          </a:prstGeom>
        </p:spPr>
      </p:pic>
    </p:spTree>
    <p:extLst>
      <p:ext uri="{BB962C8B-B14F-4D97-AF65-F5344CB8AC3E}">
        <p14:creationId xmlns:p14="http://schemas.microsoft.com/office/powerpoint/2010/main" val="388955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4_Title and Content">
    <p:spTree>
      <p:nvGrpSpPr>
        <p:cNvPr id="1" name=""/>
        <p:cNvGrpSpPr/>
        <p:nvPr/>
      </p:nvGrpSpPr>
      <p:grpSpPr>
        <a:xfrm>
          <a:off x="0" y="0"/>
          <a:ext cx="0" cy="0"/>
          <a:chOff x="0" y="0"/>
          <a:chExt cx="0" cy="0"/>
        </a:xfrm>
      </p:grpSpPr>
      <p:sp>
        <p:nvSpPr>
          <p:cNvPr id="4" name="Rectangle 3"/>
          <p:cNvSpPr/>
          <p:nvPr userDrawn="1"/>
        </p:nvSpPr>
        <p:spPr>
          <a:xfrm>
            <a:off x="0" y="0"/>
            <a:ext cx="50217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anchor="ctr"/>
          <a:lstStyle/>
          <a:p>
            <a:pPr algn="ctr" eaLnBrk="1" hangingPunct="1">
              <a:defRPr/>
            </a:pPr>
            <a:endParaRPr lang="en-GB" sz="1800"/>
          </a:p>
        </p:txBody>
      </p:sp>
      <p:cxnSp>
        <p:nvCxnSpPr>
          <p:cNvPr id="5" name="Straight Connector 4"/>
          <p:cNvCxnSpPr/>
          <p:nvPr userDrawn="1"/>
        </p:nvCxnSpPr>
        <p:spPr>
          <a:xfrm flipH="1">
            <a:off x="1021557" y="1516063"/>
            <a:ext cx="8396023"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974560" y="274640"/>
            <a:ext cx="8436141" cy="1143000"/>
          </a:xfrm>
        </p:spPr>
        <p:txBody>
          <a:bodyPr>
            <a:noAutofit/>
          </a:bodyPr>
          <a:lstStyle>
            <a:lvl1pPr algn="l">
              <a:defRPr sz="3600" b="1"/>
            </a:lvl1pPr>
          </a:lstStyle>
          <a:p>
            <a:r>
              <a:rPr lang="en-US" dirty="0"/>
              <a:t>Click to edit Master title style</a:t>
            </a:r>
            <a:endParaRPr lang="en-GB" dirty="0"/>
          </a:p>
        </p:txBody>
      </p:sp>
      <p:sp>
        <p:nvSpPr>
          <p:cNvPr id="3" name="Content Placeholder 2"/>
          <p:cNvSpPr>
            <a:spLocks noGrp="1"/>
          </p:cNvSpPr>
          <p:nvPr>
            <p:ph idx="1"/>
          </p:nvPr>
        </p:nvSpPr>
        <p:spPr>
          <a:xfrm>
            <a:off x="974560" y="1639344"/>
            <a:ext cx="8436141" cy="4525963"/>
          </a:xfrm>
        </p:spPr>
        <p:txBody>
          <a:bodyPr lIns="91417" tIns="45708" rIns="91417" bIns="45708" rtlCol="0">
            <a:noAutofit/>
          </a:bodyPr>
          <a:lstStyle>
            <a:lvl1pPr marL="0" indent="0" algn="l" defTabSz="914167" rtl="0" eaLnBrk="1" latinLnBrk="0" hangingPunct="1">
              <a:spcBef>
                <a:spcPts val="0"/>
              </a:spcBef>
              <a:spcAft>
                <a:spcPts val="600"/>
              </a:spcAft>
              <a:buClr>
                <a:schemeClr val="accent1"/>
              </a:buClr>
              <a:buFont typeface="Arial" panose="020B0604020202020204" pitchFamily="34" charset="0"/>
              <a:buNone/>
              <a:defRPr lang="en-US" sz="2200" b="0" kern="1200" dirty="0" smtClean="0">
                <a:solidFill>
                  <a:schemeClr val="tx1"/>
                </a:solidFill>
                <a:latin typeface="Arial Narrow" pitchFamily="34" charset="0"/>
                <a:ea typeface="+mn-ea"/>
                <a:cs typeface="+mn-cs"/>
              </a:defRPr>
            </a:lvl1pPr>
            <a:lvl2pPr marL="326944" indent="-312659" algn="l" defTabSz="914167" rtl="0" eaLnBrk="1" latinLnBrk="0" hangingPunct="1">
              <a:spcBef>
                <a:spcPts val="0"/>
              </a:spcBef>
              <a:spcAft>
                <a:spcPts val="600"/>
              </a:spcAft>
              <a:buClr>
                <a:schemeClr val="accent1"/>
              </a:buClr>
              <a:buFont typeface="Wingdings" pitchFamily="2" charset="2"/>
              <a:buChar char="§"/>
              <a:defRPr lang="en-US" sz="2200" b="0" kern="1200" dirty="0" smtClean="0">
                <a:solidFill>
                  <a:schemeClr val="tx1"/>
                </a:solidFill>
                <a:latin typeface="Arial Narrow" pitchFamily="34" charset="0"/>
                <a:ea typeface="+mn-ea"/>
                <a:cs typeface="+mn-cs"/>
              </a:defRPr>
            </a:lvl2pPr>
            <a:lvl3pPr marL="531679" indent="-258698" algn="l" defTabSz="914167" rtl="0" eaLnBrk="1" latinLnBrk="0" hangingPunct="1">
              <a:spcBef>
                <a:spcPts val="0"/>
              </a:spcBef>
              <a:spcAft>
                <a:spcPts val="600"/>
              </a:spcAft>
              <a:buClr>
                <a:schemeClr val="accent1"/>
              </a:buClr>
              <a:buFont typeface="Verdana" pitchFamily="34" charset="0"/>
              <a:buChar char="−"/>
              <a:defRPr lang="en-US" sz="2200" b="0" kern="1200" dirty="0" smtClean="0">
                <a:solidFill>
                  <a:schemeClr val="tx1"/>
                </a:solidFill>
                <a:latin typeface="Arial Narrow" pitchFamily="34" charset="0"/>
                <a:ea typeface="+mn-ea"/>
                <a:cs typeface="+mn-cs"/>
              </a:defRPr>
            </a:lvl3pPr>
            <a:lvl4pPr marL="804660" indent="-272982" algn="l" defTabSz="914167" rtl="0" eaLnBrk="1" latinLnBrk="0" hangingPunct="1">
              <a:spcBef>
                <a:spcPts val="0"/>
              </a:spcBef>
              <a:spcAft>
                <a:spcPts val="600"/>
              </a:spcAft>
              <a:buClr>
                <a:schemeClr val="accent1"/>
              </a:buClr>
              <a:buFont typeface="Arial" pitchFamily="34" charset="0"/>
              <a:buChar char="•"/>
              <a:defRPr lang="en-US" sz="2200" b="0" kern="1200" dirty="0" smtClean="0">
                <a:solidFill>
                  <a:schemeClr val="tx1"/>
                </a:solidFill>
                <a:latin typeface="Arial Narrow" pitchFamily="34" charset="0"/>
                <a:ea typeface="+mn-ea"/>
                <a:cs typeface="+mn-cs"/>
              </a:defRPr>
            </a:lvl4pPr>
            <a:lvl5pPr marL="1077642" indent="-272982" algn="l" defTabSz="914167" rtl="0" eaLnBrk="1" latinLnBrk="0" hangingPunct="1">
              <a:spcBef>
                <a:spcPts val="0"/>
              </a:spcBef>
              <a:spcAft>
                <a:spcPts val="600"/>
              </a:spcAft>
              <a:buClr>
                <a:schemeClr val="accent1"/>
              </a:buClr>
              <a:defRPr lang="en-GB" sz="2200" b="0" kern="1200" dirty="0">
                <a:solidFill>
                  <a:schemeClr val="tx1"/>
                </a:solidFill>
                <a:latin typeface="Arial Narrow" pitchFamily="34" charset="0"/>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Date Placeholder 3"/>
          <p:cNvSpPr>
            <a:spLocks noGrp="1"/>
          </p:cNvSpPr>
          <p:nvPr>
            <p:ph type="dt" sz="half" idx="10"/>
          </p:nvPr>
        </p:nvSpPr>
        <p:spPr/>
        <p:txBody>
          <a:bodyPr/>
          <a:lstStyle>
            <a:lvl1pPr>
              <a:defRPr/>
            </a:lvl1pPr>
          </a:lstStyle>
          <a:p>
            <a:pPr>
              <a:defRPr/>
            </a:pPr>
            <a:endParaRPr lang="en-GB" dirty="0"/>
          </a:p>
        </p:txBody>
      </p:sp>
      <p:sp>
        <p:nvSpPr>
          <p:cNvPr id="7" name="Footer Placeholder 4"/>
          <p:cNvSpPr>
            <a:spLocks noGrp="1"/>
          </p:cNvSpPr>
          <p:nvPr>
            <p:ph type="ftr" sz="quarter" idx="11"/>
          </p:nvPr>
        </p:nvSpPr>
        <p:spPr/>
        <p:txBody>
          <a:bodyPr/>
          <a:lstStyle>
            <a:lvl1pPr>
              <a:defRPr/>
            </a:lvl1pPr>
          </a:lstStyle>
          <a:p>
            <a:pPr>
              <a:defRPr/>
            </a:pPr>
            <a:endParaRPr lang="en-GB" dirty="0"/>
          </a:p>
        </p:txBody>
      </p:sp>
      <p:sp>
        <p:nvSpPr>
          <p:cNvPr id="8" name="Slide Number Placeholder 5"/>
          <p:cNvSpPr>
            <a:spLocks noGrp="1"/>
          </p:cNvSpPr>
          <p:nvPr>
            <p:ph type="sldNum" sz="quarter" idx="12"/>
          </p:nvPr>
        </p:nvSpPr>
        <p:spPr/>
        <p:txBody>
          <a:bodyPr/>
          <a:lstStyle>
            <a:lvl1pPr>
              <a:defRPr/>
            </a:lvl1pPr>
          </a:lstStyle>
          <a:p>
            <a:pPr>
              <a:defRPr/>
            </a:pPr>
            <a:fld id="{C27F6032-E951-440C-A41C-321C5077C115}" type="slidenum">
              <a:rPr lang="en-GB" altLang="en-US"/>
              <a:pPr>
                <a:defRPr/>
              </a:pPr>
              <a:t>‹#›</a:t>
            </a:fld>
            <a:endParaRPr lang="en-GB" altLang="en-US" dirty="0"/>
          </a:p>
        </p:txBody>
      </p:sp>
      <p:sp>
        <p:nvSpPr>
          <p:cNvPr id="9" name="Rectangle 8"/>
          <p:cNvSpPr/>
          <p:nvPr userDrawn="1"/>
        </p:nvSpPr>
        <p:spPr>
          <a:xfrm>
            <a:off x="8599" y="0"/>
            <a:ext cx="502179" cy="6858000"/>
          </a:xfrm>
          <a:prstGeom prst="rect">
            <a:avLst/>
          </a:prstGeom>
          <a:solidFill>
            <a:srgbClr val="3F737B"/>
          </a:solidFill>
          <a:ln>
            <a:solidFill>
              <a:srgbClr val="3F737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800"/>
          </a:p>
        </p:txBody>
      </p:sp>
    </p:spTree>
    <p:extLst>
      <p:ext uri="{BB962C8B-B14F-4D97-AF65-F5344CB8AC3E}">
        <p14:creationId xmlns:p14="http://schemas.microsoft.com/office/powerpoint/2010/main" val="2324055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pic>
        <p:nvPicPr>
          <p:cNvPr id="5" name="Picture 4" descr="A screenshot of a tree&#10;&#10;Description automatically generated">
            <a:extLst>
              <a:ext uri="{FF2B5EF4-FFF2-40B4-BE49-F238E27FC236}">
                <a16:creationId xmlns:a16="http://schemas.microsoft.com/office/drawing/2014/main" id="{55604079-F64A-41F1-B063-1C997E70068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742" y="1798320"/>
            <a:ext cx="8446516" cy="3261360"/>
          </a:xfrm>
          <a:prstGeom prst="rect">
            <a:avLst/>
          </a:prstGeom>
        </p:spPr>
      </p:pic>
    </p:spTree>
    <p:extLst>
      <p:ext uri="{BB962C8B-B14F-4D97-AF65-F5344CB8AC3E}">
        <p14:creationId xmlns:p14="http://schemas.microsoft.com/office/powerpoint/2010/main" val="3967046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0" tIns="0" rIns="0" bIns="0" rtlCol="0" anchor="t" anchorCtr="0">
            <a:normAutofit/>
          </a:bodyPr>
          <a:lstStyle/>
          <a:p>
            <a:r>
              <a:rPr lang="en-GB" dirty="0"/>
              <a:t>Click to edit Master title style</a:t>
            </a:r>
            <a:endParaRPr lang="en-US" dirty="0"/>
          </a:p>
        </p:txBody>
      </p:sp>
      <p:sp>
        <p:nvSpPr>
          <p:cNvPr id="3" name="Text Placeholder 2"/>
          <p:cNvSpPr>
            <a:spLocks noGrp="1"/>
          </p:cNvSpPr>
          <p:nvPr>
            <p:ph type="body" idx="1"/>
          </p:nvPr>
        </p:nvSpPr>
        <p:spPr>
          <a:xfrm>
            <a:off x="495300" y="1600201"/>
            <a:ext cx="8915400" cy="4525963"/>
          </a:xfrm>
          <a:prstGeom prst="rect">
            <a:avLst/>
          </a:prstGeom>
        </p:spPr>
        <p:txBody>
          <a:bodyPr vert="horz" lIns="0" tIns="0" rIns="0" bIns="0" rtlCol="0">
            <a:normAutofit/>
          </a:bodyPr>
          <a:lstStyle/>
          <a:p>
            <a:pPr lvl="0"/>
            <a:r>
              <a:rPr lang="en-GB" dirty="0"/>
              <a:t>Click to edit Master text styles</a:t>
            </a:r>
          </a:p>
          <a:p>
            <a:pPr lvl="0"/>
            <a:r>
              <a:rPr lang="en-GB" dirty="0"/>
              <a:t>	Second level</a:t>
            </a:r>
          </a:p>
          <a:p>
            <a:pPr lvl="0"/>
            <a:r>
              <a:rPr lang="en-GB" dirty="0"/>
              <a:t>	Third level</a:t>
            </a:r>
          </a:p>
          <a:p>
            <a:pPr lvl="0"/>
            <a:r>
              <a:rPr lang="en-GB" dirty="0"/>
              <a:t>	Fourth level</a:t>
            </a:r>
          </a:p>
          <a:p>
            <a:pPr lvl="4"/>
            <a:r>
              <a:rPr lang="en-GB" dirty="0"/>
              <a:t>Fifth level</a:t>
            </a:r>
            <a:endParaRPr lang="en-US" dirty="0"/>
          </a:p>
        </p:txBody>
      </p:sp>
    </p:spTree>
    <p:extLst>
      <p:ext uri="{BB962C8B-B14F-4D97-AF65-F5344CB8AC3E}">
        <p14:creationId xmlns:p14="http://schemas.microsoft.com/office/powerpoint/2010/main" val="358986068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82" r:id="rId3"/>
    <p:sldLayoutId id="2147483683" r:id="rId4"/>
    <p:sldLayoutId id="2147483684" r:id="rId5"/>
    <p:sldLayoutId id="2147483686" r:id="rId6"/>
    <p:sldLayoutId id="2147483687" r:id="rId7"/>
    <p:sldLayoutId id="2147483688" r:id="rId8"/>
  </p:sldLayoutIdLst>
  <p:txStyles>
    <p:titleStyle>
      <a:lvl1pPr algn="l" defTabSz="457200" rtl="0" eaLnBrk="1" latinLnBrk="0" hangingPunct="1">
        <a:lnSpc>
          <a:spcPct val="100000"/>
        </a:lnSpc>
        <a:spcBef>
          <a:spcPct val="0"/>
        </a:spcBef>
        <a:buNone/>
        <a:defRPr sz="2800" b="1" i="0" kern="1200">
          <a:solidFill>
            <a:schemeClr val="tx1"/>
          </a:solidFill>
          <a:latin typeface="Arial Narrow"/>
          <a:ea typeface="+mj-ea"/>
          <a:cs typeface="Arial Narrow"/>
        </a:defRPr>
      </a:lvl1pPr>
    </p:titleStyle>
    <p:bodyStyle>
      <a:lvl1pPr marL="0" indent="0" algn="l" defTabSz="457200" rtl="0" eaLnBrk="1" latinLnBrk="0" hangingPunct="1">
        <a:spcBef>
          <a:spcPct val="20000"/>
        </a:spcBef>
        <a:buFont typeface="Arial"/>
        <a:buNone/>
        <a:defRPr sz="3200" b="0" i="0" kern="1200">
          <a:solidFill>
            <a:schemeClr val="tx1"/>
          </a:solidFill>
          <a:latin typeface="Arial Narrow"/>
          <a:ea typeface="+mn-ea"/>
          <a:cs typeface="Arial Narrow"/>
        </a:defRPr>
      </a:lvl1pPr>
      <a:lvl2pPr marL="457200" indent="0" algn="l" defTabSz="457200" rtl="0" eaLnBrk="1" latinLnBrk="0" hangingPunct="1">
        <a:spcBef>
          <a:spcPct val="20000"/>
        </a:spcBef>
        <a:buFont typeface="Arial"/>
        <a:buNone/>
        <a:defRPr sz="2800" b="0" i="0" kern="1200">
          <a:solidFill>
            <a:schemeClr val="tx1"/>
          </a:solidFill>
          <a:latin typeface="Arial"/>
          <a:ea typeface="+mn-ea"/>
          <a:cs typeface="Arial"/>
        </a:defRPr>
      </a:lvl2pPr>
      <a:lvl3pPr marL="914400" indent="0" algn="l" defTabSz="457200" rtl="0" eaLnBrk="1" latinLnBrk="0" hangingPunct="1">
        <a:spcBef>
          <a:spcPct val="20000"/>
        </a:spcBef>
        <a:buFont typeface="Arial"/>
        <a:buNone/>
        <a:defRPr sz="2400" b="0" i="0" kern="1200">
          <a:solidFill>
            <a:schemeClr val="tx1"/>
          </a:solidFill>
          <a:latin typeface="Arial"/>
          <a:ea typeface="+mn-ea"/>
          <a:cs typeface="Arial"/>
        </a:defRPr>
      </a:lvl3pPr>
      <a:lvl4pPr marL="1371600" indent="0" algn="l" defTabSz="457200" rtl="0" eaLnBrk="1" latinLnBrk="0" hangingPunct="1">
        <a:spcBef>
          <a:spcPct val="20000"/>
        </a:spcBef>
        <a:buFont typeface="Arial"/>
        <a:buNone/>
        <a:defRPr sz="2000" b="0" i="0" kern="1200">
          <a:solidFill>
            <a:schemeClr val="tx1"/>
          </a:solidFill>
          <a:latin typeface="Arial"/>
          <a:ea typeface="+mn-ea"/>
          <a:cs typeface="Arial"/>
        </a:defRPr>
      </a:lvl4pPr>
      <a:lvl5pPr marL="360000" indent="-230400" algn="l" defTabSz="457200" rtl="0" eaLnBrk="1" latinLnBrk="0" hangingPunct="1">
        <a:spcBef>
          <a:spcPct val="20000"/>
        </a:spcBef>
        <a:buFont typeface="Lucida Grande"/>
        <a:buChar char="“"/>
        <a:defRPr sz="2000" b="0" i="0" kern="1200">
          <a:solidFill>
            <a:srgbClr val="3F737B"/>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9.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4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43.xml"/><Relationship Id="rId1" Type="http://schemas.openxmlformats.org/officeDocument/2006/relationships/slideLayout" Target="../slideLayouts/slideLayout3.xml"/><Relationship Id="rId4" Type="http://schemas.openxmlformats.org/officeDocument/2006/relationships/image" Target="../media/image9.jpg"/></Relationships>
</file>

<file path=ppt/slides/_rels/slide4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microsoft.com/office/2007/relationships/hdphoto" Target="../media/hdphoto1.wdp"/></Relationships>
</file>

<file path=ppt/slides/_rels/slide5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5EF66-442B-4657-A117-EDC9EC5F68DA}"/>
              </a:ext>
            </a:extLst>
          </p:cNvPr>
          <p:cNvSpPr>
            <a:spLocks noGrp="1"/>
          </p:cNvSpPr>
          <p:nvPr>
            <p:ph type="ctrTitle"/>
          </p:nvPr>
        </p:nvSpPr>
        <p:spPr/>
        <p:txBody>
          <a:bodyPr/>
          <a:lstStyle/>
          <a:p>
            <a:r>
              <a:rPr lang="en-GB" sz="4000" dirty="0"/>
              <a:t>Encountering Bergen-Belsen</a:t>
            </a:r>
            <a:r>
              <a:rPr lang="en-GB" dirty="0"/>
              <a:t> </a:t>
            </a:r>
            <a:br>
              <a:rPr lang="en-GB" dirty="0"/>
            </a:br>
            <a:r>
              <a:rPr lang="en-GB" sz="2400" dirty="0"/>
              <a:t>What were the experiences of those who worked at Bergen-Belsen 15 April-21 May 1945?</a:t>
            </a:r>
            <a:endParaRPr lang="en-GB" dirty="0"/>
          </a:p>
        </p:txBody>
      </p:sp>
      <p:sp>
        <p:nvSpPr>
          <p:cNvPr id="14" name="Subtitle 13">
            <a:extLst>
              <a:ext uri="{FF2B5EF4-FFF2-40B4-BE49-F238E27FC236}">
                <a16:creationId xmlns:a16="http://schemas.microsoft.com/office/drawing/2014/main" id="{1626BA3F-0E87-4249-B0B9-E4CE9ACCC8D3}"/>
              </a:ext>
            </a:extLst>
          </p:cNvPr>
          <p:cNvSpPr>
            <a:spLocks noGrp="1"/>
          </p:cNvSpPr>
          <p:nvPr>
            <p:ph type="subTitle" idx="1"/>
          </p:nvPr>
        </p:nvSpPr>
        <p:spPr/>
        <p:txBody>
          <a:bodyPr/>
          <a:lstStyle/>
          <a:p>
            <a:r>
              <a:rPr lang="en-GB" dirty="0"/>
              <a:t>Source Cards: Activity 2</a:t>
            </a:r>
          </a:p>
        </p:txBody>
      </p:sp>
      <p:pic>
        <p:nvPicPr>
          <p:cNvPr id="3" name="Picture 2" descr="A grey rectangular sign with white letters&#10;&#10;AI-generated content may be incorrect.">
            <a:extLst>
              <a:ext uri="{FF2B5EF4-FFF2-40B4-BE49-F238E27FC236}">
                <a16:creationId xmlns:a16="http://schemas.microsoft.com/office/drawing/2014/main" id="{5B7C35E6-A337-514E-EB92-E6A1B2295C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6604" y="3709405"/>
            <a:ext cx="6696000" cy="1917081"/>
          </a:xfrm>
          <a:prstGeom prst="rect">
            <a:avLst/>
          </a:prstGeom>
        </p:spPr>
      </p:pic>
    </p:spTree>
    <p:extLst>
      <p:ext uri="{BB962C8B-B14F-4D97-AF65-F5344CB8AC3E}">
        <p14:creationId xmlns:p14="http://schemas.microsoft.com/office/powerpoint/2010/main" val="13188929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44488" y="1346261"/>
            <a:ext cx="3024187" cy="831423"/>
          </a:xfrm>
          <a:prstGeom prst="rect">
            <a:avLst/>
          </a:prstGeom>
          <a:solidFill>
            <a:schemeClr val="accent3">
              <a:lumMod val="40000"/>
              <a:lumOff val="60000"/>
            </a:schemeClr>
          </a:solidFill>
          <a:ln w="38100">
            <a:noFill/>
            <a:round/>
          </a:ln>
        </p:spPr>
        <p:txBody>
          <a:bodyPr wrap="square" lIns="144000" tIns="36000" rIns="144000" bIns="144000" anchor="t" anchorCtr="0">
            <a:spAutoFit/>
          </a:bodyPr>
          <a:lstStyle/>
          <a:p>
            <a:pPr>
              <a:lnSpc>
                <a:spcPct val="110000"/>
              </a:lnSpc>
            </a:pPr>
            <a:r>
              <a:rPr lang="en-GB" sz="2000" dirty="0">
                <a:solidFill>
                  <a:srgbClr val="3F737B"/>
                </a:solidFill>
                <a:cs typeface="Arial" panose="020B0604020202020204" pitchFamily="34" charset="0"/>
              </a:rPr>
              <a:t>Lieutenant-Colonel </a:t>
            </a:r>
          </a:p>
          <a:p>
            <a:pPr>
              <a:lnSpc>
                <a:spcPct val="110000"/>
              </a:lnSpc>
            </a:pPr>
            <a:r>
              <a:rPr lang="en-GB" sz="2000" dirty="0">
                <a:solidFill>
                  <a:srgbClr val="3F737B"/>
                </a:solidFill>
                <a:cs typeface="Arial" panose="020B0604020202020204" pitchFamily="34" charset="0"/>
              </a:rPr>
              <a:t>MW </a:t>
            </a:r>
            <a:r>
              <a:rPr lang="en-GB" sz="2000" dirty="0" err="1">
                <a:solidFill>
                  <a:srgbClr val="3F737B"/>
                </a:solidFill>
                <a:cs typeface="Arial" panose="020B0604020202020204" pitchFamily="34" charset="0"/>
              </a:rPr>
              <a:t>Gonin</a:t>
            </a:r>
            <a:endParaRPr lang="en-GB" sz="2000" dirty="0">
              <a:solidFill>
                <a:srgbClr val="3F737B"/>
              </a:solidFill>
              <a:cs typeface="Arial" panose="020B0604020202020204" pitchFamily="34" charset="0"/>
            </a:endParaRPr>
          </a:p>
        </p:txBody>
      </p:sp>
      <p:cxnSp>
        <p:nvCxnSpPr>
          <p:cNvPr id="9" name="Straight Connector 8"/>
          <p:cNvCxnSpPr>
            <a:cxnSpLocks/>
          </p:cNvCxnSpPr>
          <p:nvPr/>
        </p:nvCxnSpPr>
        <p:spPr>
          <a:xfrm>
            <a:off x="344488" y="2174660"/>
            <a:ext cx="3024187" cy="0"/>
          </a:xfrm>
          <a:prstGeom prst="line">
            <a:avLst/>
          </a:prstGeom>
          <a:ln w="57150">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4" name="Title 1"/>
          <p:cNvSpPr>
            <a:spLocks noGrp="1"/>
          </p:cNvSpPr>
          <p:nvPr>
            <p:ph type="title"/>
          </p:nvPr>
        </p:nvSpPr>
        <p:spPr/>
        <p:txBody>
          <a:bodyPr/>
          <a:lstStyle/>
          <a:p>
            <a:r>
              <a:rPr lang="en-GB" dirty="0"/>
              <a:t>Telling the story 2</a:t>
            </a:r>
          </a:p>
        </p:txBody>
      </p:sp>
      <p:sp>
        <p:nvSpPr>
          <p:cNvPr id="3" name="Rectangle 2"/>
          <p:cNvSpPr/>
          <p:nvPr/>
        </p:nvSpPr>
        <p:spPr>
          <a:xfrm>
            <a:off x="3967007" y="1212446"/>
            <a:ext cx="5488849" cy="4517775"/>
          </a:xfrm>
          <a:prstGeom prst="rect">
            <a:avLst/>
          </a:prstGeom>
        </p:spPr>
        <p:txBody>
          <a:bodyPr wrap="square" lIns="0" rIns="0">
            <a:spAutoFit/>
          </a:bodyPr>
          <a:lstStyle/>
          <a:p>
            <a:r>
              <a:rPr lang="en-GB" sz="1600" dirty="0">
                <a:latin typeface="+mj-lt"/>
              </a:rPr>
              <a:t>‘It was shortly after the BRCS [British Red Cross Section] teams arrived, though it may have no connection, that a very large quantity of lipstick also arrived. This was not at all what we men wanted, we were screaming for hundreds and thousands of other things and I don’t know who asked for lipstick. I wish so much that I could discover who did it, it was an action of genius, sheer unadulterated brilliance. I believe nothing did more for those internees than the lipstick. Women lay in bed with no sheets and no nightie but with scarlet lips …</a:t>
            </a:r>
          </a:p>
          <a:p>
            <a:endParaRPr lang="en-GB" sz="1600" dirty="0">
              <a:latin typeface="+mj-lt"/>
            </a:endParaRPr>
          </a:p>
          <a:p>
            <a:r>
              <a:rPr lang="en-GB" sz="1600" dirty="0">
                <a:latin typeface="+mj-lt"/>
              </a:rPr>
              <a:t>At last someone had done something to make them individual again, they were someone no longer merely the number tattooed on the arm. At last they could take an interest in their appearance. That lipstick started to give them back their humanity’.</a:t>
            </a:r>
          </a:p>
          <a:p>
            <a:r>
              <a:rPr lang="en-GB" sz="1600" dirty="0">
                <a:latin typeface="+mj-lt"/>
              </a:rPr>
              <a:t> </a:t>
            </a:r>
          </a:p>
          <a:p>
            <a:pPr>
              <a:lnSpc>
                <a:spcPct val="107000"/>
              </a:lnSpc>
              <a:spcAft>
                <a:spcPts val="800"/>
              </a:spcAft>
            </a:pPr>
            <a:r>
              <a:rPr lang="en-GB" sz="1600" dirty="0"/>
              <a:t>Doc.3713 Mervyn Willet </a:t>
            </a:r>
            <a:r>
              <a:rPr lang="en-GB" sz="1600" dirty="0" err="1"/>
              <a:t>Gonin</a:t>
            </a:r>
            <a:r>
              <a:rPr lang="en-GB" sz="1600" dirty="0"/>
              <a:t> written 1945-1946.</a:t>
            </a:r>
          </a:p>
          <a:p>
            <a:pPr>
              <a:lnSpc>
                <a:spcPct val="107000"/>
              </a:lnSpc>
              <a:spcAft>
                <a:spcPts val="800"/>
              </a:spcAft>
            </a:pPr>
            <a:r>
              <a:rPr lang="en-GB" sz="1600" dirty="0"/>
              <a:t>Documents/Private Papers</a:t>
            </a:r>
            <a:endParaRPr lang="en-GB" sz="1600" dirty="0">
              <a:latin typeface="+mj-lt"/>
            </a:endParaRPr>
          </a:p>
          <a:p>
            <a:r>
              <a:rPr lang="en-GB" sz="1600" i="1" dirty="0">
                <a:latin typeface="+mj-lt"/>
              </a:rPr>
              <a:t>IWM Document archive</a:t>
            </a:r>
            <a:r>
              <a:rPr lang="en-GB" sz="1600" dirty="0"/>
              <a:t> 85/38/1</a:t>
            </a:r>
            <a:endParaRPr lang="en-GB" sz="1600" dirty="0">
              <a:latin typeface="+mj-lt"/>
            </a:endParaRPr>
          </a:p>
        </p:txBody>
      </p:sp>
      <p:sp>
        <p:nvSpPr>
          <p:cNvPr id="8" name="TextBox 7">
            <a:extLst>
              <a:ext uri="{FF2B5EF4-FFF2-40B4-BE49-F238E27FC236}">
                <a16:creationId xmlns:a16="http://schemas.microsoft.com/office/drawing/2014/main" id="{AA40593C-2E87-4FA1-AA0F-A3B89C54BD8B}"/>
              </a:ext>
            </a:extLst>
          </p:cNvPr>
          <p:cNvSpPr txBox="1"/>
          <p:nvPr/>
        </p:nvSpPr>
        <p:spPr>
          <a:xfrm>
            <a:off x="-8029" y="315961"/>
            <a:ext cx="687298" cy="369332"/>
          </a:xfrm>
          <a:prstGeom prst="rect">
            <a:avLst/>
          </a:prstGeom>
          <a:noFill/>
        </p:spPr>
        <p:txBody>
          <a:bodyPr wrap="square" rtlCol="0">
            <a:spAutoFit/>
          </a:bodyPr>
          <a:lstStyle/>
          <a:p>
            <a:pPr algn="ctr"/>
            <a:r>
              <a:rPr lang="en-GB" b="1" dirty="0"/>
              <a:t>A</a:t>
            </a:r>
          </a:p>
        </p:txBody>
      </p:sp>
      <p:sp>
        <p:nvSpPr>
          <p:cNvPr id="11" name="TextBox 10">
            <a:extLst>
              <a:ext uri="{FF2B5EF4-FFF2-40B4-BE49-F238E27FC236}">
                <a16:creationId xmlns:a16="http://schemas.microsoft.com/office/drawing/2014/main" id="{3EBD5547-6E37-4609-B47F-E06147F7CFB7}"/>
              </a:ext>
            </a:extLst>
          </p:cNvPr>
          <p:cNvSpPr txBox="1"/>
          <p:nvPr/>
        </p:nvSpPr>
        <p:spPr>
          <a:xfrm>
            <a:off x="344488" y="2327874"/>
            <a:ext cx="3130063" cy="1200329"/>
          </a:xfrm>
          <a:prstGeom prst="rect">
            <a:avLst/>
          </a:prstGeom>
          <a:noFill/>
        </p:spPr>
        <p:txBody>
          <a:bodyPr wrap="square" lIns="0" rIns="0" rtlCol="0">
            <a:spAutoFit/>
          </a:bodyPr>
          <a:lstStyle/>
          <a:p>
            <a:pPr>
              <a:spcAft>
                <a:spcPts val="0"/>
              </a:spcAft>
            </a:pPr>
            <a:r>
              <a:rPr lang="en-GB" dirty="0">
                <a:ea typeface="Calibri" panose="020F0502020204030204" pitchFamily="34" charset="0"/>
                <a:cs typeface="Times New Roman" panose="02020603050405020304" pitchFamily="18" charset="0"/>
              </a:rPr>
              <a:t>Lieutenant-Colonel </a:t>
            </a:r>
            <a:r>
              <a:rPr lang="en-GB" dirty="0" err="1">
                <a:ea typeface="Calibri" panose="020F0502020204030204" pitchFamily="34" charset="0"/>
                <a:cs typeface="Times New Roman" panose="02020603050405020304" pitchFamily="18" charset="0"/>
              </a:rPr>
              <a:t>Gonin</a:t>
            </a:r>
            <a:r>
              <a:rPr lang="en-GB" dirty="0">
                <a:ea typeface="Calibri" panose="020F0502020204030204" pitchFamily="34" charset="0"/>
                <a:cs typeface="Times New Roman" panose="02020603050405020304" pitchFamily="18" charset="0"/>
              </a:rPr>
              <a:t> was </a:t>
            </a:r>
            <a:br>
              <a:rPr lang="en-GB" dirty="0">
                <a:ea typeface="Calibri" panose="020F0502020204030204" pitchFamily="34" charset="0"/>
                <a:cs typeface="Times New Roman" panose="02020603050405020304" pitchFamily="18" charset="0"/>
              </a:rPr>
            </a:br>
            <a:r>
              <a:rPr lang="en-GB" dirty="0">
                <a:ea typeface="Calibri" panose="020F0502020204030204" pitchFamily="34" charset="0"/>
                <a:cs typeface="Times New Roman" panose="02020603050405020304" pitchFamily="18" charset="0"/>
              </a:rPr>
              <a:t>a commanding officer of the </a:t>
            </a:r>
            <a:br>
              <a:rPr lang="en-GB" dirty="0">
                <a:ea typeface="Calibri" panose="020F0502020204030204" pitchFamily="34" charset="0"/>
                <a:cs typeface="Times New Roman" panose="02020603050405020304" pitchFamily="18" charset="0"/>
              </a:rPr>
            </a:br>
            <a:r>
              <a:rPr lang="en-GB" dirty="0">
                <a:ea typeface="Calibri" panose="020F0502020204030204" pitchFamily="34" charset="0"/>
                <a:cs typeface="Times New Roman" panose="02020603050405020304" pitchFamily="18" charset="0"/>
              </a:rPr>
              <a:t>Royal Army Medical Corps </a:t>
            </a:r>
            <a:br>
              <a:rPr lang="en-GB" dirty="0">
                <a:ea typeface="Calibri" panose="020F0502020204030204" pitchFamily="34" charset="0"/>
                <a:cs typeface="Times New Roman" panose="02020603050405020304" pitchFamily="18" charset="0"/>
              </a:rPr>
            </a:br>
            <a:r>
              <a:rPr lang="en-GB" dirty="0">
                <a:ea typeface="Calibri" panose="020F0502020204030204" pitchFamily="34" charset="0"/>
                <a:cs typeface="Times New Roman" panose="02020603050405020304" pitchFamily="18" charset="0"/>
              </a:rPr>
              <a:t>at Bergen-Belsen. </a:t>
            </a:r>
            <a:endParaRPr lang="en-GB" dirty="0"/>
          </a:p>
        </p:txBody>
      </p:sp>
    </p:spTree>
    <p:extLst>
      <p:ext uri="{BB962C8B-B14F-4D97-AF65-F5344CB8AC3E}">
        <p14:creationId xmlns:p14="http://schemas.microsoft.com/office/powerpoint/2010/main" val="41715414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GB" dirty="0"/>
              <a:t>Telling the story 3</a:t>
            </a:r>
          </a:p>
        </p:txBody>
      </p:sp>
      <p:sp>
        <p:nvSpPr>
          <p:cNvPr id="6" name="TextBox 5"/>
          <p:cNvSpPr txBox="1"/>
          <p:nvPr/>
        </p:nvSpPr>
        <p:spPr>
          <a:xfrm>
            <a:off x="344488" y="2327874"/>
            <a:ext cx="3130063" cy="3416320"/>
          </a:xfrm>
          <a:prstGeom prst="rect">
            <a:avLst/>
          </a:prstGeom>
          <a:noFill/>
        </p:spPr>
        <p:txBody>
          <a:bodyPr wrap="square" lIns="0" rIns="0" rtlCol="0">
            <a:spAutoFit/>
          </a:bodyPr>
          <a:lstStyle/>
          <a:p>
            <a:pPr>
              <a:spcAft>
                <a:spcPts val="0"/>
              </a:spcAft>
            </a:pPr>
            <a:r>
              <a:rPr lang="en-GB" dirty="0">
                <a:ea typeface="Calibri" panose="020F0502020204030204" pitchFamily="34" charset="0"/>
                <a:cs typeface="Times New Roman" panose="02020603050405020304" pitchFamily="18" charset="0"/>
              </a:rPr>
              <a:t>Lieutenant-Colonel </a:t>
            </a:r>
            <a:r>
              <a:rPr lang="en-GB" dirty="0" err="1">
                <a:ea typeface="Calibri" panose="020F0502020204030204" pitchFamily="34" charset="0"/>
                <a:cs typeface="Times New Roman" panose="02020603050405020304" pitchFamily="18" charset="0"/>
              </a:rPr>
              <a:t>Gonin</a:t>
            </a:r>
            <a:r>
              <a:rPr lang="en-GB" dirty="0">
                <a:ea typeface="Calibri" panose="020F0502020204030204" pitchFamily="34" charset="0"/>
                <a:cs typeface="Times New Roman" panose="02020603050405020304" pitchFamily="18" charset="0"/>
              </a:rPr>
              <a:t> was </a:t>
            </a:r>
            <a:br>
              <a:rPr lang="en-GB" dirty="0">
                <a:ea typeface="Calibri" panose="020F0502020204030204" pitchFamily="34" charset="0"/>
                <a:cs typeface="Times New Roman" panose="02020603050405020304" pitchFamily="18" charset="0"/>
              </a:rPr>
            </a:br>
            <a:r>
              <a:rPr lang="en-GB" dirty="0">
                <a:ea typeface="Calibri" panose="020F0502020204030204" pitchFamily="34" charset="0"/>
                <a:cs typeface="Times New Roman" panose="02020603050405020304" pitchFamily="18" charset="0"/>
              </a:rPr>
              <a:t>a commanding officer of the </a:t>
            </a:r>
            <a:br>
              <a:rPr lang="en-GB" dirty="0">
                <a:ea typeface="Calibri" panose="020F0502020204030204" pitchFamily="34" charset="0"/>
                <a:cs typeface="Times New Roman" panose="02020603050405020304" pitchFamily="18" charset="0"/>
              </a:rPr>
            </a:br>
            <a:r>
              <a:rPr lang="en-GB" dirty="0">
                <a:ea typeface="Calibri" panose="020F0502020204030204" pitchFamily="34" charset="0"/>
                <a:cs typeface="Times New Roman" panose="02020603050405020304" pitchFamily="18" charset="0"/>
              </a:rPr>
              <a:t>Royal Army Medical Corps </a:t>
            </a:r>
            <a:br>
              <a:rPr lang="en-GB" dirty="0">
                <a:ea typeface="Calibri" panose="020F0502020204030204" pitchFamily="34" charset="0"/>
                <a:cs typeface="Times New Roman" panose="02020603050405020304" pitchFamily="18" charset="0"/>
              </a:rPr>
            </a:br>
            <a:r>
              <a:rPr lang="en-GB" dirty="0">
                <a:ea typeface="Calibri" panose="020F0502020204030204" pitchFamily="34" charset="0"/>
                <a:cs typeface="Times New Roman" panose="02020603050405020304" pitchFamily="18" charset="0"/>
              </a:rPr>
              <a:t>at Bergen-Belsen. </a:t>
            </a:r>
          </a:p>
          <a:p>
            <a:endParaRPr lang="en-GB" dirty="0">
              <a:ea typeface="Calibri" panose="020F0502020204030204" pitchFamily="34" charset="0"/>
              <a:cs typeface="Times New Roman" panose="02020603050405020304" pitchFamily="18" charset="0"/>
            </a:endParaRPr>
          </a:p>
          <a:p>
            <a:r>
              <a:rPr lang="en-GB" dirty="0">
                <a:ea typeface="Calibri" panose="020F0502020204030204" pitchFamily="34" charset="0"/>
                <a:cs typeface="Times New Roman" panose="02020603050405020304" pitchFamily="18" charset="0"/>
              </a:rPr>
              <a:t>Staff met every evening at 9pm to review the day and discuss issues. </a:t>
            </a:r>
          </a:p>
          <a:p>
            <a:endParaRPr lang="en-GB" dirty="0">
              <a:ea typeface="Calibri" panose="020F0502020204030204" pitchFamily="34" charset="0"/>
              <a:cs typeface="Times New Roman" panose="02020603050405020304" pitchFamily="18" charset="0"/>
            </a:endParaRPr>
          </a:p>
          <a:p>
            <a:r>
              <a:rPr lang="en-GB" dirty="0">
                <a:ea typeface="Calibri" panose="020F0502020204030204" pitchFamily="34" charset="0"/>
                <a:cs typeface="Times New Roman" panose="02020603050405020304" pitchFamily="18" charset="0"/>
              </a:rPr>
              <a:t>They went through the issues of the female staff first. They left around 11pm and the men talked till midnight or 1am whilst alcohol would appear. </a:t>
            </a:r>
            <a:endParaRPr lang="en-GB" dirty="0"/>
          </a:p>
        </p:txBody>
      </p:sp>
      <p:sp>
        <p:nvSpPr>
          <p:cNvPr id="3" name="Rectangle 2"/>
          <p:cNvSpPr/>
          <p:nvPr/>
        </p:nvSpPr>
        <p:spPr>
          <a:xfrm>
            <a:off x="4020321" y="1354021"/>
            <a:ext cx="5538329" cy="3444084"/>
          </a:xfrm>
          <a:prstGeom prst="rect">
            <a:avLst/>
          </a:prstGeom>
        </p:spPr>
        <p:txBody>
          <a:bodyPr wrap="square" lIns="0" rIns="0">
            <a:spAutoFit/>
          </a:bodyPr>
          <a:lstStyle/>
          <a:p>
            <a:pPr>
              <a:lnSpc>
                <a:spcPct val="107000"/>
              </a:lnSpc>
              <a:spcAft>
                <a:spcPts val="800"/>
              </a:spcAft>
            </a:pPr>
            <a:r>
              <a:rPr lang="en-GB" dirty="0">
                <a:ea typeface="Calibri" panose="020F0502020204030204" pitchFamily="34" charset="0"/>
                <a:cs typeface="Times New Roman" panose="02020603050405020304" pitchFamily="18" charset="0"/>
              </a:rPr>
              <a:t>‘It was not a party but damned hard work which those meetings produced. I am very certain that it was the very considerable quantities of liquor that we got through at those meetings that kept those of us who were responsible for the administration of the place from going as mad as most of the internees in the Horror Camp’.</a:t>
            </a:r>
          </a:p>
          <a:p>
            <a:pPr>
              <a:lnSpc>
                <a:spcPct val="107000"/>
              </a:lnSpc>
              <a:spcAft>
                <a:spcPts val="800"/>
              </a:spcAft>
            </a:pPr>
            <a:endParaRPr lang="en-GB" dirty="0">
              <a:ea typeface="Calibri" panose="020F0502020204030204" pitchFamily="34" charset="0"/>
              <a:cs typeface="Times New Roman" panose="02020603050405020304" pitchFamily="18" charset="0"/>
            </a:endParaRPr>
          </a:p>
          <a:p>
            <a:pPr>
              <a:lnSpc>
                <a:spcPct val="107000"/>
              </a:lnSpc>
              <a:spcAft>
                <a:spcPts val="800"/>
              </a:spcAft>
            </a:pPr>
            <a:r>
              <a:rPr lang="en-GB" dirty="0"/>
              <a:t>Doc.3713 Mervyn Willet </a:t>
            </a:r>
            <a:r>
              <a:rPr lang="en-GB" dirty="0" err="1"/>
              <a:t>Gonin</a:t>
            </a:r>
            <a:r>
              <a:rPr lang="en-GB" dirty="0"/>
              <a:t> Written 1945-1946.</a:t>
            </a:r>
          </a:p>
          <a:p>
            <a:pPr>
              <a:lnSpc>
                <a:spcPct val="107000"/>
              </a:lnSpc>
              <a:spcAft>
                <a:spcPts val="800"/>
              </a:spcAft>
            </a:pPr>
            <a:r>
              <a:rPr lang="en-GB" dirty="0"/>
              <a:t>Documents/Private Papers</a:t>
            </a:r>
            <a:endParaRPr lang="en-GB" dirty="0">
              <a:ea typeface="Calibri" panose="020F0502020204030204" pitchFamily="34" charset="0"/>
              <a:cs typeface="Times New Roman" panose="02020603050405020304" pitchFamily="18" charset="0"/>
            </a:endParaRPr>
          </a:p>
          <a:p>
            <a:pPr>
              <a:lnSpc>
                <a:spcPct val="107000"/>
              </a:lnSpc>
              <a:spcAft>
                <a:spcPts val="800"/>
              </a:spcAft>
            </a:pPr>
            <a:r>
              <a:rPr lang="en-GB" i="1" dirty="0"/>
              <a:t>IWM Document archive</a:t>
            </a:r>
            <a:r>
              <a:rPr lang="en-GB" dirty="0"/>
              <a:t> 85/38/1</a:t>
            </a:r>
          </a:p>
        </p:txBody>
      </p:sp>
      <p:sp>
        <p:nvSpPr>
          <p:cNvPr id="11" name="TextBox 10">
            <a:extLst>
              <a:ext uri="{FF2B5EF4-FFF2-40B4-BE49-F238E27FC236}">
                <a16:creationId xmlns:a16="http://schemas.microsoft.com/office/drawing/2014/main" id="{6023D07C-9E5D-4761-A208-CB67606A148E}"/>
              </a:ext>
            </a:extLst>
          </p:cNvPr>
          <p:cNvSpPr txBox="1"/>
          <p:nvPr/>
        </p:nvSpPr>
        <p:spPr>
          <a:xfrm>
            <a:off x="-8029" y="315961"/>
            <a:ext cx="687298" cy="369332"/>
          </a:xfrm>
          <a:prstGeom prst="rect">
            <a:avLst/>
          </a:prstGeom>
          <a:noFill/>
        </p:spPr>
        <p:txBody>
          <a:bodyPr wrap="square" rtlCol="0">
            <a:spAutoFit/>
          </a:bodyPr>
          <a:lstStyle/>
          <a:p>
            <a:pPr algn="ctr"/>
            <a:r>
              <a:rPr lang="en-GB" b="1" dirty="0"/>
              <a:t>A</a:t>
            </a:r>
          </a:p>
        </p:txBody>
      </p:sp>
      <p:sp>
        <p:nvSpPr>
          <p:cNvPr id="12" name="Rectangle 11">
            <a:extLst>
              <a:ext uri="{FF2B5EF4-FFF2-40B4-BE49-F238E27FC236}">
                <a16:creationId xmlns:a16="http://schemas.microsoft.com/office/drawing/2014/main" id="{745EA0AC-E826-44A1-B170-470D21794440}"/>
              </a:ext>
            </a:extLst>
          </p:cNvPr>
          <p:cNvSpPr/>
          <p:nvPr/>
        </p:nvSpPr>
        <p:spPr>
          <a:xfrm>
            <a:off x="344488" y="1346261"/>
            <a:ext cx="3024187" cy="831423"/>
          </a:xfrm>
          <a:prstGeom prst="rect">
            <a:avLst/>
          </a:prstGeom>
          <a:solidFill>
            <a:schemeClr val="accent3">
              <a:lumMod val="40000"/>
              <a:lumOff val="60000"/>
            </a:schemeClr>
          </a:solidFill>
          <a:ln w="38100">
            <a:noFill/>
            <a:round/>
          </a:ln>
        </p:spPr>
        <p:txBody>
          <a:bodyPr wrap="square" lIns="144000" tIns="36000" rIns="144000" bIns="144000" anchor="t" anchorCtr="0">
            <a:spAutoFit/>
          </a:bodyPr>
          <a:lstStyle/>
          <a:p>
            <a:pPr>
              <a:lnSpc>
                <a:spcPct val="110000"/>
              </a:lnSpc>
            </a:pPr>
            <a:r>
              <a:rPr lang="en-GB" sz="2000" dirty="0">
                <a:solidFill>
                  <a:srgbClr val="3F737B"/>
                </a:solidFill>
                <a:cs typeface="Arial" panose="020B0604020202020204" pitchFamily="34" charset="0"/>
              </a:rPr>
              <a:t>Lieutenant-Colonel </a:t>
            </a:r>
          </a:p>
          <a:p>
            <a:pPr>
              <a:lnSpc>
                <a:spcPct val="110000"/>
              </a:lnSpc>
            </a:pPr>
            <a:r>
              <a:rPr lang="en-GB" sz="2000" dirty="0">
                <a:solidFill>
                  <a:srgbClr val="3F737B"/>
                </a:solidFill>
                <a:cs typeface="Arial" panose="020B0604020202020204" pitchFamily="34" charset="0"/>
              </a:rPr>
              <a:t>MW </a:t>
            </a:r>
            <a:r>
              <a:rPr lang="en-GB" sz="2000" dirty="0" err="1">
                <a:solidFill>
                  <a:srgbClr val="3F737B"/>
                </a:solidFill>
                <a:cs typeface="Arial" panose="020B0604020202020204" pitchFamily="34" charset="0"/>
              </a:rPr>
              <a:t>Gonin</a:t>
            </a:r>
            <a:endParaRPr lang="en-GB" sz="2000" dirty="0">
              <a:solidFill>
                <a:srgbClr val="3F737B"/>
              </a:solidFill>
              <a:cs typeface="Arial" panose="020B0604020202020204" pitchFamily="34" charset="0"/>
            </a:endParaRPr>
          </a:p>
        </p:txBody>
      </p:sp>
      <p:cxnSp>
        <p:nvCxnSpPr>
          <p:cNvPr id="13" name="Straight Connector 12">
            <a:extLst>
              <a:ext uri="{FF2B5EF4-FFF2-40B4-BE49-F238E27FC236}">
                <a16:creationId xmlns:a16="http://schemas.microsoft.com/office/drawing/2014/main" id="{5584ECE8-501A-4183-AD73-BC74FF9FBE9F}"/>
              </a:ext>
            </a:extLst>
          </p:cNvPr>
          <p:cNvCxnSpPr>
            <a:cxnSpLocks/>
          </p:cNvCxnSpPr>
          <p:nvPr/>
        </p:nvCxnSpPr>
        <p:spPr>
          <a:xfrm>
            <a:off x="344488" y="2174660"/>
            <a:ext cx="3024187" cy="0"/>
          </a:xfrm>
          <a:prstGeom prst="line">
            <a:avLst/>
          </a:prstGeom>
          <a:ln w="57150">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56725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53197" y="1345867"/>
            <a:ext cx="3033055" cy="562238"/>
          </a:xfrm>
          <a:prstGeom prst="rect">
            <a:avLst/>
          </a:prstGeom>
          <a:solidFill>
            <a:srgbClr val="FFEBBA"/>
          </a:solidFill>
          <a:ln w="38100">
            <a:noFill/>
            <a:round/>
          </a:ln>
        </p:spPr>
        <p:txBody>
          <a:bodyPr wrap="square" lIns="144000" tIns="108000" rIns="144000" bIns="144000" anchor="t" anchorCtr="0">
            <a:spAutoFit/>
          </a:bodyPr>
          <a:lstStyle/>
          <a:p>
            <a:r>
              <a:rPr lang="en-GB" sz="2000" dirty="0">
                <a:solidFill>
                  <a:srgbClr val="3F737B"/>
                </a:solidFill>
                <a:cs typeface="Arial" panose="020B0604020202020204" pitchFamily="34" charset="0"/>
              </a:rPr>
              <a:t>Dr Laurence Wand</a:t>
            </a:r>
          </a:p>
        </p:txBody>
      </p:sp>
      <p:cxnSp>
        <p:nvCxnSpPr>
          <p:cNvPr id="9" name="Straight Connector 8"/>
          <p:cNvCxnSpPr>
            <a:cxnSpLocks/>
          </p:cNvCxnSpPr>
          <p:nvPr/>
        </p:nvCxnSpPr>
        <p:spPr>
          <a:xfrm>
            <a:off x="353197" y="1908358"/>
            <a:ext cx="3033055" cy="0"/>
          </a:xfrm>
          <a:prstGeom prst="line">
            <a:avLst/>
          </a:prstGeom>
          <a:ln w="57150">
            <a:solidFill>
              <a:srgbClr val="FFD800"/>
            </a:solidFill>
          </a:ln>
          <a:effectLst/>
        </p:spPr>
        <p:style>
          <a:lnRef idx="2">
            <a:schemeClr val="accent1"/>
          </a:lnRef>
          <a:fillRef idx="0">
            <a:schemeClr val="accent1"/>
          </a:fillRef>
          <a:effectRef idx="1">
            <a:schemeClr val="accent1"/>
          </a:effectRef>
          <a:fontRef idx="minor">
            <a:schemeClr val="tx1"/>
          </a:fontRef>
        </p:style>
      </p:cxnSp>
      <p:sp>
        <p:nvSpPr>
          <p:cNvPr id="4" name="Title 1"/>
          <p:cNvSpPr>
            <a:spLocks noGrp="1"/>
          </p:cNvSpPr>
          <p:nvPr>
            <p:ph type="title"/>
          </p:nvPr>
        </p:nvSpPr>
        <p:spPr/>
        <p:txBody>
          <a:bodyPr/>
          <a:lstStyle/>
          <a:p>
            <a:r>
              <a:rPr lang="en-GB" dirty="0"/>
              <a:t>Telling the story 4</a:t>
            </a:r>
          </a:p>
        </p:txBody>
      </p:sp>
      <p:sp>
        <p:nvSpPr>
          <p:cNvPr id="2" name="Rectangle 1"/>
          <p:cNvSpPr/>
          <p:nvPr/>
        </p:nvSpPr>
        <p:spPr>
          <a:xfrm>
            <a:off x="3183081" y="1012109"/>
            <a:ext cx="6567747" cy="646331"/>
          </a:xfrm>
          <a:prstGeom prst="rect">
            <a:avLst/>
          </a:prstGeom>
        </p:spPr>
        <p:txBody>
          <a:bodyPr wrap="square">
            <a:spAutoFit/>
          </a:bodyPr>
          <a:lstStyle/>
          <a:p>
            <a:endParaRPr lang="en-GB" dirty="0"/>
          </a:p>
          <a:p>
            <a:r>
              <a:rPr lang="en-GB" dirty="0"/>
              <a:t> </a:t>
            </a:r>
            <a:endParaRPr lang="en-GB" sz="1400" dirty="0"/>
          </a:p>
        </p:txBody>
      </p:sp>
      <p:sp>
        <p:nvSpPr>
          <p:cNvPr id="6" name="Rectangle 5"/>
          <p:cNvSpPr/>
          <p:nvPr/>
        </p:nvSpPr>
        <p:spPr>
          <a:xfrm>
            <a:off x="4020481" y="1352692"/>
            <a:ext cx="5541190" cy="4955203"/>
          </a:xfrm>
          <a:prstGeom prst="rect">
            <a:avLst/>
          </a:prstGeom>
        </p:spPr>
        <p:txBody>
          <a:bodyPr wrap="square" lIns="0" rIns="0">
            <a:spAutoFit/>
          </a:bodyPr>
          <a:lstStyle/>
          <a:p>
            <a:r>
              <a:rPr lang="en-GB" sz="1600" dirty="0"/>
              <a:t>‘You see, there was a war still being fought … There was a CCS, there was 32 CCS, there was an anti-aircraft regiment and there was a control unit, there were a few British Army units which had been allowed to be in reserve at Belsen, but their primary function was not to look after Belsen, their primary function was to back up the 21st Army Group in trying to get that war over and there was very little that could be spared. Most of what we had was captured German equipment …There was very, very little in the way of medication or equipment. But then, even if there had been, the problem was one couldn’t have used it because the problem was too overwhelming. One medical student and two Hungarian soldiers are not really a very effective medical team for four hundred people when the definition of a “well person” is a person who can stand. If a person could stand he was “well”, if he couldn’t stand he was “ill”. And this was the arbitrary classification we had to use, whether the individual could literally stand unaided’.</a:t>
            </a:r>
          </a:p>
          <a:p>
            <a:endParaRPr lang="en-GB" sz="1600" dirty="0"/>
          </a:p>
          <a:p>
            <a:r>
              <a:rPr lang="de-DE" sz="1600" dirty="0"/>
              <a:t>(IWM SR 9082) </a:t>
            </a:r>
          </a:p>
          <a:p>
            <a:r>
              <a:rPr lang="de-DE" sz="1600" dirty="0"/>
              <a:t>Interview recorded 26-09-1985</a:t>
            </a:r>
          </a:p>
          <a:p>
            <a:r>
              <a:rPr lang="en-GB" sz="1600" i="1" dirty="0"/>
              <a:t>IWM Sound archive</a:t>
            </a:r>
            <a:endParaRPr lang="de-DE" sz="1600" dirty="0"/>
          </a:p>
          <a:p>
            <a:endParaRPr lang="en-GB" sz="1200" dirty="0"/>
          </a:p>
        </p:txBody>
      </p:sp>
      <p:sp>
        <p:nvSpPr>
          <p:cNvPr id="12" name="TextBox 11">
            <a:extLst>
              <a:ext uri="{FF2B5EF4-FFF2-40B4-BE49-F238E27FC236}">
                <a16:creationId xmlns:a16="http://schemas.microsoft.com/office/drawing/2014/main" id="{5A043E93-1491-4C76-B8BF-1B822885D948}"/>
              </a:ext>
            </a:extLst>
          </p:cNvPr>
          <p:cNvSpPr txBox="1"/>
          <p:nvPr/>
        </p:nvSpPr>
        <p:spPr>
          <a:xfrm>
            <a:off x="-8029" y="315961"/>
            <a:ext cx="687298" cy="369332"/>
          </a:xfrm>
          <a:prstGeom prst="rect">
            <a:avLst/>
          </a:prstGeom>
          <a:noFill/>
        </p:spPr>
        <p:txBody>
          <a:bodyPr wrap="square" rtlCol="0">
            <a:spAutoFit/>
          </a:bodyPr>
          <a:lstStyle/>
          <a:p>
            <a:pPr algn="ctr"/>
            <a:r>
              <a:rPr lang="en-GB" b="1" dirty="0"/>
              <a:t>A</a:t>
            </a:r>
          </a:p>
        </p:txBody>
      </p:sp>
      <p:sp>
        <p:nvSpPr>
          <p:cNvPr id="14" name="TextBox 13">
            <a:extLst>
              <a:ext uri="{FF2B5EF4-FFF2-40B4-BE49-F238E27FC236}">
                <a16:creationId xmlns:a16="http://schemas.microsoft.com/office/drawing/2014/main" id="{CA4D7CE6-9A85-43E3-93D8-B1D165E9578E}"/>
              </a:ext>
            </a:extLst>
          </p:cNvPr>
          <p:cNvSpPr txBox="1"/>
          <p:nvPr/>
        </p:nvSpPr>
        <p:spPr>
          <a:xfrm>
            <a:off x="335620" y="2327874"/>
            <a:ext cx="3033055" cy="923330"/>
          </a:xfrm>
          <a:prstGeom prst="rect">
            <a:avLst/>
          </a:prstGeom>
          <a:noFill/>
        </p:spPr>
        <p:txBody>
          <a:bodyPr wrap="square" lIns="0" rIns="0" rtlCol="0">
            <a:spAutoFit/>
          </a:bodyPr>
          <a:lstStyle/>
          <a:p>
            <a:r>
              <a:rPr lang="en-GB" dirty="0"/>
              <a:t>Dr Laurence Wand was a medical student who volunteered for the relief effort at Bergen-Belsen.</a:t>
            </a:r>
            <a:endParaRPr lang="en-GB" dirty="0">
              <a:solidFill>
                <a:srgbClr val="FF0000"/>
              </a:solidFill>
            </a:endParaRPr>
          </a:p>
        </p:txBody>
      </p:sp>
    </p:spTree>
    <p:extLst>
      <p:ext uri="{BB962C8B-B14F-4D97-AF65-F5344CB8AC3E}">
        <p14:creationId xmlns:p14="http://schemas.microsoft.com/office/powerpoint/2010/main" val="3287062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Discovering Bergen-Belsen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456" y="1345384"/>
            <a:ext cx="5080000" cy="3511550"/>
          </a:xfrm>
          <a:prstGeom prst="rect">
            <a:avLst/>
          </a:prstGeom>
        </p:spPr>
      </p:pic>
      <p:sp>
        <p:nvSpPr>
          <p:cNvPr id="6" name="Rectangle 5"/>
          <p:cNvSpPr/>
          <p:nvPr/>
        </p:nvSpPr>
        <p:spPr>
          <a:xfrm>
            <a:off x="6769838" y="1342309"/>
            <a:ext cx="2796437" cy="1177791"/>
          </a:xfrm>
          <a:prstGeom prst="rect">
            <a:avLst/>
          </a:prstGeom>
          <a:solidFill>
            <a:schemeClr val="accent4">
              <a:lumMod val="20000"/>
              <a:lumOff val="80000"/>
            </a:schemeClr>
          </a:solidFill>
          <a:ln w="38100">
            <a:noFill/>
            <a:round/>
          </a:ln>
        </p:spPr>
        <p:txBody>
          <a:bodyPr wrap="square" lIns="144000" tIns="108000" rIns="144000" bIns="144000" anchor="b" anchorCtr="0">
            <a:spAutoFit/>
          </a:bodyPr>
          <a:lstStyle/>
          <a:p>
            <a:r>
              <a:rPr lang="en-GB" sz="2000" dirty="0">
                <a:solidFill>
                  <a:srgbClr val="3F737B"/>
                </a:solidFill>
                <a:cs typeface="Arial" panose="020B0604020202020204" pitchFamily="34" charset="0"/>
              </a:rPr>
              <a:t>Captain E.G. </a:t>
            </a:r>
            <a:r>
              <a:rPr lang="en-GB" sz="2000" dirty="0" err="1">
                <a:solidFill>
                  <a:srgbClr val="3F737B"/>
                </a:solidFill>
                <a:cs typeface="Arial" panose="020B0604020202020204" pitchFamily="34" charset="0"/>
              </a:rPr>
              <a:t>Malindine</a:t>
            </a:r>
            <a:r>
              <a:rPr lang="en-GB" sz="2000" dirty="0">
                <a:solidFill>
                  <a:srgbClr val="3F737B"/>
                </a:solidFill>
                <a:cs typeface="Arial" panose="020B0604020202020204" pitchFamily="34" charset="0"/>
              </a:rPr>
              <a:t> No. 5 Army Film &amp; Photographic Unit</a:t>
            </a:r>
          </a:p>
        </p:txBody>
      </p:sp>
      <p:cxnSp>
        <p:nvCxnSpPr>
          <p:cNvPr id="7" name="Straight Connector 6"/>
          <p:cNvCxnSpPr/>
          <p:nvPr/>
        </p:nvCxnSpPr>
        <p:spPr>
          <a:xfrm flipV="1">
            <a:off x="6769838" y="2520100"/>
            <a:ext cx="2796437" cy="1"/>
          </a:xfrm>
          <a:prstGeom prst="line">
            <a:avLst/>
          </a:prstGeom>
          <a:ln w="57150">
            <a:solidFill>
              <a:schemeClr val="accent4">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6753225" y="2589095"/>
            <a:ext cx="2805426" cy="2031325"/>
          </a:xfrm>
          <a:prstGeom prst="rect">
            <a:avLst/>
          </a:prstGeom>
        </p:spPr>
        <p:txBody>
          <a:bodyPr wrap="square">
            <a:spAutoFit/>
          </a:bodyPr>
          <a:lstStyle/>
          <a:p>
            <a:r>
              <a:rPr lang="en-GB" dirty="0"/>
              <a:t>‘The desolate scene in the camp as women inmates scavenge among the rubbish and filth for food’.</a:t>
            </a:r>
          </a:p>
          <a:p>
            <a:endParaRPr lang="en-GB" dirty="0"/>
          </a:p>
          <a:p>
            <a:r>
              <a:rPr lang="en-GB" dirty="0"/>
              <a:t>IWM caption</a:t>
            </a:r>
          </a:p>
          <a:p>
            <a:r>
              <a:rPr lang="en-GB" i="1" dirty="0"/>
              <a:t>IWM Photograph archive</a:t>
            </a:r>
          </a:p>
        </p:txBody>
      </p:sp>
      <p:sp>
        <p:nvSpPr>
          <p:cNvPr id="8" name="Rectangle 7"/>
          <p:cNvSpPr/>
          <p:nvPr/>
        </p:nvSpPr>
        <p:spPr>
          <a:xfrm>
            <a:off x="571707" y="4891131"/>
            <a:ext cx="1220206" cy="276999"/>
          </a:xfrm>
          <a:prstGeom prst="rect">
            <a:avLst/>
          </a:prstGeom>
        </p:spPr>
        <p:txBody>
          <a:bodyPr wrap="none">
            <a:spAutoFit/>
          </a:bodyPr>
          <a:lstStyle/>
          <a:p>
            <a:r>
              <a:rPr lang="en-GB" sz="1200" dirty="0"/>
              <a:t> © IWM (BU 3745)</a:t>
            </a:r>
          </a:p>
        </p:txBody>
      </p:sp>
      <p:sp>
        <p:nvSpPr>
          <p:cNvPr id="9" name="TextBox 8">
            <a:extLst>
              <a:ext uri="{FF2B5EF4-FFF2-40B4-BE49-F238E27FC236}">
                <a16:creationId xmlns:a16="http://schemas.microsoft.com/office/drawing/2014/main" id="{13E36233-B18F-4445-91F7-F0393330D939}"/>
              </a:ext>
            </a:extLst>
          </p:cNvPr>
          <p:cNvSpPr txBox="1"/>
          <p:nvPr/>
        </p:nvSpPr>
        <p:spPr>
          <a:xfrm>
            <a:off x="-8029" y="315961"/>
            <a:ext cx="687298" cy="369332"/>
          </a:xfrm>
          <a:prstGeom prst="rect">
            <a:avLst/>
          </a:prstGeom>
          <a:noFill/>
        </p:spPr>
        <p:txBody>
          <a:bodyPr wrap="square" rtlCol="0">
            <a:spAutoFit/>
          </a:bodyPr>
          <a:lstStyle/>
          <a:p>
            <a:pPr algn="ctr"/>
            <a:r>
              <a:rPr lang="en-GB" b="1" dirty="0"/>
              <a:t>B</a:t>
            </a:r>
          </a:p>
        </p:txBody>
      </p:sp>
    </p:spTree>
    <p:extLst>
      <p:ext uri="{BB962C8B-B14F-4D97-AF65-F5344CB8AC3E}">
        <p14:creationId xmlns:p14="http://schemas.microsoft.com/office/powerpoint/2010/main" val="19260430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noAutofit/>
          </a:bodyPr>
          <a:lstStyle/>
          <a:p>
            <a:r>
              <a:rPr lang="en-US" dirty="0"/>
              <a:t>Finding the dead</a:t>
            </a:r>
            <a:br>
              <a:rPr lang="en-GB" dirty="0"/>
            </a:br>
            <a:br>
              <a:rPr lang="en-GB" dirty="0"/>
            </a:br>
            <a:endParaRPr lang="en-GB" dirty="0"/>
          </a:p>
        </p:txBody>
      </p:sp>
      <p:sp>
        <p:nvSpPr>
          <p:cNvPr id="8" name="Rectangle 7"/>
          <p:cNvSpPr/>
          <p:nvPr/>
        </p:nvSpPr>
        <p:spPr>
          <a:xfrm>
            <a:off x="6764765" y="1159137"/>
            <a:ext cx="2793885" cy="484678"/>
          </a:xfrm>
          <a:prstGeom prst="rect">
            <a:avLst/>
          </a:prstGeom>
          <a:solidFill>
            <a:srgbClr val="E8ECEC"/>
          </a:solidFill>
          <a:ln w="38100">
            <a:noFill/>
            <a:round/>
          </a:ln>
        </p:spPr>
        <p:txBody>
          <a:bodyPr wrap="square" lIns="144000" tIns="108000" rIns="144000" bIns="144000" anchor="b" anchorCtr="0">
            <a:noAutofit/>
          </a:bodyPr>
          <a:lstStyle/>
          <a:p>
            <a:pPr>
              <a:lnSpc>
                <a:spcPts val="1600"/>
              </a:lnSpc>
            </a:pPr>
            <a:r>
              <a:rPr lang="en-GB" sz="2000" dirty="0">
                <a:solidFill>
                  <a:srgbClr val="3F737B"/>
                </a:solidFill>
                <a:cs typeface="Arial" panose="020B0604020202020204" pitchFamily="34" charset="0"/>
              </a:rPr>
              <a:t>Leslie Cole</a:t>
            </a:r>
          </a:p>
        </p:txBody>
      </p:sp>
      <p:cxnSp>
        <p:nvCxnSpPr>
          <p:cNvPr id="9" name="Straight Connector 8"/>
          <p:cNvCxnSpPr>
            <a:cxnSpLocks/>
          </p:cNvCxnSpPr>
          <p:nvPr/>
        </p:nvCxnSpPr>
        <p:spPr>
          <a:xfrm flipV="1">
            <a:off x="6764764" y="1655697"/>
            <a:ext cx="2793886" cy="2"/>
          </a:xfrm>
          <a:prstGeom prst="line">
            <a:avLst/>
          </a:prstGeom>
          <a:ln w="57150">
            <a:solidFill>
              <a:srgbClr val="8FA7AB"/>
            </a:solidFill>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269" y="1336675"/>
            <a:ext cx="5181600" cy="3892677"/>
          </a:xfrm>
          <a:prstGeom prst="rect">
            <a:avLst/>
          </a:prstGeom>
        </p:spPr>
      </p:pic>
      <p:sp>
        <p:nvSpPr>
          <p:cNvPr id="2" name="Rectangle 1"/>
          <p:cNvSpPr/>
          <p:nvPr/>
        </p:nvSpPr>
        <p:spPr>
          <a:xfrm>
            <a:off x="6764763" y="1790843"/>
            <a:ext cx="3026007" cy="4955203"/>
          </a:xfrm>
          <a:prstGeom prst="rect">
            <a:avLst/>
          </a:prstGeom>
        </p:spPr>
        <p:txBody>
          <a:bodyPr wrap="square" lIns="0" rIns="0">
            <a:spAutoFit/>
          </a:bodyPr>
          <a:lstStyle/>
          <a:p>
            <a:r>
              <a:rPr lang="en-GB" sz="1400" dirty="0"/>
              <a:t>Artist and teacher, Leslie Cole (1910-1976) worked as an Official War Artist from 1941.</a:t>
            </a:r>
          </a:p>
          <a:p>
            <a:endParaRPr lang="en-GB" sz="1400" dirty="0"/>
          </a:p>
          <a:p>
            <a:r>
              <a:rPr lang="en-GB" sz="1400" dirty="0"/>
              <a:t>‘View from one end of a huge mass grave containing the emaciated remains of Belsen inmates. SS guards, guarded by British soldiers, are throwing more bodies into the pit. Part of the </a:t>
            </a:r>
            <a:r>
              <a:rPr lang="en-GB" sz="1400" dirty="0" err="1"/>
              <a:t>Belsen</a:t>
            </a:r>
            <a:r>
              <a:rPr lang="en-GB" sz="1400" dirty="0"/>
              <a:t> compound can be seen in the background… This represents one of the 5 pits already filled under the supervision of the British. There were other older pits … filled by the Germans. The bodies being flung in are victims of starvation &amp; typhus ... The S.S. guards were not over careful with the bodies and were made to go into the pit and create some semblance of order, if the pit was not being neatly filled. The bodies were mainly unclothed because the uniform was immediately used by the internees as fuel. The pits were filled in by bulldozers’. </a:t>
            </a:r>
          </a:p>
          <a:p>
            <a:endParaRPr lang="en-GB" sz="1400" dirty="0"/>
          </a:p>
          <a:p>
            <a:r>
              <a:rPr lang="en-GB" sz="1100" i="1" dirty="0"/>
              <a:t>IWM Art archive. </a:t>
            </a:r>
            <a:r>
              <a:rPr lang="en-GB" sz="1100" dirty="0"/>
              <a:t>IWM caption. </a:t>
            </a:r>
          </a:p>
          <a:p>
            <a:r>
              <a:rPr lang="en-GB" sz="1100" dirty="0"/>
              <a:t>Date 1945</a:t>
            </a:r>
          </a:p>
        </p:txBody>
      </p:sp>
      <p:sp>
        <p:nvSpPr>
          <p:cNvPr id="3" name="Rectangle 2"/>
          <p:cNvSpPr/>
          <p:nvPr/>
        </p:nvSpPr>
        <p:spPr>
          <a:xfrm>
            <a:off x="629686" y="5290585"/>
            <a:ext cx="4008815" cy="461665"/>
          </a:xfrm>
          <a:prstGeom prst="rect">
            <a:avLst/>
          </a:prstGeom>
        </p:spPr>
        <p:txBody>
          <a:bodyPr wrap="square">
            <a:spAutoFit/>
          </a:bodyPr>
          <a:lstStyle/>
          <a:p>
            <a:r>
              <a:rPr lang="en-GB" sz="1200" dirty="0"/>
              <a:t>‘One of the Death Pits, </a:t>
            </a:r>
            <a:r>
              <a:rPr lang="en-GB" sz="1200" dirty="0" err="1"/>
              <a:t>Belsen</a:t>
            </a:r>
            <a:r>
              <a:rPr lang="en-GB" sz="1200" dirty="0"/>
              <a:t>: SS Guards collecting Bodies’.</a:t>
            </a:r>
          </a:p>
          <a:p>
            <a:r>
              <a:rPr lang="en-GB" sz="1200" dirty="0"/>
              <a:t>© IWM (Art.IWM ART LD 5105)</a:t>
            </a:r>
          </a:p>
        </p:txBody>
      </p:sp>
      <p:sp>
        <p:nvSpPr>
          <p:cNvPr id="10" name="TextBox 9">
            <a:extLst>
              <a:ext uri="{FF2B5EF4-FFF2-40B4-BE49-F238E27FC236}">
                <a16:creationId xmlns:a16="http://schemas.microsoft.com/office/drawing/2014/main" id="{433A0D73-30B2-4CE1-9C05-8D5BC89A3272}"/>
              </a:ext>
            </a:extLst>
          </p:cNvPr>
          <p:cNvSpPr txBox="1"/>
          <p:nvPr/>
        </p:nvSpPr>
        <p:spPr>
          <a:xfrm>
            <a:off x="-8029" y="315961"/>
            <a:ext cx="687298" cy="369332"/>
          </a:xfrm>
          <a:prstGeom prst="rect">
            <a:avLst/>
          </a:prstGeom>
          <a:noFill/>
        </p:spPr>
        <p:txBody>
          <a:bodyPr wrap="square" rtlCol="0">
            <a:spAutoFit/>
          </a:bodyPr>
          <a:lstStyle/>
          <a:p>
            <a:pPr algn="ctr"/>
            <a:r>
              <a:rPr lang="en-GB" b="1" dirty="0"/>
              <a:t>B</a:t>
            </a:r>
          </a:p>
        </p:txBody>
      </p:sp>
    </p:spTree>
    <p:extLst>
      <p:ext uri="{BB962C8B-B14F-4D97-AF65-F5344CB8AC3E}">
        <p14:creationId xmlns:p14="http://schemas.microsoft.com/office/powerpoint/2010/main" val="6385738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noAutofit/>
          </a:bodyPr>
          <a:lstStyle/>
          <a:p>
            <a:r>
              <a:rPr lang="en-US" dirty="0"/>
              <a:t>Encountering survivors</a:t>
            </a:r>
            <a:br>
              <a:rPr lang="en-GB" dirty="0"/>
            </a:br>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456" y="1343155"/>
            <a:ext cx="5080000" cy="3879850"/>
          </a:xfrm>
          <a:prstGeom prst="rect">
            <a:avLst/>
          </a:prstGeom>
        </p:spPr>
      </p:pic>
      <p:sp>
        <p:nvSpPr>
          <p:cNvPr id="2" name="Rectangle 1"/>
          <p:cNvSpPr/>
          <p:nvPr/>
        </p:nvSpPr>
        <p:spPr>
          <a:xfrm>
            <a:off x="585595" y="5228899"/>
            <a:ext cx="1712520" cy="276999"/>
          </a:xfrm>
          <a:prstGeom prst="rect">
            <a:avLst/>
          </a:prstGeom>
        </p:spPr>
        <p:txBody>
          <a:bodyPr wrap="none">
            <a:spAutoFit/>
          </a:bodyPr>
          <a:lstStyle/>
          <a:p>
            <a:r>
              <a:rPr lang="en-GB" sz="1200" dirty="0"/>
              <a:t>© IWM (IWM FLM 1226)</a:t>
            </a:r>
          </a:p>
        </p:txBody>
      </p:sp>
      <p:sp>
        <p:nvSpPr>
          <p:cNvPr id="3" name="Rectangle 2"/>
          <p:cNvSpPr/>
          <p:nvPr/>
        </p:nvSpPr>
        <p:spPr>
          <a:xfrm>
            <a:off x="6753226" y="2582137"/>
            <a:ext cx="2897986" cy="2862322"/>
          </a:xfrm>
          <a:prstGeom prst="rect">
            <a:avLst/>
          </a:prstGeom>
        </p:spPr>
        <p:txBody>
          <a:bodyPr wrap="square" lIns="0" rIns="0">
            <a:spAutoFit/>
          </a:bodyPr>
          <a:lstStyle/>
          <a:p>
            <a:r>
              <a:rPr lang="en-GB" dirty="0"/>
              <a:t>‘A woman inmate of Belsen concentration camp kisses the hand of Army Film &amp; Photographic Unit cameraman Lieutenant Martin Wilson on liberation’.</a:t>
            </a:r>
          </a:p>
          <a:p>
            <a:endParaRPr lang="en-GB" dirty="0"/>
          </a:p>
          <a:p>
            <a:r>
              <a:rPr lang="en-GB" dirty="0"/>
              <a:t>16 April 1945</a:t>
            </a:r>
          </a:p>
          <a:p>
            <a:endParaRPr lang="en-GB" dirty="0"/>
          </a:p>
          <a:p>
            <a:r>
              <a:rPr lang="en-GB" dirty="0"/>
              <a:t>IWM caption</a:t>
            </a:r>
          </a:p>
          <a:p>
            <a:r>
              <a:rPr lang="en-GB" i="1" dirty="0"/>
              <a:t>IWM Photograph archive</a:t>
            </a:r>
          </a:p>
        </p:txBody>
      </p:sp>
      <p:sp>
        <p:nvSpPr>
          <p:cNvPr id="9" name="TextBox 8">
            <a:extLst>
              <a:ext uri="{FF2B5EF4-FFF2-40B4-BE49-F238E27FC236}">
                <a16:creationId xmlns:a16="http://schemas.microsoft.com/office/drawing/2014/main" id="{5F07AD96-27E4-477F-989D-5F7EB529929B}"/>
              </a:ext>
            </a:extLst>
          </p:cNvPr>
          <p:cNvSpPr txBox="1"/>
          <p:nvPr/>
        </p:nvSpPr>
        <p:spPr>
          <a:xfrm>
            <a:off x="-8029" y="315961"/>
            <a:ext cx="687298" cy="369332"/>
          </a:xfrm>
          <a:prstGeom prst="rect">
            <a:avLst/>
          </a:prstGeom>
          <a:noFill/>
        </p:spPr>
        <p:txBody>
          <a:bodyPr wrap="square" rtlCol="0">
            <a:spAutoFit/>
          </a:bodyPr>
          <a:lstStyle/>
          <a:p>
            <a:pPr algn="ctr"/>
            <a:r>
              <a:rPr lang="en-GB" b="1" dirty="0"/>
              <a:t>B</a:t>
            </a:r>
          </a:p>
        </p:txBody>
      </p:sp>
      <p:sp>
        <p:nvSpPr>
          <p:cNvPr id="11" name="Rectangle 10">
            <a:extLst>
              <a:ext uri="{FF2B5EF4-FFF2-40B4-BE49-F238E27FC236}">
                <a16:creationId xmlns:a16="http://schemas.microsoft.com/office/drawing/2014/main" id="{75B67CDE-2687-4F3C-B1A2-5CCCE09755C9}"/>
              </a:ext>
            </a:extLst>
          </p:cNvPr>
          <p:cNvSpPr/>
          <p:nvPr/>
        </p:nvSpPr>
        <p:spPr>
          <a:xfrm>
            <a:off x="6753226" y="1325737"/>
            <a:ext cx="2805425" cy="1105088"/>
          </a:xfrm>
          <a:prstGeom prst="rect">
            <a:avLst/>
          </a:prstGeom>
          <a:solidFill>
            <a:schemeClr val="accent4">
              <a:lumMod val="20000"/>
              <a:lumOff val="80000"/>
            </a:schemeClr>
          </a:solidFill>
          <a:ln w="38100">
            <a:noFill/>
            <a:round/>
          </a:ln>
        </p:spPr>
        <p:txBody>
          <a:bodyPr wrap="square" lIns="144000" tIns="36000" rIns="144000" bIns="144000" anchor="b" anchorCtr="0">
            <a:spAutoFit/>
          </a:bodyPr>
          <a:lstStyle/>
          <a:p>
            <a:r>
              <a:rPr lang="en-GB" sz="2000" dirty="0">
                <a:solidFill>
                  <a:srgbClr val="3F737B"/>
                </a:solidFill>
                <a:cs typeface="Arial" panose="020B0604020202020204" pitchFamily="34" charset="0"/>
              </a:rPr>
              <a:t>Sergeant Mike Lewis</a:t>
            </a:r>
          </a:p>
          <a:p>
            <a:r>
              <a:rPr lang="en-GB" sz="2000" dirty="0">
                <a:solidFill>
                  <a:srgbClr val="3F737B"/>
                </a:solidFill>
                <a:cs typeface="Arial" panose="020B0604020202020204" pitchFamily="34" charset="0"/>
              </a:rPr>
              <a:t>No. 5 Army Film &amp; Photographic Unit</a:t>
            </a:r>
          </a:p>
        </p:txBody>
      </p:sp>
      <p:cxnSp>
        <p:nvCxnSpPr>
          <p:cNvPr id="13" name="Straight Connector 12">
            <a:extLst>
              <a:ext uri="{FF2B5EF4-FFF2-40B4-BE49-F238E27FC236}">
                <a16:creationId xmlns:a16="http://schemas.microsoft.com/office/drawing/2014/main" id="{7A4668F3-7495-40C3-9D11-094F38203739}"/>
              </a:ext>
            </a:extLst>
          </p:cNvPr>
          <p:cNvCxnSpPr>
            <a:cxnSpLocks/>
          </p:cNvCxnSpPr>
          <p:nvPr/>
        </p:nvCxnSpPr>
        <p:spPr>
          <a:xfrm>
            <a:off x="6753226" y="2430826"/>
            <a:ext cx="2805425" cy="0"/>
          </a:xfrm>
          <a:prstGeom prst="line">
            <a:avLst/>
          </a:prstGeom>
          <a:ln w="57150">
            <a:solidFill>
              <a:schemeClr val="accent4">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031719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noAutofit/>
          </a:bodyPr>
          <a:lstStyle/>
          <a:p>
            <a:r>
              <a:rPr lang="en-US" dirty="0"/>
              <a:t>Facing typhus</a:t>
            </a:r>
            <a:br>
              <a:rPr lang="en-GB" dirty="0"/>
            </a:br>
            <a:endParaRPr lang="en-GB" dirty="0"/>
          </a:p>
        </p:txBody>
      </p:sp>
      <p:cxnSp>
        <p:nvCxnSpPr>
          <p:cNvPr id="9" name="Straight Connector 8"/>
          <p:cNvCxnSpPr/>
          <p:nvPr/>
        </p:nvCxnSpPr>
        <p:spPr>
          <a:xfrm flipV="1">
            <a:off x="6762214" y="2552037"/>
            <a:ext cx="2796437" cy="2"/>
          </a:xfrm>
          <a:prstGeom prst="line">
            <a:avLst/>
          </a:prstGeom>
          <a:ln w="57150">
            <a:solidFill>
              <a:schemeClr val="accent4">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270" y="1336675"/>
            <a:ext cx="4752113" cy="4770000"/>
          </a:xfrm>
          <a:prstGeom prst="rect">
            <a:avLst/>
          </a:prstGeom>
        </p:spPr>
      </p:pic>
      <p:sp>
        <p:nvSpPr>
          <p:cNvPr id="2" name="Rectangle 1"/>
          <p:cNvSpPr/>
          <p:nvPr/>
        </p:nvSpPr>
        <p:spPr>
          <a:xfrm>
            <a:off x="679269" y="6111611"/>
            <a:ext cx="1184940" cy="276999"/>
          </a:xfrm>
          <a:prstGeom prst="rect">
            <a:avLst/>
          </a:prstGeom>
        </p:spPr>
        <p:txBody>
          <a:bodyPr wrap="none">
            <a:spAutoFit/>
          </a:bodyPr>
          <a:lstStyle/>
          <a:p>
            <a:r>
              <a:rPr lang="en-GB" sz="1200" dirty="0"/>
              <a:t>© IWM (BU 6674)</a:t>
            </a:r>
          </a:p>
        </p:txBody>
      </p:sp>
      <p:sp>
        <p:nvSpPr>
          <p:cNvPr id="3" name="Rectangle 2"/>
          <p:cNvSpPr/>
          <p:nvPr/>
        </p:nvSpPr>
        <p:spPr>
          <a:xfrm>
            <a:off x="6748257" y="2644170"/>
            <a:ext cx="2810394" cy="2308324"/>
          </a:xfrm>
          <a:prstGeom prst="rect">
            <a:avLst/>
          </a:prstGeom>
        </p:spPr>
        <p:txBody>
          <a:bodyPr wrap="square" lIns="0" rIns="0">
            <a:spAutoFit/>
          </a:bodyPr>
          <a:lstStyle/>
          <a:p>
            <a:r>
              <a:rPr lang="en-GB" sz="1600" dirty="0"/>
              <a:t>‘Crowds watch the destruction of the last hut at Belsen two days after the camp was finally evacuated. The hut was set on fire by a British flamethrower’.</a:t>
            </a:r>
          </a:p>
          <a:p>
            <a:r>
              <a:rPr lang="en-GB" sz="1600" dirty="0"/>
              <a:t>May 1945</a:t>
            </a:r>
          </a:p>
          <a:p>
            <a:endParaRPr lang="en-GB" sz="1600" dirty="0"/>
          </a:p>
          <a:p>
            <a:r>
              <a:rPr lang="en-GB" sz="1600" dirty="0"/>
              <a:t>IWM caption</a:t>
            </a:r>
          </a:p>
          <a:p>
            <a:r>
              <a:rPr lang="en-GB" sz="1600" i="1" dirty="0"/>
              <a:t>IWM Photograph archive</a:t>
            </a:r>
          </a:p>
        </p:txBody>
      </p:sp>
      <p:sp>
        <p:nvSpPr>
          <p:cNvPr id="10" name="Rectangle 9"/>
          <p:cNvSpPr/>
          <p:nvPr/>
        </p:nvSpPr>
        <p:spPr>
          <a:xfrm>
            <a:off x="6762214" y="1331985"/>
            <a:ext cx="2796437" cy="1177791"/>
          </a:xfrm>
          <a:prstGeom prst="rect">
            <a:avLst/>
          </a:prstGeom>
          <a:solidFill>
            <a:schemeClr val="accent4">
              <a:lumMod val="20000"/>
              <a:lumOff val="80000"/>
            </a:schemeClr>
          </a:solidFill>
          <a:ln w="38100">
            <a:noFill/>
            <a:round/>
          </a:ln>
        </p:spPr>
        <p:txBody>
          <a:bodyPr wrap="square" lIns="144000" tIns="108000" rIns="144000" bIns="144000" anchor="b" anchorCtr="0">
            <a:spAutoFit/>
          </a:bodyPr>
          <a:lstStyle/>
          <a:p>
            <a:r>
              <a:rPr lang="en-GB" sz="2000" dirty="0">
                <a:solidFill>
                  <a:srgbClr val="3F737B"/>
                </a:solidFill>
                <a:cs typeface="Arial" panose="020B0604020202020204" pitchFamily="34" charset="0"/>
              </a:rPr>
              <a:t>Sergeant Bert Hardy</a:t>
            </a:r>
          </a:p>
          <a:p>
            <a:r>
              <a:rPr lang="en-GB" sz="2000" dirty="0">
                <a:solidFill>
                  <a:srgbClr val="3F737B"/>
                </a:solidFill>
                <a:cs typeface="Arial" panose="020B0604020202020204" pitchFamily="34" charset="0"/>
              </a:rPr>
              <a:t>No. 5 Army Film &amp; Photographic Unit</a:t>
            </a:r>
          </a:p>
        </p:txBody>
      </p:sp>
      <p:sp>
        <p:nvSpPr>
          <p:cNvPr id="11" name="TextBox 10">
            <a:extLst>
              <a:ext uri="{FF2B5EF4-FFF2-40B4-BE49-F238E27FC236}">
                <a16:creationId xmlns:a16="http://schemas.microsoft.com/office/drawing/2014/main" id="{78AA3F0F-DB64-424E-AA66-E44503145277}"/>
              </a:ext>
            </a:extLst>
          </p:cNvPr>
          <p:cNvSpPr txBox="1"/>
          <p:nvPr/>
        </p:nvSpPr>
        <p:spPr>
          <a:xfrm>
            <a:off x="-8029" y="315961"/>
            <a:ext cx="687298" cy="369332"/>
          </a:xfrm>
          <a:prstGeom prst="rect">
            <a:avLst/>
          </a:prstGeom>
          <a:noFill/>
        </p:spPr>
        <p:txBody>
          <a:bodyPr wrap="square" rtlCol="0">
            <a:spAutoFit/>
          </a:bodyPr>
          <a:lstStyle/>
          <a:p>
            <a:pPr algn="ctr"/>
            <a:r>
              <a:rPr lang="en-GB" b="1" dirty="0"/>
              <a:t>B</a:t>
            </a:r>
          </a:p>
        </p:txBody>
      </p:sp>
    </p:spTree>
    <p:extLst>
      <p:ext uri="{BB962C8B-B14F-4D97-AF65-F5344CB8AC3E}">
        <p14:creationId xmlns:p14="http://schemas.microsoft.com/office/powerpoint/2010/main" val="29882414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noAutofit/>
          </a:bodyPr>
          <a:lstStyle/>
          <a:p>
            <a:r>
              <a:rPr lang="en-GB" dirty="0"/>
              <a:t>Providing relief</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653" y="1336675"/>
            <a:ext cx="4573238" cy="4770000"/>
          </a:xfrm>
          <a:prstGeom prst="rect">
            <a:avLst/>
          </a:prstGeom>
        </p:spPr>
      </p:pic>
      <p:sp>
        <p:nvSpPr>
          <p:cNvPr id="3" name="Rectangle 2"/>
          <p:cNvSpPr/>
          <p:nvPr/>
        </p:nvSpPr>
        <p:spPr>
          <a:xfrm>
            <a:off x="649163" y="6106675"/>
            <a:ext cx="1184940" cy="276999"/>
          </a:xfrm>
          <a:prstGeom prst="rect">
            <a:avLst/>
          </a:prstGeom>
        </p:spPr>
        <p:txBody>
          <a:bodyPr wrap="none">
            <a:spAutoFit/>
          </a:bodyPr>
          <a:lstStyle/>
          <a:p>
            <a:pPr>
              <a:spcBef>
                <a:spcPct val="0"/>
              </a:spcBef>
            </a:pPr>
            <a:r>
              <a:rPr lang="en-GB" sz="1200" dirty="0"/>
              <a:t>© IWM (BU 5474)</a:t>
            </a:r>
          </a:p>
        </p:txBody>
      </p:sp>
      <p:sp>
        <p:nvSpPr>
          <p:cNvPr id="4" name="Rectangle 3"/>
          <p:cNvSpPr/>
          <p:nvPr/>
        </p:nvSpPr>
        <p:spPr>
          <a:xfrm>
            <a:off x="6862575" y="2845241"/>
            <a:ext cx="2796438" cy="3785652"/>
          </a:xfrm>
          <a:prstGeom prst="rect">
            <a:avLst/>
          </a:prstGeom>
        </p:spPr>
        <p:txBody>
          <a:bodyPr wrap="square" lIns="0" rIns="0">
            <a:spAutoFit/>
          </a:bodyPr>
          <a:lstStyle/>
          <a:p>
            <a:r>
              <a:rPr lang="en-GB" sz="1200" dirty="0"/>
              <a:t>‘</a:t>
            </a:r>
            <a:r>
              <a:rPr lang="en-GB" sz="1600" dirty="0"/>
              <a:t>Scene inside the cleansing station, nicknamed the “Human Laundry”, which was housed in a former stable for cavalry horses at the newly established hospital for Belsen inmates in </a:t>
            </a:r>
            <a:r>
              <a:rPr lang="en-GB" sz="1600" dirty="0" err="1"/>
              <a:t>Hohne</a:t>
            </a:r>
            <a:r>
              <a:rPr lang="en-GB" sz="1600" dirty="0"/>
              <a:t> Military Barracks. The photograph shows some of the 60 tables, each staffed by two German doctors and two German nurses [pressed into service], at which the sick were washed and deloused’.</a:t>
            </a:r>
          </a:p>
          <a:p>
            <a:r>
              <a:rPr lang="en-GB" sz="1600" dirty="0"/>
              <a:t>May 1945</a:t>
            </a:r>
          </a:p>
          <a:p>
            <a:r>
              <a:rPr lang="en-GB" sz="1600" dirty="0"/>
              <a:t>IWM caption</a:t>
            </a:r>
          </a:p>
          <a:p>
            <a:r>
              <a:rPr lang="en-GB" sz="1600" i="1" dirty="0"/>
              <a:t>IWM Photograph archive</a:t>
            </a:r>
          </a:p>
        </p:txBody>
      </p:sp>
      <p:sp>
        <p:nvSpPr>
          <p:cNvPr id="10" name="Rectangle 9"/>
          <p:cNvSpPr/>
          <p:nvPr/>
        </p:nvSpPr>
        <p:spPr>
          <a:xfrm>
            <a:off x="6762214" y="1343051"/>
            <a:ext cx="2796437" cy="1177791"/>
          </a:xfrm>
          <a:prstGeom prst="rect">
            <a:avLst/>
          </a:prstGeom>
          <a:solidFill>
            <a:schemeClr val="accent4">
              <a:lumMod val="20000"/>
              <a:lumOff val="80000"/>
            </a:schemeClr>
          </a:solidFill>
          <a:ln w="38100">
            <a:noFill/>
            <a:round/>
          </a:ln>
        </p:spPr>
        <p:txBody>
          <a:bodyPr wrap="square" lIns="144000" tIns="108000" rIns="144000" bIns="144000" anchor="b" anchorCtr="0">
            <a:spAutoFit/>
          </a:bodyPr>
          <a:lstStyle/>
          <a:p>
            <a:r>
              <a:rPr lang="en-GB" sz="2000" dirty="0">
                <a:solidFill>
                  <a:srgbClr val="3F737B"/>
                </a:solidFill>
                <a:cs typeface="Arial" panose="020B0604020202020204" pitchFamily="34" charset="0"/>
              </a:rPr>
              <a:t>Sergeant C.H. Hewitt</a:t>
            </a:r>
          </a:p>
          <a:p>
            <a:r>
              <a:rPr lang="en-GB" sz="2000" dirty="0">
                <a:solidFill>
                  <a:srgbClr val="3F737B"/>
                </a:solidFill>
                <a:cs typeface="Arial" panose="020B0604020202020204" pitchFamily="34" charset="0"/>
              </a:rPr>
              <a:t>No. 5 Army Film &amp; Photographic Unit</a:t>
            </a:r>
          </a:p>
        </p:txBody>
      </p:sp>
      <p:cxnSp>
        <p:nvCxnSpPr>
          <p:cNvPr id="11" name="Straight Connector 10"/>
          <p:cNvCxnSpPr/>
          <p:nvPr/>
        </p:nvCxnSpPr>
        <p:spPr>
          <a:xfrm flipV="1">
            <a:off x="6762214" y="2520840"/>
            <a:ext cx="2796437" cy="2"/>
          </a:xfrm>
          <a:prstGeom prst="line">
            <a:avLst/>
          </a:prstGeom>
          <a:ln w="57150">
            <a:solidFill>
              <a:schemeClr val="accent4">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90C4AF42-2191-4014-B2E8-B7FC95274861}"/>
              </a:ext>
            </a:extLst>
          </p:cNvPr>
          <p:cNvSpPr txBox="1"/>
          <p:nvPr/>
        </p:nvSpPr>
        <p:spPr>
          <a:xfrm>
            <a:off x="-8029" y="315961"/>
            <a:ext cx="687298" cy="369332"/>
          </a:xfrm>
          <a:prstGeom prst="rect">
            <a:avLst/>
          </a:prstGeom>
          <a:noFill/>
        </p:spPr>
        <p:txBody>
          <a:bodyPr wrap="square" rtlCol="0">
            <a:spAutoFit/>
          </a:bodyPr>
          <a:lstStyle/>
          <a:p>
            <a:pPr algn="ctr"/>
            <a:r>
              <a:rPr lang="en-GB" b="1" dirty="0"/>
              <a:t>B</a:t>
            </a:r>
          </a:p>
        </p:txBody>
      </p:sp>
    </p:spTree>
    <p:extLst>
      <p:ext uri="{BB962C8B-B14F-4D97-AF65-F5344CB8AC3E}">
        <p14:creationId xmlns:p14="http://schemas.microsoft.com/office/powerpoint/2010/main" val="20356203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788124" y="284655"/>
            <a:ext cx="2817225" cy="496707"/>
          </a:xfrm>
          <a:prstGeom prst="rect">
            <a:avLst/>
          </a:prstGeom>
        </p:spPr>
        <p:txBody>
          <a:bodyPr vert="horz" lIns="0" tIns="0" rIns="0" bIns="0" rtlCol="0" anchor="t" anchorCtr="0">
            <a:noAutofit/>
          </a:bodyPr>
          <a:lstStyle>
            <a:lvl1pPr algn="r" defTabSz="457200" rtl="0" eaLnBrk="1" latinLnBrk="0" hangingPunct="1">
              <a:lnSpc>
                <a:spcPct val="100000"/>
              </a:lnSpc>
              <a:spcBef>
                <a:spcPct val="0"/>
              </a:spcBef>
              <a:buNone/>
              <a:defRPr sz="2400" b="0" i="0" kern="1200">
                <a:solidFill>
                  <a:schemeClr val="bg1"/>
                </a:solidFill>
                <a:latin typeface="Arial"/>
                <a:ea typeface="+mj-ea"/>
                <a:cs typeface="Arial"/>
              </a:defRPr>
            </a:lvl1pPr>
          </a:lstStyle>
          <a:p>
            <a:pPr algn="l"/>
            <a:endParaRPr lang="en-GB" dirty="0"/>
          </a:p>
        </p:txBody>
      </p:sp>
      <p:sp>
        <p:nvSpPr>
          <p:cNvPr id="3" name="Rectangle 2"/>
          <p:cNvSpPr/>
          <p:nvPr/>
        </p:nvSpPr>
        <p:spPr>
          <a:xfrm>
            <a:off x="4019480" y="1350147"/>
            <a:ext cx="5523646" cy="5463034"/>
          </a:xfrm>
          <a:prstGeom prst="rect">
            <a:avLst/>
          </a:prstGeom>
        </p:spPr>
        <p:txBody>
          <a:bodyPr wrap="square" lIns="0" rIns="0">
            <a:spAutoFit/>
          </a:bodyPr>
          <a:lstStyle/>
          <a:p>
            <a:pPr>
              <a:spcAft>
                <a:spcPts val="600"/>
              </a:spcAft>
            </a:pPr>
            <a:r>
              <a:rPr lang="en-GB" sz="1400" dirty="0"/>
              <a:t>Second page of the official caption sheet for the first batch of AFPU photographs taken of the liberation </a:t>
            </a:r>
            <a:r>
              <a:rPr lang="en-GB" sz="1400" dirty="0" err="1"/>
              <a:t>Belsen</a:t>
            </a:r>
            <a:r>
              <a:rPr lang="en-GB" sz="1400" dirty="0"/>
              <a:t> Concentration Camp taken by </a:t>
            </a:r>
            <a:r>
              <a:rPr lang="en-GB" sz="1400" dirty="0" err="1"/>
              <a:t>Malindine</a:t>
            </a:r>
            <a:r>
              <a:rPr lang="en-GB" sz="1400" dirty="0"/>
              <a:t>.</a:t>
            </a:r>
            <a:endParaRPr lang="en-GB" sz="1400" i="1" dirty="0">
              <a:cs typeface="Arial" pitchFamily="34" charset="0"/>
            </a:endParaRPr>
          </a:p>
          <a:p>
            <a:pPr>
              <a:spcAft>
                <a:spcPts val="600"/>
              </a:spcAft>
            </a:pPr>
            <a:r>
              <a:rPr lang="en-GB" sz="1400" i="1" dirty="0">
                <a:cs typeface="Arial" pitchFamily="34" charset="0"/>
              </a:rPr>
              <a:t>‘Among the 60,000 was a ... British woman a … niece of the former Primer minister of Canada Viscount Bennett, </a:t>
            </a:r>
            <a:r>
              <a:rPr lang="en-GB" sz="1400" i="1" dirty="0" err="1">
                <a:cs typeface="Arial" pitchFamily="34" charset="0"/>
              </a:rPr>
              <a:t>Mde</a:t>
            </a:r>
            <a:r>
              <a:rPr lang="en-GB" sz="1400" i="1" dirty="0">
                <a:cs typeface="Arial" pitchFamily="34" charset="0"/>
              </a:rPr>
              <a:t> </a:t>
            </a:r>
            <a:r>
              <a:rPr lang="en-GB" sz="1400" i="1" dirty="0" err="1">
                <a:cs typeface="Arial" pitchFamily="34" charset="0"/>
              </a:rPr>
              <a:t>Chassaigne</a:t>
            </a:r>
            <a:r>
              <a:rPr lang="en-GB" sz="1400" i="1" dirty="0">
                <a:cs typeface="Arial" pitchFamily="34" charset="0"/>
              </a:rPr>
              <a:t> who with hundreds of others had been marched from Hanover, being without water from the 5 April till 15.</a:t>
            </a:r>
          </a:p>
          <a:p>
            <a:pPr>
              <a:spcAft>
                <a:spcPts val="600"/>
              </a:spcAft>
            </a:pPr>
            <a:r>
              <a:rPr lang="en-GB" sz="1400" i="1" dirty="0">
                <a:cs typeface="Arial" pitchFamily="34" charset="0"/>
              </a:rPr>
              <a:t>Young Hungarian Jewess </a:t>
            </a:r>
            <a:r>
              <a:rPr lang="en-GB" sz="1400" dirty="0">
                <a:cs typeface="Arial" pitchFamily="34" charset="0"/>
              </a:rPr>
              <a:t>[outdated term and now offensive] </a:t>
            </a:r>
            <a:r>
              <a:rPr lang="en-GB" sz="1400" i="1" dirty="0">
                <a:cs typeface="Arial" pitchFamily="34" charset="0"/>
              </a:rPr>
              <a:t>bearing the mark of a beating by SS man</a:t>
            </a:r>
          </a:p>
          <a:p>
            <a:pPr>
              <a:spcAft>
                <a:spcPts val="600"/>
              </a:spcAft>
            </a:pPr>
            <a:r>
              <a:rPr lang="en-GB" sz="1400" i="1" dirty="0">
                <a:cs typeface="Arial" pitchFamily="34" charset="0"/>
              </a:rPr>
              <a:t>One of the Horror sights of Belsen</a:t>
            </a:r>
          </a:p>
          <a:p>
            <a:pPr>
              <a:spcAft>
                <a:spcPts val="600"/>
              </a:spcAft>
            </a:pPr>
            <a:r>
              <a:rPr lang="en-GB" sz="1400" i="1" dirty="0">
                <a:cs typeface="Arial" pitchFamily="34" charset="0"/>
              </a:rPr>
              <a:t>Roll Five</a:t>
            </a:r>
          </a:p>
          <a:p>
            <a:pPr>
              <a:spcAft>
                <a:spcPts val="600"/>
              </a:spcAft>
            </a:pPr>
            <a:r>
              <a:rPr lang="en-GB" sz="1400" i="1" dirty="0">
                <a:cs typeface="Arial" pitchFamily="34" charset="0"/>
              </a:rPr>
              <a:t>He drinks from a rusty can, unable to see, a result of a beating by SS and long suffering in the camp.</a:t>
            </a:r>
          </a:p>
          <a:p>
            <a:pPr>
              <a:spcAft>
                <a:spcPts val="600"/>
              </a:spcAft>
            </a:pPr>
            <a:r>
              <a:rPr lang="en-GB" sz="1400" i="1" dirty="0">
                <a:cs typeface="Arial" pitchFamily="34" charset="0"/>
              </a:rPr>
              <a:t>Although weak they carry food to their huts for the more unfortunate.</a:t>
            </a:r>
          </a:p>
          <a:p>
            <a:pPr>
              <a:spcAft>
                <a:spcPts val="600"/>
              </a:spcAft>
            </a:pPr>
            <a:r>
              <a:rPr lang="en-GB" sz="1400" i="1" dirty="0">
                <a:cs typeface="Arial" pitchFamily="34" charset="0"/>
              </a:rPr>
              <a:t>A common sight in the camp, a rusty tin for drinking by their side men sleep in the open all day too weak for anything else.</a:t>
            </a:r>
          </a:p>
          <a:p>
            <a:pPr>
              <a:spcAft>
                <a:spcPts val="600"/>
              </a:spcAft>
            </a:pPr>
            <a:r>
              <a:rPr lang="en-GB" sz="1400" i="1" dirty="0">
                <a:cs typeface="Arial" pitchFamily="34" charset="0"/>
              </a:rPr>
              <a:t>Roll six</a:t>
            </a:r>
          </a:p>
          <a:p>
            <a:pPr>
              <a:spcAft>
                <a:spcPts val="600"/>
              </a:spcAft>
            </a:pPr>
            <a:r>
              <a:rPr lang="en-GB" sz="1400" i="1" dirty="0">
                <a:cs typeface="Arial" pitchFamily="34" charset="0"/>
              </a:rPr>
              <a:t>The commandant of the camp a true and faithful servant of their master Himmler, he had carried out his orders to the full exterminate them.</a:t>
            </a:r>
          </a:p>
          <a:p>
            <a:pPr>
              <a:spcAft>
                <a:spcPts val="600"/>
              </a:spcAft>
            </a:pPr>
            <a:r>
              <a:rPr lang="en-GB" sz="1400" i="1" dirty="0">
                <a:cs typeface="Arial" pitchFamily="34" charset="0"/>
              </a:rPr>
              <a:t>SS </a:t>
            </a:r>
            <a:r>
              <a:rPr lang="en-GB" sz="1400" i="1" dirty="0" err="1">
                <a:cs typeface="Arial" pitchFamily="34" charset="0"/>
              </a:rPr>
              <a:t>Haupsturm</a:t>
            </a:r>
            <a:r>
              <a:rPr lang="en-GB" sz="1400" i="1" dirty="0">
                <a:cs typeface="Arial" pitchFamily="34" charset="0"/>
              </a:rPr>
              <a:t> </a:t>
            </a:r>
            <a:r>
              <a:rPr lang="en-GB" sz="1400" i="1" dirty="0" err="1">
                <a:cs typeface="Arial" pitchFamily="34" charset="0"/>
              </a:rPr>
              <a:t>fuhrer</a:t>
            </a:r>
            <a:r>
              <a:rPr lang="en-GB" sz="1400" i="1" dirty="0">
                <a:cs typeface="Arial" pitchFamily="34" charset="0"/>
              </a:rPr>
              <a:t> Josef Kramer the commandant of the camp now safe in our hands, he will be tried as a war criminal, to ensure that he can make no attempt of escape a body guard is permanently in attendance, and his ankles are manacled’.</a:t>
            </a:r>
          </a:p>
          <a:p>
            <a:pPr>
              <a:spcAft>
                <a:spcPts val="600"/>
              </a:spcAft>
            </a:pPr>
            <a:r>
              <a:rPr lang="en-GB" sz="1400" dirty="0">
                <a:cs typeface="Arial" pitchFamily="34" charset="0"/>
              </a:rPr>
              <a:t>April 1945</a:t>
            </a:r>
          </a:p>
        </p:txBody>
      </p:sp>
      <p:sp>
        <p:nvSpPr>
          <p:cNvPr id="9" name="Title 8"/>
          <p:cNvSpPr>
            <a:spLocks noGrp="1"/>
          </p:cNvSpPr>
          <p:nvPr>
            <p:ph type="title"/>
          </p:nvPr>
        </p:nvSpPr>
        <p:spPr/>
        <p:txBody>
          <a:bodyPr>
            <a:noAutofit/>
          </a:bodyPr>
          <a:lstStyle/>
          <a:p>
            <a:r>
              <a:rPr lang="en-US" dirty="0"/>
              <a:t>Making images</a:t>
            </a:r>
            <a:br>
              <a:rPr lang="en-GB" dirty="0"/>
            </a:br>
            <a:endParaRPr lang="en-GB" dirty="0"/>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10875"/>
          <a:stretch/>
        </p:blipFill>
        <p:spPr>
          <a:xfrm>
            <a:off x="362875" y="2355920"/>
            <a:ext cx="2584328" cy="4179700"/>
          </a:xfrm>
          <a:prstGeom prst="rect">
            <a:avLst/>
          </a:prstGeom>
        </p:spPr>
      </p:pic>
      <p:sp>
        <p:nvSpPr>
          <p:cNvPr id="5" name="Rectangle 4"/>
          <p:cNvSpPr/>
          <p:nvPr/>
        </p:nvSpPr>
        <p:spPr>
          <a:xfrm>
            <a:off x="266455" y="6502440"/>
            <a:ext cx="1332416" cy="276999"/>
          </a:xfrm>
          <a:prstGeom prst="rect">
            <a:avLst/>
          </a:prstGeom>
        </p:spPr>
        <p:txBody>
          <a:bodyPr wrap="none">
            <a:spAutoFit/>
          </a:bodyPr>
          <a:lstStyle/>
          <a:p>
            <a:r>
              <a:rPr lang="en-GB" sz="1200" dirty="0"/>
              <a:t>© IWM (HU 105966)</a:t>
            </a:r>
          </a:p>
        </p:txBody>
      </p:sp>
      <p:sp>
        <p:nvSpPr>
          <p:cNvPr id="8" name="Rectangle 7"/>
          <p:cNvSpPr/>
          <p:nvPr/>
        </p:nvSpPr>
        <p:spPr>
          <a:xfrm>
            <a:off x="344488" y="1341438"/>
            <a:ext cx="3024187" cy="1014482"/>
          </a:xfrm>
          <a:prstGeom prst="rect">
            <a:avLst/>
          </a:prstGeom>
          <a:solidFill>
            <a:schemeClr val="accent3">
              <a:lumMod val="40000"/>
              <a:lumOff val="60000"/>
            </a:schemeClr>
          </a:solidFill>
          <a:ln w="38100">
            <a:noFill/>
            <a:round/>
          </a:ln>
        </p:spPr>
        <p:txBody>
          <a:bodyPr wrap="square" lIns="144000" tIns="36000" rIns="144000" bIns="144000" anchor="t" anchorCtr="0">
            <a:noAutofit/>
          </a:bodyPr>
          <a:lstStyle/>
          <a:p>
            <a:r>
              <a:rPr lang="en-GB" sz="2000" dirty="0">
                <a:solidFill>
                  <a:srgbClr val="3F737B"/>
                </a:solidFill>
                <a:cs typeface="Arial" panose="020B0604020202020204" pitchFamily="34" charset="0"/>
              </a:rPr>
              <a:t>Captain EG </a:t>
            </a:r>
            <a:r>
              <a:rPr lang="en-GB" sz="2000" dirty="0" err="1">
                <a:solidFill>
                  <a:srgbClr val="3F737B"/>
                </a:solidFill>
                <a:cs typeface="Arial" panose="020B0604020202020204" pitchFamily="34" charset="0"/>
              </a:rPr>
              <a:t>Malindine</a:t>
            </a:r>
            <a:r>
              <a:rPr lang="en-GB" sz="2000" dirty="0">
                <a:solidFill>
                  <a:srgbClr val="3F737B"/>
                </a:solidFill>
                <a:cs typeface="Arial" panose="020B0604020202020204" pitchFamily="34" charset="0"/>
              </a:rPr>
              <a:t> </a:t>
            </a:r>
          </a:p>
          <a:p>
            <a:r>
              <a:rPr lang="en-GB" sz="2000" dirty="0">
                <a:solidFill>
                  <a:srgbClr val="3F737B"/>
                </a:solidFill>
                <a:cs typeface="Arial" panose="020B0604020202020204" pitchFamily="34" charset="0"/>
              </a:rPr>
              <a:t>No.5 Army Film &amp; Photographic Unit</a:t>
            </a:r>
          </a:p>
        </p:txBody>
      </p:sp>
      <p:cxnSp>
        <p:nvCxnSpPr>
          <p:cNvPr id="11" name="Straight Connector 10"/>
          <p:cNvCxnSpPr>
            <a:cxnSpLocks/>
          </p:cNvCxnSpPr>
          <p:nvPr/>
        </p:nvCxnSpPr>
        <p:spPr>
          <a:xfrm>
            <a:off x="344488" y="2355920"/>
            <a:ext cx="3024187" cy="0"/>
          </a:xfrm>
          <a:prstGeom prst="line">
            <a:avLst/>
          </a:prstGeom>
          <a:ln w="57150">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C6BDF0AE-55CA-4BD2-BEE5-FF3FFAF4F3AD}"/>
              </a:ext>
            </a:extLst>
          </p:cNvPr>
          <p:cNvSpPr txBox="1"/>
          <p:nvPr/>
        </p:nvSpPr>
        <p:spPr>
          <a:xfrm>
            <a:off x="-8029" y="315961"/>
            <a:ext cx="687298" cy="369332"/>
          </a:xfrm>
          <a:prstGeom prst="rect">
            <a:avLst/>
          </a:prstGeom>
          <a:noFill/>
        </p:spPr>
        <p:txBody>
          <a:bodyPr wrap="square" rtlCol="0">
            <a:spAutoFit/>
          </a:bodyPr>
          <a:lstStyle/>
          <a:p>
            <a:pPr algn="ctr"/>
            <a:r>
              <a:rPr lang="en-GB" b="1" dirty="0"/>
              <a:t>B</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61549" y="1341438"/>
            <a:ext cx="3007126" cy="565572"/>
          </a:xfrm>
          <a:prstGeom prst="rect">
            <a:avLst/>
          </a:prstGeom>
          <a:solidFill>
            <a:srgbClr val="FFEBBA"/>
          </a:solidFill>
          <a:ln w="38100">
            <a:noFill/>
            <a:round/>
          </a:ln>
        </p:spPr>
        <p:txBody>
          <a:bodyPr wrap="square" lIns="144000" tIns="108000" rIns="144000" bIns="144000" anchor="t" anchorCtr="0">
            <a:spAutoFit/>
          </a:bodyPr>
          <a:lstStyle/>
          <a:p>
            <a:pPr>
              <a:lnSpc>
                <a:spcPct val="110000"/>
              </a:lnSpc>
            </a:pPr>
            <a:r>
              <a:rPr lang="en-GB" sz="2000" dirty="0">
                <a:solidFill>
                  <a:srgbClr val="3F737B"/>
                </a:solidFill>
                <a:cs typeface="Arial" panose="020B0604020202020204" pitchFamily="34" charset="0"/>
              </a:rPr>
              <a:t>Major Dick Williams</a:t>
            </a:r>
          </a:p>
        </p:txBody>
      </p:sp>
      <p:cxnSp>
        <p:nvCxnSpPr>
          <p:cNvPr id="9" name="Straight Connector 8"/>
          <p:cNvCxnSpPr>
            <a:cxnSpLocks/>
          </p:cNvCxnSpPr>
          <p:nvPr/>
        </p:nvCxnSpPr>
        <p:spPr>
          <a:xfrm>
            <a:off x="361549" y="1907010"/>
            <a:ext cx="3007126" cy="0"/>
          </a:xfrm>
          <a:prstGeom prst="line">
            <a:avLst/>
          </a:prstGeom>
          <a:ln w="57150">
            <a:solidFill>
              <a:srgbClr val="FFD800"/>
            </a:solidFill>
          </a:ln>
          <a:effectLst/>
        </p:spPr>
        <p:style>
          <a:lnRef idx="2">
            <a:schemeClr val="accent1"/>
          </a:lnRef>
          <a:fillRef idx="0">
            <a:schemeClr val="accent1"/>
          </a:fillRef>
          <a:effectRef idx="1">
            <a:schemeClr val="accent1"/>
          </a:effectRef>
          <a:fontRef idx="minor">
            <a:schemeClr val="tx1"/>
          </a:fontRef>
        </p:style>
      </p:cxnSp>
      <p:sp>
        <p:nvSpPr>
          <p:cNvPr id="4" name="Title 1"/>
          <p:cNvSpPr>
            <a:spLocks noGrp="1"/>
          </p:cNvSpPr>
          <p:nvPr>
            <p:ph type="title"/>
          </p:nvPr>
        </p:nvSpPr>
        <p:spPr/>
        <p:txBody>
          <a:bodyPr/>
          <a:lstStyle/>
          <a:p>
            <a:r>
              <a:rPr lang="en-GB" dirty="0"/>
              <a:t>Telling the story 1</a:t>
            </a:r>
          </a:p>
        </p:txBody>
      </p:sp>
      <p:sp>
        <p:nvSpPr>
          <p:cNvPr id="5" name="TextBox 4"/>
          <p:cNvSpPr txBox="1"/>
          <p:nvPr/>
        </p:nvSpPr>
        <p:spPr>
          <a:xfrm>
            <a:off x="347349" y="2132059"/>
            <a:ext cx="2660073" cy="2308324"/>
          </a:xfrm>
          <a:prstGeom prst="rect">
            <a:avLst/>
          </a:prstGeom>
          <a:noFill/>
        </p:spPr>
        <p:txBody>
          <a:bodyPr wrap="square" rtlCol="0">
            <a:spAutoFit/>
          </a:bodyPr>
          <a:lstStyle/>
          <a:p>
            <a:r>
              <a:rPr lang="en-GB" dirty="0"/>
              <a:t>As a Staff Captain, Dick Williams served in the Supplies and Transport branch Headquarters 8</a:t>
            </a:r>
            <a:r>
              <a:rPr lang="en-GB" baseline="30000" dirty="0"/>
              <a:t>th</a:t>
            </a:r>
            <a:r>
              <a:rPr lang="en-GB" dirty="0"/>
              <a:t> Corps which carried ammunition, petrol and rations  to support the fighting Divisions.</a:t>
            </a:r>
          </a:p>
        </p:txBody>
      </p:sp>
      <p:sp>
        <p:nvSpPr>
          <p:cNvPr id="2" name="Rectangle 1"/>
          <p:cNvSpPr/>
          <p:nvPr/>
        </p:nvSpPr>
        <p:spPr>
          <a:xfrm>
            <a:off x="3183081" y="1012109"/>
            <a:ext cx="6567747" cy="646331"/>
          </a:xfrm>
          <a:prstGeom prst="rect">
            <a:avLst/>
          </a:prstGeom>
        </p:spPr>
        <p:txBody>
          <a:bodyPr wrap="square">
            <a:spAutoFit/>
          </a:bodyPr>
          <a:lstStyle/>
          <a:p>
            <a:endParaRPr lang="en-GB" dirty="0"/>
          </a:p>
          <a:p>
            <a:r>
              <a:rPr lang="en-GB" dirty="0"/>
              <a:t> </a:t>
            </a:r>
            <a:endParaRPr lang="en-GB" sz="1400" dirty="0"/>
          </a:p>
        </p:txBody>
      </p:sp>
      <p:sp>
        <p:nvSpPr>
          <p:cNvPr id="6" name="Rectangle 5"/>
          <p:cNvSpPr/>
          <p:nvPr/>
        </p:nvSpPr>
        <p:spPr>
          <a:xfrm>
            <a:off x="3265224" y="1335274"/>
            <a:ext cx="6293427" cy="800219"/>
          </a:xfrm>
          <a:prstGeom prst="rect">
            <a:avLst/>
          </a:prstGeom>
        </p:spPr>
        <p:txBody>
          <a:bodyPr wrap="square">
            <a:spAutoFit/>
          </a:bodyPr>
          <a:lstStyle/>
          <a:p>
            <a:endParaRPr lang="en-GB" sz="2800" dirty="0">
              <a:solidFill>
                <a:srgbClr val="000000"/>
              </a:solidFill>
              <a:latin typeface="Arial" panose="020B0604020202020204" pitchFamily="34" charset="0"/>
            </a:endParaRPr>
          </a:p>
          <a:p>
            <a:r>
              <a:rPr lang="en-GB" i="1" dirty="0">
                <a:latin typeface="Arial" panose="020B0604020202020204" pitchFamily="34" charset="0"/>
              </a:rPr>
              <a:t> </a:t>
            </a:r>
            <a:endParaRPr lang="en-GB" dirty="0"/>
          </a:p>
        </p:txBody>
      </p:sp>
      <p:sp>
        <p:nvSpPr>
          <p:cNvPr id="3" name="Rectangle 2"/>
          <p:cNvSpPr/>
          <p:nvPr/>
        </p:nvSpPr>
        <p:spPr>
          <a:xfrm>
            <a:off x="3997412" y="1144311"/>
            <a:ext cx="5547039" cy="5755422"/>
          </a:xfrm>
          <a:prstGeom prst="rect">
            <a:avLst/>
          </a:prstGeom>
        </p:spPr>
        <p:txBody>
          <a:bodyPr wrap="square" lIns="0" rIns="0">
            <a:spAutoFit/>
          </a:bodyPr>
          <a:lstStyle/>
          <a:p>
            <a:r>
              <a:rPr lang="en-GB" sz="1600" dirty="0"/>
              <a:t>‘The food that we’d got, breaking open these compo rations was just not right for these people – their stomachs just couldn’t take anything. The best we could do was the tea and then we decided the best thing we could do would be to open all the tins and make a big mess of it, put as much boiling water in amongst it and make it a thin stew, as we could do. This started to be quite – it seemed to us with what we got, that was the best we could do, so we did that – and those that could come to the cookhouses, we fed them from the cookhouses and eventually we started trying to take that service back out to those who couldn’t even get that far. Some of the people were still in the huts where there were more dead than living and we would take a </a:t>
            </a:r>
            <a:r>
              <a:rPr lang="en-GB" sz="1600" dirty="0" err="1"/>
              <a:t>dixie</a:t>
            </a:r>
            <a:r>
              <a:rPr lang="en-GB" sz="1600" dirty="0"/>
              <a:t> of this broth and leave it at the door … But from our side, I say that we tried to do the best we could with the substance of the compo rations and that it became such that that’s all we could do, literally. I’m afraid sausages and beef and everything – corn beef – all got mixed up together, but at least it was some sort of </a:t>
            </a:r>
            <a:r>
              <a:rPr lang="en-GB" sz="1600" dirty="0" err="1"/>
              <a:t>liquidy</a:t>
            </a:r>
            <a:r>
              <a:rPr lang="en-GB" sz="1600" dirty="0"/>
              <a:t> food. Some people who tried to eat the real stuff straight away, I’m afraid it was too much and they, it probably killed them. But it was kindness to give them something, although it is the wrong kind of kindness’.</a:t>
            </a:r>
          </a:p>
          <a:p>
            <a:endParaRPr lang="de-DE" sz="1600" dirty="0"/>
          </a:p>
          <a:p>
            <a:r>
              <a:rPr lang="de-DE" sz="1600" dirty="0"/>
              <a:t>(IWM SR 15437) </a:t>
            </a:r>
          </a:p>
          <a:p>
            <a:r>
              <a:rPr lang="en-GB" sz="1600" dirty="0"/>
              <a:t>Interview recorded 24-5-1995</a:t>
            </a:r>
          </a:p>
          <a:p>
            <a:endParaRPr lang="en-GB" sz="1600" i="1" dirty="0"/>
          </a:p>
          <a:p>
            <a:r>
              <a:rPr lang="en-GB" sz="1600" i="1" dirty="0"/>
              <a:t>IWM Sound archive</a:t>
            </a:r>
            <a:endParaRPr lang="en-GB" sz="1600" dirty="0"/>
          </a:p>
        </p:txBody>
      </p:sp>
      <p:sp>
        <p:nvSpPr>
          <p:cNvPr id="12" name="TextBox 11">
            <a:extLst>
              <a:ext uri="{FF2B5EF4-FFF2-40B4-BE49-F238E27FC236}">
                <a16:creationId xmlns:a16="http://schemas.microsoft.com/office/drawing/2014/main" id="{A14EBF2B-A185-480F-8BDC-FBE080B134C5}"/>
              </a:ext>
            </a:extLst>
          </p:cNvPr>
          <p:cNvSpPr txBox="1"/>
          <p:nvPr/>
        </p:nvSpPr>
        <p:spPr>
          <a:xfrm>
            <a:off x="-8029" y="315961"/>
            <a:ext cx="687298" cy="369332"/>
          </a:xfrm>
          <a:prstGeom prst="rect">
            <a:avLst/>
          </a:prstGeom>
          <a:noFill/>
        </p:spPr>
        <p:txBody>
          <a:bodyPr wrap="square" rtlCol="0">
            <a:spAutoFit/>
          </a:bodyPr>
          <a:lstStyle/>
          <a:p>
            <a:pPr algn="ctr"/>
            <a:r>
              <a:rPr lang="en-GB" b="1" dirty="0"/>
              <a:t>B</a:t>
            </a:r>
          </a:p>
        </p:txBody>
      </p:sp>
    </p:spTree>
    <p:extLst>
      <p:ext uri="{BB962C8B-B14F-4D97-AF65-F5344CB8AC3E}">
        <p14:creationId xmlns:p14="http://schemas.microsoft.com/office/powerpoint/2010/main" val="1904928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GB" altLang="en-US" dirty="0"/>
              <a:t>Instructions</a:t>
            </a:r>
          </a:p>
        </p:txBody>
      </p:sp>
      <p:sp>
        <p:nvSpPr>
          <p:cNvPr id="3" name="Content Placeholder 2"/>
          <p:cNvSpPr>
            <a:spLocks noGrp="1"/>
          </p:cNvSpPr>
          <p:nvPr>
            <p:ph idx="1"/>
          </p:nvPr>
        </p:nvSpPr>
        <p:spPr/>
        <p:txBody>
          <a:bodyPr/>
          <a:lstStyle/>
          <a:p>
            <a:r>
              <a:rPr lang="en-GB" dirty="0"/>
              <a:t>These Source Cards are to be used in Activity 2.</a:t>
            </a:r>
          </a:p>
          <a:p>
            <a:r>
              <a:rPr lang="en-GB" dirty="0"/>
              <a:t>Print out these Source Cards to create 5 sets of 10 cards (A, B,C, D, E). </a:t>
            </a:r>
            <a:br>
              <a:rPr lang="en-GB" dirty="0"/>
            </a:br>
            <a:r>
              <a:rPr lang="en-GB" dirty="0"/>
              <a:t>Each set contains different cards.</a:t>
            </a:r>
          </a:p>
          <a:p>
            <a:endParaRPr lang="en-GB" dirty="0"/>
          </a:p>
        </p:txBody>
      </p:sp>
    </p:spTree>
    <p:extLst>
      <p:ext uri="{BB962C8B-B14F-4D97-AF65-F5344CB8AC3E}">
        <p14:creationId xmlns:p14="http://schemas.microsoft.com/office/powerpoint/2010/main" val="32303558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47349" y="1341438"/>
            <a:ext cx="3021326" cy="821875"/>
          </a:xfrm>
          <a:prstGeom prst="rect">
            <a:avLst/>
          </a:prstGeom>
          <a:solidFill>
            <a:schemeClr val="accent3">
              <a:lumMod val="40000"/>
              <a:lumOff val="60000"/>
            </a:schemeClr>
          </a:solidFill>
          <a:ln w="38100">
            <a:noFill/>
            <a:round/>
          </a:ln>
        </p:spPr>
        <p:txBody>
          <a:bodyPr wrap="square" lIns="144000" tIns="108000" rIns="144000" bIns="144000" anchor="t" anchorCtr="0">
            <a:noAutofit/>
          </a:bodyPr>
          <a:lstStyle/>
          <a:p>
            <a:pPr>
              <a:lnSpc>
                <a:spcPct val="110000"/>
              </a:lnSpc>
            </a:pPr>
            <a:r>
              <a:rPr lang="en-GB" sz="2000" dirty="0">
                <a:solidFill>
                  <a:srgbClr val="3F737B"/>
                </a:solidFill>
                <a:cs typeface="Arial" panose="020B0604020202020204" pitchFamily="34" charset="0"/>
              </a:rPr>
              <a:t>Lieutenant-Colonel</a:t>
            </a:r>
          </a:p>
          <a:p>
            <a:pPr>
              <a:lnSpc>
                <a:spcPct val="110000"/>
              </a:lnSpc>
            </a:pPr>
            <a:r>
              <a:rPr lang="en-GB" sz="2000" dirty="0">
                <a:solidFill>
                  <a:srgbClr val="3F737B"/>
                </a:solidFill>
                <a:cs typeface="Arial" panose="020B0604020202020204" pitchFamily="34" charset="0"/>
              </a:rPr>
              <a:t>MW </a:t>
            </a:r>
            <a:r>
              <a:rPr lang="en-GB" sz="2000" dirty="0" err="1">
                <a:solidFill>
                  <a:srgbClr val="3F737B"/>
                </a:solidFill>
                <a:cs typeface="Arial" panose="020B0604020202020204" pitchFamily="34" charset="0"/>
              </a:rPr>
              <a:t>Gonin</a:t>
            </a:r>
            <a:endParaRPr lang="en-GB" sz="2000" dirty="0">
              <a:solidFill>
                <a:srgbClr val="3F737B"/>
              </a:solidFill>
              <a:cs typeface="Arial" panose="020B0604020202020204" pitchFamily="34" charset="0"/>
            </a:endParaRPr>
          </a:p>
        </p:txBody>
      </p:sp>
      <p:cxnSp>
        <p:nvCxnSpPr>
          <p:cNvPr id="9" name="Straight Connector 8"/>
          <p:cNvCxnSpPr>
            <a:cxnSpLocks/>
          </p:cNvCxnSpPr>
          <p:nvPr/>
        </p:nvCxnSpPr>
        <p:spPr>
          <a:xfrm>
            <a:off x="350567" y="2153159"/>
            <a:ext cx="3021326" cy="0"/>
          </a:xfrm>
          <a:prstGeom prst="line">
            <a:avLst/>
          </a:prstGeom>
          <a:ln w="57150">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4" name="Title 1"/>
          <p:cNvSpPr>
            <a:spLocks noGrp="1"/>
          </p:cNvSpPr>
          <p:nvPr>
            <p:ph type="title"/>
          </p:nvPr>
        </p:nvSpPr>
        <p:spPr/>
        <p:txBody>
          <a:bodyPr/>
          <a:lstStyle/>
          <a:p>
            <a:r>
              <a:rPr lang="en-GB" dirty="0"/>
              <a:t>Telling the story 2</a:t>
            </a:r>
          </a:p>
        </p:txBody>
      </p:sp>
      <p:sp>
        <p:nvSpPr>
          <p:cNvPr id="5" name="TextBox 4"/>
          <p:cNvSpPr txBox="1"/>
          <p:nvPr/>
        </p:nvSpPr>
        <p:spPr>
          <a:xfrm>
            <a:off x="350567" y="2414499"/>
            <a:ext cx="3021326" cy="1685077"/>
          </a:xfrm>
          <a:prstGeom prst="rect">
            <a:avLst/>
          </a:prstGeom>
          <a:noFill/>
        </p:spPr>
        <p:txBody>
          <a:bodyPr wrap="square" lIns="0" rIns="0" rtlCol="0">
            <a:spAutoFit/>
          </a:bodyPr>
          <a:lstStyle/>
          <a:p>
            <a:pPr>
              <a:lnSpc>
                <a:spcPct val="115000"/>
              </a:lnSpc>
              <a:spcAft>
                <a:spcPts val="0"/>
              </a:spcAft>
            </a:pPr>
            <a:r>
              <a:rPr lang="en-GB" dirty="0">
                <a:ea typeface="Calibri" panose="020F0502020204030204" pitchFamily="34" charset="0"/>
                <a:cs typeface="Times New Roman" panose="02020603050405020304" pitchFamily="18" charset="0"/>
              </a:rPr>
              <a:t>Lieutenant-Colonel </a:t>
            </a:r>
            <a:r>
              <a:rPr lang="en-GB" dirty="0" err="1">
                <a:ea typeface="Calibri" panose="020F0502020204030204" pitchFamily="34" charset="0"/>
                <a:cs typeface="Times New Roman" panose="02020603050405020304" pitchFamily="18" charset="0"/>
              </a:rPr>
              <a:t>Gonin</a:t>
            </a:r>
            <a:r>
              <a:rPr lang="en-GB" dirty="0">
                <a:ea typeface="Calibri" panose="020F0502020204030204" pitchFamily="34" charset="0"/>
                <a:cs typeface="Times New Roman" panose="02020603050405020304" pitchFamily="18" charset="0"/>
              </a:rPr>
              <a:t> was </a:t>
            </a:r>
            <a:br>
              <a:rPr lang="en-GB" dirty="0">
                <a:ea typeface="Calibri" panose="020F0502020204030204" pitchFamily="34" charset="0"/>
                <a:cs typeface="Times New Roman" panose="02020603050405020304" pitchFamily="18" charset="0"/>
              </a:rPr>
            </a:br>
            <a:r>
              <a:rPr lang="en-GB" dirty="0">
                <a:ea typeface="Calibri" panose="020F0502020204030204" pitchFamily="34" charset="0"/>
                <a:cs typeface="Times New Roman" panose="02020603050405020304" pitchFamily="18" charset="0"/>
              </a:rPr>
              <a:t>a commanding officer of the </a:t>
            </a:r>
            <a:br>
              <a:rPr lang="en-GB" dirty="0">
                <a:ea typeface="Calibri" panose="020F0502020204030204" pitchFamily="34" charset="0"/>
                <a:cs typeface="Times New Roman" panose="02020603050405020304" pitchFamily="18" charset="0"/>
              </a:rPr>
            </a:br>
            <a:r>
              <a:rPr lang="en-GB" dirty="0">
                <a:ea typeface="Calibri" panose="020F0502020204030204" pitchFamily="34" charset="0"/>
                <a:cs typeface="Times New Roman" panose="02020603050405020304" pitchFamily="18" charset="0"/>
              </a:rPr>
              <a:t>Royal Army Medical Corps </a:t>
            </a:r>
            <a:br>
              <a:rPr lang="en-GB" dirty="0">
                <a:ea typeface="Calibri" panose="020F0502020204030204" pitchFamily="34" charset="0"/>
                <a:cs typeface="Times New Roman" panose="02020603050405020304" pitchFamily="18" charset="0"/>
              </a:rPr>
            </a:br>
            <a:r>
              <a:rPr lang="en-GB" dirty="0">
                <a:ea typeface="Calibri" panose="020F0502020204030204" pitchFamily="34" charset="0"/>
                <a:cs typeface="Times New Roman" panose="02020603050405020304" pitchFamily="18" charset="0"/>
              </a:rPr>
              <a:t>at Bergen-Belsen. </a:t>
            </a:r>
          </a:p>
          <a:p>
            <a:pPr>
              <a:lnSpc>
                <a:spcPct val="115000"/>
              </a:lnSpc>
              <a:spcAft>
                <a:spcPts val="0"/>
              </a:spcAft>
            </a:pPr>
            <a:endParaRPr lang="en-GB" dirty="0">
              <a:ea typeface="Calibri" panose="020F0502020204030204" pitchFamily="34" charset="0"/>
              <a:cs typeface="Times New Roman" panose="02020603050405020304" pitchFamily="18" charset="0"/>
            </a:endParaRPr>
          </a:p>
        </p:txBody>
      </p:sp>
      <p:sp>
        <p:nvSpPr>
          <p:cNvPr id="2" name="Rectangle 1"/>
          <p:cNvSpPr/>
          <p:nvPr/>
        </p:nvSpPr>
        <p:spPr>
          <a:xfrm>
            <a:off x="4008394" y="1043417"/>
            <a:ext cx="5547039" cy="5817875"/>
          </a:xfrm>
          <a:prstGeom prst="rect">
            <a:avLst/>
          </a:prstGeom>
        </p:spPr>
        <p:txBody>
          <a:bodyPr wrap="square" lIns="0" rIns="0">
            <a:spAutoFit/>
          </a:bodyPr>
          <a:lstStyle/>
          <a:p>
            <a:pPr>
              <a:lnSpc>
                <a:spcPct val="107000"/>
              </a:lnSpc>
              <a:spcAft>
                <a:spcPts val="800"/>
              </a:spcAft>
            </a:pPr>
            <a:r>
              <a:rPr lang="en-GB" sz="1400" dirty="0">
                <a:ea typeface="Calibri" panose="020F0502020204030204" pitchFamily="34" charset="0"/>
                <a:cs typeface="Times New Roman" panose="02020603050405020304" pitchFamily="18" charset="0"/>
              </a:rPr>
              <a:t>‘</a:t>
            </a:r>
            <a:r>
              <a:rPr lang="en-GB" dirty="0">
                <a:ea typeface="Calibri" panose="020F0502020204030204" pitchFamily="34" charset="0"/>
                <a:cs typeface="Times New Roman" panose="02020603050405020304" pitchFamily="18" charset="0"/>
              </a:rPr>
              <a:t>No one except myself knows what the [medical officers] and stretcher bearers, many of the latter youngsters who had experienced nothing except the clean deaths of the battle. They were magnificent; they spent from 8am to 5pm with an hour for lunch in those huts in the worst stench in the world, the stink of the unwashed living with every disease on God’s earth mixed with that of the long unburied dead. They had to strip those living corpses of their rags, wrap them in blankets and carry them to the ambulance cars … their pride in their job was terrific … I was able to give each man one day’s complete rest in three until these bearers started to go down with typhus themselves. Sixty men including three officers of my unit worked in that camp and twenty one of them and one officer took ill with typhus before we had that camp clear’.</a:t>
            </a:r>
          </a:p>
          <a:p>
            <a:pPr>
              <a:lnSpc>
                <a:spcPct val="107000"/>
              </a:lnSpc>
              <a:spcAft>
                <a:spcPts val="800"/>
              </a:spcAft>
            </a:pPr>
            <a:endParaRPr lang="en-GB" dirty="0">
              <a:ea typeface="Calibri" panose="020F0502020204030204" pitchFamily="34" charset="0"/>
              <a:cs typeface="Times New Roman" panose="02020603050405020304" pitchFamily="18" charset="0"/>
            </a:endParaRPr>
          </a:p>
          <a:p>
            <a:pPr>
              <a:lnSpc>
                <a:spcPct val="107000"/>
              </a:lnSpc>
              <a:spcAft>
                <a:spcPts val="800"/>
              </a:spcAft>
            </a:pPr>
            <a:r>
              <a:rPr lang="en-GB" dirty="0"/>
              <a:t>Doc.3713 Mervyn Willet </a:t>
            </a:r>
            <a:r>
              <a:rPr lang="en-GB" dirty="0" err="1"/>
              <a:t>Gonin</a:t>
            </a:r>
            <a:r>
              <a:rPr lang="en-GB" dirty="0"/>
              <a:t> written 1945-1946.</a:t>
            </a:r>
          </a:p>
          <a:p>
            <a:pPr>
              <a:lnSpc>
                <a:spcPct val="107000"/>
              </a:lnSpc>
              <a:spcAft>
                <a:spcPts val="800"/>
              </a:spcAft>
            </a:pPr>
            <a:r>
              <a:rPr lang="en-GB" dirty="0"/>
              <a:t>Documents/Private Papers</a:t>
            </a:r>
            <a:endParaRPr lang="en-GB" dirty="0">
              <a:ea typeface="Calibri" panose="020F0502020204030204" pitchFamily="34" charset="0"/>
              <a:cs typeface="Times New Roman" panose="02020603050405020304" pitchFamily="18" charset="0"/>
            </a:endParaRPr>
          </a:p>
          <a:p>
            <a:r>
              <a:rPr lang="en-GB" i="1" dirty="0"/>
              <a:t>IWM Document archive </a:t>
            </a:r>
            <a:r>
              <a:rPr lang="en-GB" dirty="0"/>
              <a:t>85/38/1</a:t>
            </a:r>
          </a:p>
        </p:txBody>
      </p:sp>
      <p:sp>
        <p:nvSpPr>
          <p:cNvPr id="8" name="TextBox 7">
            <a:extLst>
              <a:ext uri="{FF2B5EF4-FFF2-40B4-BE49-F238E27FC236}">
                <a16:creationId xmlns:a16="http://schemas.microsoft.com/office/drawing/2014/main" id="{B029C355-4587-424C-955D-DC8E00665824}"/>
              </a:ext>
            </a:extLst>
          </p:cNvPr>
          <p:cNvSpPr txBox="1"/>
          <p:nvPr/>
        </p:nvSpPr>
        <p:spPr>
          <a:xfrm>
            <a:off x="-8029" y="315961"/>
            <a:ext cx="687298" cy="369332"/>
          </a:xfrm>
          <a:prstGeom prst="rect">
            <a:avLst/>
          </a:prstGeom>
          <a:noFill/>
        </p:spPr>
        <p:txBody>
          <a:bodyPr wrap="square" rtlCol="0">
            <a:spAutoFit/>
          </a:bodyPr>
          <a:lstStyle/>
          <a:p>
            <a:pPr algn="ctr"/>
            <a:r>
              <a:rPr lang="en-GB" b="1" dirty="0"/>
              <a:t>B</a:t>
            </a:r>
          </a:p>
        </p:txBody>
      </p:sp>
    </p:spTree>
    <p:extLst>
      <p:ext uri="{BB962C8B-B14F-4D97-AF65-F5344CB8AC3E}">
        <p14:creationId xmlns:p14="http://schemas.microsoft.com/office/powerpoint/2010/main" val="5250413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46838" y="1341438"/>
            <a:ext cx="3021837" cy="565572"/>
          </a:xfrm>
          <a:prstGeom prst="rect">
            <a:avLst/>
          </a:prstGeom>
          <a:solidFill>
            <a:srgbClr val="FFEBBA"/>
          </a:solidFill>
          <a:ln w="38100">
            <a:noFill/>
            <a:round/>
          </a:ln>
        </p:spPr>
        <p:txBody>
          <a:bodyPr wrap="square" lIns="144000" tIns="108000" rIns="144000" bIns="144000" anchor="t" anchorCtr="0">
            <a:noAutofit/>
          </a:bodyPr>
          <a:lstStyle/>
          <a:p>
            <a:pPr>
              <a:lnSpc>
                <a:spcPct val="110000"/>
              </a:lnSpc>
            </a:pPr>
            <a:r>
              <a:rPr lang="en-GB" sz="2000" dirty="0">
                <a:solidFill>
                  <a:srgbClr val="3F737B"/>
                </a:solidFill>
                <a:cs typeface="Arial" panose="020B0604020202020204" pitchFamily="34" charset="0"/>
              </a:rPr>
              <a:t>William Arthur Wood</a:t>
            </a:r>
          </a:p>
        </p:txBody>
      </p:sp>
      <p:cxnSp>
        <p:nvCxnSpPr>
          <p:cNvPr id="9" name="Straight Connector 8"/>
          <p:cNvCxnSpPr>
            <a:cxnSpLocks/>
          </p:cNvCxnSpPr>
          <p:nvPr/>
        </p:nvCxnSpPr>
        <p:spPr>
          <a:xfrm>
            <a:off x="346838" y="1895220"/>
            <a:ext cx="3021837" cy="0"/>
          </a:xfrm>
          <a:prstGeom prst="line">
            <a:avLst/>
          </a:prstGeom>
          <a:ln w="57150">
            <a:solidFill>
              <a:srgbClr val="FFD800"/>
            </a:solidFill>
          </a:ln>
          <a:effectLst/>
        </p:spPr>
        <p:style>
          <a:lnRef idx="2">
            <a:schemeClr val="accent1"/>
          </a:lnRef>
          <a:fillRef idx="0">
            <a:schemeClr val="accent1"/>
          </a:fillRef>
          <a:effectRef idx="1">
            <a:schemeClr val="accent1"/>
          </a:effectRef>
          <a:fontRef idx="minor">
            <a:schemeClr val="tx1"/>
          </a:fontRef>
        </p:style>
      </p:cxnSp>
      <p:sp>
        <p:nvSpPr>
          <p:cNvPr id="4" name="Title 1"/>
          <p:cNvSpPr>
            <a:spLocks noGrp="1"/>
          </p:cNvSpPr>
          <p:nvPr>
            <p:ph type="title"/>
          </p:nvPr>
        </p:nvSpPr>
        <p:spPr/>
        <p:txBody>
          <a:bodyPr/>
          <a:lstStyle/>
          <a:p>
            <a:r>
              <a:rPr lang="en-GB" dirty="0"/>
              <a:t>Telling the story 3</a:t>
            </a:r>
          </a:p>
        </p:txBody>
      </p:sp>
      <p:sp>
        <p:nvSpPr>
          <p:cNvPr id="2" name="Rectangle 1"/>
          <p:cNvSpPr/>
          <p:nvPr/>
        </p:nvSpPr>
        <p:spPr>
          <a:xfrm>
            <a:off x="3183081" y="1012109"/>
            <a:ext cx="6567747" cy="646331"/>
          </a:xfrm>
          <a:prstGeom prst="rect">
            <a:avLst/>
          </a:prstGeom>
        </p:spPr>
        <p:txBody>
          <a:bodyPr wrap="square">
            <a:spAutoFit/>
          </a:bodyPr>
          <a:lstStyle/>
          <a:p>
            <a:endParaRPr lang="en-GB" dirty="0"/>
          </a:p>
          <a:p>
            <a:r>
              <a:rPr lang="en-GB" dirty="0"/>
              <a:t> </a:t>
            </a:r>
            <a:endParaRPr lang="en-GB" sz="1400" dirty="0"/>
          </a:p>
        </p:txBody>
      </p:sp>
      <p:sp>
        <p:nvSpPr>
          <p:cNvPr id="3" name="Rectangle 2"/>
          <p:cNvSpPr/>
          <p:nvPr/>
        </p:nvSpPr>
        <p:spPr>
          <a:xfrm>
            <a:off x="4019391" y="1341438"/>
            <a:ext cx="5487006" cy="3693319"/>
          </a:xfrm>
          <a:prstGeom prst="rect">
            <a:avLst/>
          </a:prstGeom>
        </p:spPr>
        <p:txBody>
          <a:bodyPr wrap="square" lIns="0" rIns="0">
            <a:spAutoFit/>
          </a:bodyPr>
          <a:lstStyle/>
          <a:p>
            <a:r>
              <a:rPr lang="en-GB" dirty="0"/>
              <a:t>‘We’d been trained for war wounded, we were used to terrible wounds, especially in my case as I say with the facial wounds that always seemed worse than a lot of the others, and that we’d been trained for – how to behave and how to work. But I’m afraid when we got to </a:t>
            </a:r>
            <a:r>
              <a:rPr lang="en-GB" dirty="0" err="1"/>
              <a:t>Belsen</a:t>
            </a:r>
            <a:r>
              <a:rPr lang="en-GB" dirty="0"/>
              <a:t> we hadn’t been trained for this, and it was so, so different to, well to anything. I can’t explain it, it was so terrible and so different from anything we’d seen in our move up from D-Day onward. We’d seen distressed people about, people walking from town to town, but nothing like this’.</a:t>
            </a:r>
          </a:p>
          <a:p>
            <a:endParaRPr lang="en-GB" i="1" dirty="0"/>
          </a:p>
          <a:p>
            <a:r>
              <a:rPr lang="en-GB" dirty="0"/>
              <a:t>(IWM SR 15427) </a:t>
            </a:r>
          </a:p>
          <a:p>
            <a:r>
              <a:rPr lang="en-GB" dirty="0"/>
              <a:t>Interview recorded 17-5-05-1995</a:t>
            </a:r>
          </a:p>
          <a:p>
            <a:r>
              <a:rPr lang="en-GB" i="1" dirty="0"/>
              <a:t>IWM Sound archive</a:t>
            </a:r>
            <a:endParaRPr lang="en-GB" dirty="0"/>
          </a:p>
        </p:txBody>
      </p:sp>
      <p:sp>
        <p:nvSpPr>
          <p:cNvPr id="12" name="TextBox 11"/>
          <p:cNvSpPr txBox="1"/>
          <p:nvPr/>
        </p:nvSpPr>
        <p:spPr>
          <a:xfrm>
            <a:off x="344488" y="2314585"/>
            <a:ext cx="3024187" cy="923330"/>
          </a:xfrm>
          <a:prstGeom prst="rect">
            <a:avLst/>
          </a:prstGeom>
          <a:noFill/>
        </p:spPr>
        <p:txBody>
          <a:bodyPr wrap="square" lIns="0" rIns="0" rtlCol="0">
            <a:spAutoFit/>
          </a:bodyPr>
          <a:lstStyle/>
          <a:p>
            <a:r>
              <a:rPr lang="en-GB" dirty="0"/>
              <a:t>William Arthur Wood, was a medical assistant with 32nd Casualty Clearing Station.</a:t>
            </a:r>
            <a:endParaRPr lang="en-GB" dirty="0">
              <a:solidFill>
                <a:srgbClr val="FF0000"/>
              </a:solidFill>
            </a:endParaRPr>
          </a:p>
        </p:txBody>
      </p:sp>
      <p:sp>
        <p:nvSpPr>
          <p:cNvPr id="13" name="TextBox 12">
            <a:extLst>
              <a:ext uri="{FF2B5EF4-FFF2-40B4-BE49-F238E27FC236}">
                <a16:creationId xmlns:a16="http://schemas.microsoft.com/office/drawing/2014/main" id="{C8FEDFAC-190A-46CA-AF04-B3E5FB37E18B}"/>
              </a:ext>
            </a:extLst>
          </p:cNvPr>
          <p:cNvSpPr txBox="1"/>
          <p:nvPr/>
        </p:nvSpPr>
        <p:spPr>
          <a:xfrm>
            <a:off x="-8029" y="315961"/>
            <a:ext cx="687298" cy="369332"/>
          </a:xfrm>
          <a:prstGeom prst="rect">
            <a:avLst/>
          </a:prstGeom>
          <a:noFill/>
        </p:spPr>
        <p:txBody>
          <a:bodyPr wrap="square" rtlCol="0">
            <a:spAutoFit/>
          </a:bodyPr>
          <a:lstStyle/>
          <a:p>
            <a:pPr algn="ctr"/>
            <a:r>
              <a:rPr lang="en-GB" b="1" dirty="0"/>
              <a:t>B</a:t>
            </a:r>
          </a:p>
        </p:txBody>
      </p:sp>
    </p:spTree>
    <p:extLst>
      <p:ext uri="{BB962C8B-B14F-4D97-AF65-F5344CB8AC3E}">
        <p14:creationId xmlns:p14="http://schemas.microsoft.com/office/powerpoint/2010/main" val="31805707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GB" dirty="0"/>
              <a:t>Telling the story 4</a:t>
            </a:r>
          </a:p>
        </p:txBody>
      </p:sp>
      <p:sp>
        <p:nvSpPr>
          <p:cNvPr id="2" name="Rectangle 1"/>
          <p:cNvSpPr/>
          <p:nvPr/>
        </p:nvSpPr>
        <p:spPr>
          <a:xfrm>
            <a:off x="4011613" y="1391648"/>
            <a:ext cx="5547038" cy="4247317"/>
          </a:xfrm>
          <a:prstGeom prst="rect">
            <a:avLst/>
          </a:prstGeom>
        </p:spPr>
        <p:txBody>
          <a:bodyPr wrap="square" lIns="0" rIns="0">
            <a:spAutoFit/>
          </a:bodyPr>
          <a:lstStyle/>
          <a:p>
            <a:r>
              <a:rPr lang="en-GB" dirty="0">
                <a:latin typeface="+mj-lt"/>
              </a:rPr>
              <a:t>‘I am the Reverend T.J. Stretch attached as padre to the formation concerning this camp … I've been here eight days, and never in my life have I seen such damnable ghastliness. </a:t>
            </a:r>
          </a:p>
          <a:p>
            <a:endParaRPr lang="en-GB" dirty="0">
              <a:latin typeface="+mj-lt"/>
            </a:endParaRPr>
          </a:p>
          <a:p>
            <a:r>
              <a:rPr lang="en-GB" dirty="0">
                <a:latin typeface="+mj-lt"/>
              </a:rPr>
              <a:t>This morning we buried over five thousand bodies, we don't know who they are. Behind me, you can see a pit which will contain another five thousand. There are two others like it in preparation. All these deaths have been caused by systematic starvation and typhus and disease, which have been spread because of the treatment meted out to these poor people by their SS guards and their SS chief’.</a:t>
            </a:r>
          </a:p>
          <a:p>
            <a:endParaRPr lang="en-GB" dirty="0">
              <a:latin typeface="+mj-lt"/>
            </a:endParaRPr>
          </a:p>
          <a:p>
            <a:r>
              <a:rPr lang="en-GB" dirty="0">
                <a:latin typeface="+mj-lt"/>
              </a:rPr>
              <a:t>Contemporary undated account</a:t>
            </a:r>
          </a:p>
          <a:p>
            <a:r>
              <a:rPr lang="en-GB" i="1" dirty="0">
                <a:latin typeface="+mj-lt"/>
              </a:rPr>
              <a:t>IWM Film archive</a:t>
            </a:r>
          </a:p>
          <a:p>
            <a:r>
              <a:rPr lang="en-GB" i="1" dirty="0">
                <a:latin typeface="+mj-lt"/>
              </a:rPr>
              <a:t>Transcript from IWM Document archive: 11561</a:t>
            </a:r>
            <a:endParaRPr lang="en-GB" dirty="0">
              <a:latin typeface="+mj-lt"/>
            </a:endParaRPr>
          </a:p>
        </p:txBody>
      </p:sp>
      <p:sp>
        <p:nvSpPr>
          <p:cNvPr id="3" name="Rectangle 2"/>
          <p:cNvSpPr/>
          <p:nvPr/>
        </p:nvSpPr>
        <p:spPr>
          <a:xfrm>
            <a:off x="346838" y="1945646"/>
            <a:ext cx="3021837" cy="1200329"/>
          </a:xfrm>
          <a:prstGeom prst="rect">
            <a:avLst/>
          </a:prstGeom>
        </p:spPr>
        <p:txBody>
          <a:bodyPr wrap="square" lIns="0" rIns="0">
            <a:spAutoFit/>
          </a:bodyPr>
          <a:lstStyle/>
          <a:p>
            <a:endParaRPr lang="en-GB" dirty="0">
              <a:latin typeface="+mj-lt"/>
            </a:endParaRPr>
          </a:p>
          <a:p>
            <a:r>
              <a:rPr lang="en-GB" dirty="0">
                <a:latin typeface="+mj-lt"/>
              </a:rPr>
              <a:t>British army chaplain T.J. Stretch was filmed telling of his experience arriving at Bergen-Belsen. </a:t>
            </a:r>
          </a:p>
        </p:txBody>
      </p:sp>
      <p:sp>
        <p:nvSpPr>
          <p:cNvPr id="11" name="TextBox 10">
            <a:extLst>
              <a:ext uri="{FF2B5EF4-FFF2-40B4-BE49-F238E27FC236}">
                <a16:creationId xmlns:a16="http://schemas.microsoft.com/office/drawing/2014/main" id="{6B7E3517-D08A-4C25-B428-809A957F63F9}"/>
              </a:ext>
            </a:extLst>
          </p:cNvPr>
          <p:cNvSpPr txBox="1"/>
          <p:nvPr/>
        </p:nvSpPr>
        <p:spPr>
          <a:xfrm>
            <a:off x="-8029" y="315961"/>
            <a:ext cx="687298" cy="369332"/>
          </a:xfrm>
          <a:prstGeom prst="rect">
            <a:avLst/>
          </a:prstGeom>
          <a:noFill/>
        </p:spPr>
        <p:txBody>
          <a:bodyPr wrap="square" rtlCol="0">
            <a:spAutoFit/>
          </a:bodyPr>
          <a:lstStyle/>
          <a:p>
            <a:pPr algn="ctr"/>
            <a:r>
              <a:rPr lang="en-GB" b="1" dirty="0"/>
              <a:t>B</a:t>
            </a:r>
          </a:p>
        </p:txBody>
      </p:sp>
      <p:sp>
        <p:nvSpPr>
          <p:cNvPr id="12" name="Rectangle 11">
            <a:extLst>
              <a:ext uri="{FF2B5EF4-FFF2-40B4-BE49-F238E27FC236}">
                <a16:creationId xmlns:a16="http://schemas.microsoft.com/office/drawing/2014/main" id="{21DDA0B4-77D1-4125-99BD-62D49216E697}"/>
              </a:ext>
            </a:extLst>
          </p:cNvPr>
          <p:cNvSpPr/>
          <p:nvPr/>
        </p:nvSpPr>
        <p:spPr>
          <a:xfrm>
            <a:off x="346838" y="1341438"/>
            <a:ext cx="3021837" cy="565572"/>
          </a:xfrm>
          <a:prstGeom prst="rect">
            <a:avLst/>
          </a:prstGeom>
          <a:solidFill>
            <a:srgbClr val="FFEBBA"/>
          </a:solidFill>
          <a:ln w="38100">
            <a:noFill/>
            <a:round/>
          </a:ln>
        </p:spPr>
        <p:txBody>
          <a:bodyPr wrap="square" lIns="144000" tIns="108000" rIns="144000" bIns="144000" anchor="t" anchorCtr="0">
            <a:noAutofit/>
          </a:bodyPr>
          <a:lstStyle/>
          <a:p>
            <a:pPr>
              <a:lnSpc>
                <a:spcPct val="110000"/>
              </a:lnSpc>
            </a:pPr>
            <a:r>
              <a:rPr lang="en-GB" sz="2000" dirty="0">
                <a:solidFill>
                  <a:srgbClr val="3F737B"/>
                </a:solidFill>
                <a:cs typeface="Arial" panose="020B0604020202020204" pitchFamily="34" charset="0"/>
              </a:rPr>
              <a:t>Reverend T.J. Stretch</a:t>
            </a:r>
          </a:p>
        </p:txBody>
      </p:sp>
      <p:cxnSp>
        <p:nvCxnSpPr>
          <p:cNvPr id="13" name="Straight Connector 12">
            <a:extLst>
              <a:ext uri="{FF2B5EF4-FFF2-40B4-BE49-F238E27FC236}">
                <a16:creationId xmlns:a16="http://schemas.microsoft.com/office/drawing/2014/main" id="{FB129D79-7C8D-4958-80CD-44D1075906D2}"/>
              </a:ext>
            </a:extLst>
          </p:cNvPr>
          <p:cNvCxnSpPr>
            <a:cxnSpLocks/>
          </p:cNvCxnSpPr>
          <p:nvPr/>
        </p:nvCxnSpPr>
        <p:spPr>
          <a:xfrm>
            <a:off x="346838" y="1895220"/>
            <a:ext cx="3021837" cy="0"/>
          </a:xfrm>
          <a:prstGeom prst="line">
            <a:avLst/>
          </a:prstGeom>
          <a:ln w="57150">
            <a:solidFill>
              <a:srgbClr val="FFD8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847617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Discovering Bergen-Belsen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269" y="1336675"/>
            <a:ext cx="4752113" cy="4770000"/>
          </a:xfrm>
          <a:prstGeom prst="rect">
            <a:avLst/>
          </a:prstGeom>
        </p:spPr>
      </p:pic>
      <p:sp>
        <p:nvSpPr>
          <p:cNvPr id="3" name="Rectangle 2"/>
          <p:cNvSpPr/>
          <p:nvPr/>
        </p:nvSpPr>
        <p:spPr>
          <a:xfrm>
            <a:off x="6753226" y="2589470"/>
            <a:ext cx="2813050" cy="2031325"/>
          </a:xfrm>
          <a:prstGeom prst="rect">
            <a:avLst/>
          </a:prstGeom>
        </p:spPr>
        <p:txBody>
          <a:bodyPr wrap="square">
            <a:spAutoFit/>
          </a:bodyPr>
          <a:lstStyle/>
          <a:p>
            <a:r>
              <a:rPr lang="en-GB" dirty="0"/>
              <a:t>‘A general view of the filth and squalor in the camp’.</a:t>
            </a:r>
          </a:p>
          <a:p>
            <a:endParaRPr lang="en-GB" dirty="0"/>
          </a:p>
          <a:p>
            <a:r>
              <a:rPr lang="en-GB" dirty="0"/>
              <a:t>April  1945</a:t>
            </a:r>
          </a:p>
          <a:p>
            <a:endParaRPr lang="en-GB" dirty="0"/>
          </a:p>
          <a:p>
            <a:r>
              <a:rPr lang="en-GB" dirty="0"/>
              <a:t>IWM caption</a:t>
            </a:r>
          </a:p>
          <a:p>
            <a:r>
              <a:rPr lang="en-GB" i="1" dirty="0"/>
              <a:t>IWM Photograph archive</a:t>
            </a:r>
          </a:p>
        </p:txBody>
      </p:sp>
      <p:sp>
        <p:nvSpPr>
          <p:cNvPr id="8" name="Rectangle 7"/>
          <p:cNvSpPr/>
          <p:nvPr/>
        </p:nvSpPr>
        <p:spPr>
          <a:xfrm>
            <a:off x="639685" y="6106675"/>
            <a:ext cx="1175706" cy="276999"/>
          </a:xfrm>
          <a:prstGeom prst="rect">
            <a:avLst/>
          </a:prstGeom>
        </p:spPr>
        <p:txBody>
          <a:bodyPr wrap="none">
            <a:spAutoFit/>
          </a:bodyPr>
          <a:lstStyle/>
          <a:p>
            <a:r>
              <a:rPr lang="en-GB" sz="1200" dirty="0"/>
              <a:t>© IWM (BU 3811)</a:t>
            </a:r>
          </a:p>
        </p:txBody>
      </p:sp>
      <p:sp>
        <p:nvSpPr>
          <p:cNvPr id="9" name="TextBox 8">
            <a:extLst>
              <a:ext uri="{FF2B5EF4-FFF2-40B4-BE49-F238E27FC236}">
                <a16:creationId xmlns:a16="http://schemas.microsoft.com/office/drawing/2014/main" id="{6EEE0442-9545-46EF-B4C7-FE59A6EB33B5}"/>
              </a:ext>
            </a:extLst>
          </p:cNvPr>
          <p:cNvSpPr txBox="1"/>
          <p:nvPr/>
        </p:nvSpPr>
        <p:spPr>
          <a:xfrm>
            <a:off x="-8029" y="315961"/>
            <a:ext cx="687298" cy="369332"/>
          </a:xfrm>
          <a:prstGeom prst="rect">
            <a:avLst/>
          </a:prstGeom>
          <a:noFill/>
        </p:spPr>
        <p:txBody>
          <a:bodyPr wrap="square" rtlCol="0">
            <a:spAutoFit/>
          </a:bodyPr>
          <a:lstStyle/>
          <a:p>
            <a:pPr algn="ctr"/>
            <a:r>
              <a:rPr lang="en-GB" b="1" dirty="0"/>
              <a:t>C</a:t>
            </a:r>
          </a:p>
        </p:txBody>
      </p:sp>
      <p:sp>
        <p:nvSpPr>
          <p:cNvPr id="10" name="Rectangle 9">
            <a:extLst>
              <a:ext uri="{FF2B5EF4-FFF2-40B4-BE49-F238E27FC236}">
                <a16:creationId xmlns:a16="http://schemas.microsoft.com/office/drawing/2014/main" id="{61BD40DD-FC0E-46E9-994A-59FF37901716}"/>
              </a:ext>
            </a:extLst>
          </p:cNvPr>
          <p:cNvSpPr/>
          <p:nvPr/>
        </p:nvSpPr>
        <p:spPr>
          <a:xfrm>
            <a:off x="6753226" y="1325737"/>
            <a:ext cx="2805425" cy="1105088"/>
          </a:xfrm>
          <a:prstGeom prst="rect">
            <a:avLst/>
          </a:prstGeom>
          <a:solidFill>
            <a:schemeClr val="accent4">
              <a:lumMod val="20000"/>
              <a:lumOff val="80000"/>
            </a:schemeClr>
          </a:solidFill>
          <a:ln w="38100">
            <a:noFill/>
            <a:round/>
          </a:ln>
        </p:spPr>
        <p:txBody>
          <a:bodyPr wrap="square" lIns="144000" tIns="36000" rIns="144000" bIns="144000" anchor="b" anchorCtr="0">
            <a:spAutoFit/>
          </a:bodyPr>
          <a:lstStyle/>
          <a:p>
            <a:r>
              <a:rPr lang="en-GB" sz="2000" dirty="0">
                <a:solidFill>
                  <a:srgbClr val="3F737B"/>
                </a:solidFill>
                <a:cs typeface="Arial" panose="020B0604020202020204" pitchFamily="34" charset="0"/>
              </a:rPr>
              <a:t>Sergeant </a:t>
            </a:r>
            <a:r>
              <a:rPr lang="en-GB" sz="2000" dirty="0" err="1">
                <a:solidFill>
                  <a:srgbClr val="3F737B"/>
                </a:solidFill>
                <a:cs typeface="Arial" panose="020B0604020202020204" pitchFamily="34" charset="0"/>
              </a:rPr>
              <a:t>A.N</a:t>
            </a:r>
            <a:r>
              <a:rPr lang="en-GB" sz="2000" dirty="0">
                <a:solidFill>
                  <a:srgbClr val="3F737B"/>
                </a:solidFill>
                <a:cs typeface="Arial" panose="020B0604020202020204" pitchFamily="34" charset="0"/>
              </a:rPr>
              <a:t>. </a:t>
            </a:r>
            <a:r>
              <a:rPr lang="en-GB" sz="2000" dirty="0" err="1">
                <a:solidFill>
                  <a:srgbClr val="3F737B"/>
                </a:solidFill>
                <a:cs typeface="Arial" panose="020B0604020202020204" pitchFamily="34" charset="0"/>
              </a:rPr>
              <a:t>Midegley</a:t>
            </a:r>
            <a:r>
              <a:rPr lang="en-GB" sz="2000" dirty="0">
                <a:solidFill>
                  <a:srgbClr val="3F737B"/>
                </a:solidFill>
                <a:cs typeface="Arial" panose="020B0604020202020204" pitchFamily="34" charset="0"/>
              </a:rPr>
              <a:t> </a:t>
            </a:r>
          </a:p>
          <a:p>
            <a:r>
              <a:rPr lang="en-GB" sz="2000" dirty="0">
                <a:solidFill>
                  <a:srgbClr val="3F737B"/>
                </a:solidFill>
                <a:cs typeface="Arial" panose="020B0604020202020204" pitchFamily="34" charset="0"/>
              </a:rPr>
              <a:t>No. 5 Army Film &amp; Photographic Unit</a:t>
            </a:r>
          </a:p>
        </p:txBody>
      </p:sp>
      <p:cxnSp>
        <p:nvCxnSpPr>
          <p:cNvPr id="11" name="Straight Connector 10">
            <a:extLst>
              <a:ext uri="{FF2B5EF4-FFF2-40B4-BE49-F238E27FC236}">
                <a16:creationId xmlns:a16="http://schemas.microsoft.com/office/drawing/2014/main" id="{F1F845D4-BE97-4C32-98BD-9E3B6465C29C}"/>
              </a:ext>
            </a:extLst>
          </p:cNvPr>
          <p:cNvCxnSpPr>
            <a:cxnSpLocks/>
          </p:cNvCxnSpPr>
          <p:nvPr/>
        </p:nvCxnSpPr>
        <p:spPr>
          <a:xfrm>
            <a:off x="6753226" y="2430826"/>
            <a:ext cx="2805425" cy="0"/>
          </a:xfrm>
          <a:prstGeom prst="line">
            <a:avLst/>
          </a:prstGeom>
          <a:ln w="57150">
            <a:solidFill>
              <a:schemeClr val="accent4">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64764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noAutofit/>
          </a:bodyPr>
          <a:lstStyle/>
          <a:p>
            <a:r>
              <a:rPr lang="en-US" dirty="0"/>
              <a:t>Finding the dead</a:t>
            </a:r>
            <a:br>
              <a:rPr lang="en-GB" dirty="0"/>
            </a:br>
            <a:br>
              <a:rPr lang="en-GB" dirty="0"/>
            </a:br>
            <a:endParaRPr lang="en-GB"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269" y="1336675"/>
            <a:ext cx="5314763" cy="4770000"/>
          </a:xfrm>
          <a:prstGeom prst="rect">
            <a:avLst/>
          </a:prstGeom>
        </p:spPr>
      </p:pic>
      <p:sp>
        <p:nvSpPr>
          <p:cNvPr id="2" name="Rectangle 1"/>
          <p:cNvSpPr/>
          <p:nvPr/>
        </p:nvSpPr>
        <p:spPr>
          <a:xfrm>
            <a:off x="6787317" y="1894376"/>
            <a:ext cx="2809509" cy="2840521"/>
          </a:xfrm>
          <a:prstGeom prst="rect">
            <a:avLst/>
          </a:prstGeom>
        </p:spPr>
        <p:txBody>
          <a:bodyPr wrap="square" lIns="0" rIns="0">
            <a:spAutoFit/>
          </a:bodyPr>
          <a:lstStyle/>
          <a:p>
            <a:pPr>
              <a:lnSpc>
                <a:spcPct val="107000"/>
              </a:lnSpc>
              <a:spcAft>
                <a:spcPts val="800"/>
              </a:spcAft>
            </a:pPr>
            <a:r>
              <a:rPr lang="en-GB" sz="1400" dirty="0">
                <a:ea typeface="Times New Roman" panose="02020603050405020304" pitchFamily="18" charset="0"/>
                <a:cs typeface="Times New Roman" panose="02020603050405020304" pitchFamily="18" charset="0"/>
              </a:rPr>
              <a:t>Doris </a:t>
            </a:r>
            <a:r>
              <a:rPr lang="en-GB" sz="1400" dirty="0" err="1">
                <a:ea typeface="Times New Roman" panose="02020603050405020304" pitchFamily="18" charset="0"/>
                <a:cs typeface="Times New Roman" panose="02020603050405020304" pitchFamily="18" charset="0"/>
              </a:rPr>
              <a:t>Zinkeisen</a:t>
            </a:r>
            <a:r>
              <a:rPr lang="en-GB" sz="1400" dirty="0">
                <a:ea typeface="Times New Roman" panose="02020603050405020304" pitchFamily="18" charset="0"/>
                <a:cs typeface="Times New Roman" panose="02020603050405020304" pitchFamily="18" charset="0"/>
              </a:rPr>
              <a:t> (1898-1991) was commissioned as an Official War Artist to record the work of the British Red Cross Society and the Order of St John.</a:t>
            </a:r>
            <a:endParaRPr lang="en-GB" sz="1400" b="1" dirty="0"/>
          </a:p>
          <a:p>
            <a:r>
              <a:rPr lang="en-GB" sz="1400" b="1" dirty="0"/>
              <a:t>‘</a:t>
            </a:r>
            <a:r>
              <a:rPr lang="en-GB" sz="1400" dirty="0"/>
              <a:t>The emaciated figures of a pile of corpses lying on the ground. Their limbs are splayed, and their clothes barely cover their bodies. They lie in a mound against a dark, abstract background’.</a:t>
            </a:r>
          </a:p>
          <a:p>
            <a:r>
              <a:rPr lang="en-GB" sz="1400" dirty="0"/>
              <a:t>April 1945</a:t>
            </a:r>
          </a:p>
          <a:p>
            <a:r>
              <a:rPr lang="en-GB" sz="1400" dirty="0"/>
              <a:t>IWM caption</a:t>
            </a:r>
          </a:p>
          <a:p>
            <a:r>
              <a:rPr lang="en-GB" sz="1400" i="1" dirty="0"/>
              <a:t>IWM Art archive</a:t>
            </a:r>
          </a:p>
        </p:txBody>
      </p:sp>
      <p:sp>
        <p:nvSpPr>
          <p:cNvPr id="3" name="Rectangle 2"/>
          <p:cNvSpPr/>
          <p:nvPr/>
        </p:nvSpPr>
        <p:spPr>
          <a:xfrm>
            <a:off x="609598" y="6104012"/>
            <a:ext cx="1939890" cy="461665"/>
          </a:xfrm>
          <a:prstGeom prst="rect">
            <a:avLst/>
          </a:prstGeom>
        </p:spPr>
        <p:txBody>
          <a:bodyPr wrap="none">
            <a:spAutoFit/>
          </a:bodyPr>
          <a:lstStyle/>
          <a:p>
            <a:r>
              <a:rPr lang="en-GB" sz="1200" dirty="0"/>
              <a:t>‘</a:t>
            </a:r>
            <a:r>
              <a:rPr lang="en-GB" sz="1200" dirty="0" err="1"/>
              <a:t>Belsen</a:t>
            </a:r>
            <a:r>
              <a:rPr lang="en-GB" sz="1200" dirty="0"/>
              <a:t>: April 1945’.</a:t>
            </a:r>
          </a:p>
          <a:p>
            <a:r>
              <a:rPr lang="en-GB" sz="1200" dirty="0"/>
              <a:t>© IWM (Art.IWM ART LD 5467)</a:t>
            </a:r>
          </a:p>
        </p:txBody>
      </p:sp>
      <p:sp>
        <p:nvSpPr>
          <p:cNvPr id="11" name="Rectangle 10"/>
          <p:cNvSpPr/>
          <p:nvPr/>
        </p:nvSpPr>
        <p:spPr>
          <a:xfrm>
            <a:off x="6755219" y="1340726"/>
            <a:ext cx="2803431" cy="469392"/>
          </a:xfrm>
          <a:prstGeom prst="rect">
            <a:avLst/>
          </a:prstGeom>
          <a:solidFill>
            <a:srgbClr val="E8ECEC"/>
          </a:solidFill>
          <a:ln w="38100">
            <a:noFill/>
            <a:round/>
          </a:ln>
        </p:spPr>
        <p:txBody>
          <a:bodyPr wrap="square" lIns="144000" tIns="108000" rIns="144000" bIns="144000" anchor="ctr" anchorCtr="0">
            <a:spAutoFit/>
          </a:bodyPr>
          <a:lstStyle/>
          <a:p>
            <a:pPr>
              <a:lnSpc>
                <a:spcPts val="1600"/>
              </a:lnSpc>
            </a:pPr>
            <a:r>
              <a:rPr lang="en-GB" sz="2000" dirty="0">
                <a:solidFill>
                  <a:srgbClr val="3F737B"/>
                </a:solidFill>
                <a:cs typeface="Arial" panose="020B0604020202020204" pitchFamily="34" charset="0"/>
              </a:rPr>
              <a:t>Doris Clare </a:t>
            </a:r>
            <a:r>
              <a:rPr lang="en-GB" sz="2000" dirty="0" err="1">
                <a:solidFill>
                  <a:srgbClr val="3F737B"/>
                </a:solidFill>
                <a:cs typeface="Arial" panose="020B0604020202020204" pitchFamily="34" charset="0"/>
              </a:rPr>
              <a:t>Zinkeisen</a:t>
            </a:r>
            <a:r>
              <a:rPr lang="en-GB" sz="2000" dirty="0">
                <a:solidFill>
                  <a:srgbClr val="3F737B"/>
                </a:solidFill>
                <a:cs typeface="Arial" panose="020B0604020202020204" pitchFamily="34" charset="0"/>
              </a:rPr>
              <a:t> </a:t>
            </a:r>
          </a:p>
        </p:txBody>
      </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l="3012" t="4519" r="1947" b="12219"/>
          <a:stretch/>
        </p:blipFill>
        <p:spPr>
          <a:xfrm>
            <a:off x="6749142" y="4678944"/>
            <a:ext cx="2885861" cy="1064505"/>
          </a:xfrm>
          <a:prstGeom prst="rect">
            <a:avLst/>
          </a:prstGeom>
        </p:spPr>
      </p:pic>
      <p:sp>
        <p:nvSpPr>
          <p:cNvPr id="4" name="Rectangle 3"/>
          <p:cNvSpPr/>
          <p:nvPr/>
        </p:nvSpPr>
        <p:spPr>
          <a:xfrm>
            <a:off x="6749142" y="5827013"/>
            <a:ext cx="2220160" cy="738664"/>
          </a:xfrm>
          <a:prstGeom prst="rect">
            <a:avLst/>
          </a:prstGeom>
        </p:spPr>
        <p:txBody>
          <a:bodyPr wrap="none" lIns="0" rIns="0">
            <a:spAutoFit/>
          </a:bodyPr>
          <a:lstStyle/>
          <a:p>
            <a:r>
              <a:rPr lang="en-GB" sz="1400" dirty="0"/>
              <a:t>Art.IWM ARCH 29/001</a:t>
            </a:r>
          </a:p>
          <a:p>
            <a:r>
              <a:rPr lang="en-GB" sz="1400" i="1" dirty="0"/>
              <a:t>Autobiographical text written 1981</a:t>
            </a:r>
          </a:p>
          <a:p>
            <a:r>
              <a:rPr lang="en-GB" sz="1400" i="1" dirty="0"/>
              <a:t>IWM Document archive</a:t>
            </a:r>
          </a:p>
        </p:txBody>
      </p:sp>
      <p:sp>
        <p:nvSpPr>
          <p:cNvPr id="13" name="TextBox 12">
            <a:extLst>
              <a:ext uri="{FF2B5EF4-FFF2-40B4-BE49-F238E27FC236}">
                <a16:creationId xmlns:a16="http://schemas.microsoft.com/office/drawing/2014/main" id="{67300686-90DC-4168-9E6E-A9A7CFA9DC81}"/>
              </a:ext>
            </a:extLst>
          </p:cNvPr>
          <p:cNvSpPr txBox="1"/>
          <p:nvPr/>
        </p:nvSpPr>
        <p:spPr>
          <a:xfrm>
            <a:off x="-8029" y="315961"/>
            <a:ext cx="687298" cy="369332"/>
          </a:xfrm>
          <a:prstGeom prst="rect">
            <a:avLst/>
          </a:prstGeom>
          <a:noFill/>
        </p:spPr>
        <p:txBody>
          <a:bodyPr wrap="square" rtlCol="0">
            <a:spAutoFit/>
          </a:bodyPr>
          <a:lstStyle/>
          <a:p>
            <a:pPr algn="ctr"/>
            <a:r>
              <a:rPr lang="en-GB" b="1" dirty="0"/>
              <a:t>C</a:t>
            </a:r>
          </a:p>
        </p:txBody>
      </p:sp>
      <p:cxnSp>
        <p:nvCxnSpPr>
          <p:cNvPr id="9" name="Straight Connector 8"/>
          <p:cNvCxnSpPr>
            <a:cxnSpLocks/>
          </p:cNvCxnSpPr>
          <p:nvPr/>
        </p:nvCxnSpPr>
        <p:spPr>
          <a:xfrm flipV="1">
            <a:off x="6755220" y="1796660"/>
            <a:ext cx="2803431" cy="3"/>
          </a:xfrm>
          <a:prstGeom prst="line">
            <a:avLst/>
          </a:prstGeom>
          <a:ln w="57150">
            <a:solidFill>
              <a:srgbClr val="8FA7AB"/>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033358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noAutofit/>
          </a:bodyPr>
          <a:lstStyle/>
          <a:p>
            <a:r>
              <a:rPr lang="en-GB" dirty="0"/>
              <a:t>Encountering survivors</a:t>
            </a:r>
            <a:br>
              <a:rPr lang="en-GB" dirty="0"/>
            </a:br>
            <a:endParaRPr lang="en-GB"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269" y="1325737"/>
            <a:ext cx="4806045" cy="4770000"/>
          </a:xfrm>
          <a:prstGeom prst="rect">
            <a:avLst/>
          </a:prstGeom>
        </p:spPr>
      </p:pic>
      <p:sp>
        <p:nvSpPr>
          <p:cNvPr id="2" name="Rectangle 1"/>
          <p:cNvSpPr/>
          <p:nvPr/>
        </p:nvSpPr>
        <p:spPr>
          <a:xfrm>
            <a:off x="6755880" y="2771281"/>
            <a:ext cx="2810395" cy="2308324"/>
          </a:xfrm>
          <a:prstGeom prst="rect">
            <a:avLst/>
          </a:prstGeom>
        </p:spPr>
        <p:txBody>
          <a:bodyPr wrap="square" lIns="0" rIns="0">
            <a:spAutoFit/>
          </a:bodyPr>
          <a:lstStyle/>
          <a:p>
            <a:r>
              <a:rPr lang="en-GB" sz="1200" dirty="0"/>
              <a:t>‘</a:t>
            </a:r>
            <a:r>
              <a:rPr lang="en-GB" sz="1600" dirty="0"/>
              <a:t>Women inmates prepare food in the open air, using the boots of the dead (which can be seen piled up in the background) as fuel for their fires’.</a:t>
            </a:r>
          </a:p>
          <a:p>
            <a:endParaRPr lang="en-GB" sz="1600" dirty="0"/>
          </a:p>
          <a:p>
            <a:r>
              <a:rPr lang="en-GB" sz="1600" dirty="0"/>
              <a:t>April 1945</a:t>
            </a:r>
          </a:p>
          <a:p>
            <a:endParaRPr lang="en-GB" sz="1600" dirty="0"/>
          </a:p>
          <a:p>
            <a:r>
              <a:rPr lang="en-GB" sz="1600" dirty="0"/>
              <a:t>IWM caption</a:t>
            </a:r>
          </a:p>
          <a:p>
            <a:r>
              <a:rPr lang="en-GB" sz="1600" i="1" dirty="0"/>
              <a:t>IWM Photograph archive</a:t>
            </a:r>
          </a:p>
        </p:txBody>
      </p:sp>
      <p:sp>
        <p:nvSpPr>
          <p:cNvPr id="3" name="Rectangle 2"/>
          <p:cNvSpPr/>
          <p:nvPr/>
        </p:nvSpPr>
        <p:spPr>
          <a:xfrm>
            <a:off x="596433" y="6108639"/>
            <a:ext cx="1184940" cy="276999"/>
          </a:xfrm>
          <a:prstGeom prst="rect">
            <a:avLst/>
          </a:prstGeom>
        </p:spPr>
        <p:txBody>
          <a:bodyPr wrap="none">
            <a:spAutoFit/>
          </a:bodyPr>
          <a:lstStyle/>
          <a:p>
            <a:r>
              <a:rPr lang="en-GB" sz="1200" dirty="0"/>
              <a:t>© IWM (BU 3810)</a:t>
            </a:r>
          </a:p>
        </p:txBody>
      </p:sp>
      <p:sp>
        <p:nvSpPr>
          <p:cNvPr id="12" name="TextBox 11">
            <a:extLst>
              <a:ext uri="{FF2B5EF4-FFF2-40B4-BE49-F238E27FC236}">
                <a16:creationId xmlns:a16="http://schemas.microsoft.com/office/drawing/2014/main" id="{EE5E5305-7D95-4485-B3DE-BB246F363B25}"/>
              </a:ext>
            </a:extLst>
          </p:cNvPr>
          <p:cNvSpPr txBox="1"/>
          <p:nvPr/>
        </p:nvSpPr>
        <p:spPr>
          <a:xfrm>
            <a:off x="-8029" y="315961"/>
            <a:ext cx="687298" cy="369332"/>
          </a:xfrm>
          <a:prstGeom prst="rect">
            <a:avLst/>
          </a:prstGeom>
          <a:noFill/>
        </p:spPr>
        <p:txBody>
          <a:bodyPr wrap="square" rtlCol="0">
            <a:spAutoFit/>
          </a:bodyPr>
          <a:lstStyle/>
          <a:p>
            <a:pPr algn="ctr"/>
            <a:r>
              <a:rPr lang="en-GB" b="1" dirty="0"/>
              <a:t>C</a:t>
            </a:r>
          </a:p>
        </p:txBody>
      </p:sp>
      <p:sp>
        <p:nvSpPr>
          <p:cNvPr id="13" name="Rectangle 12">
            <a:extLst>
              <a:ext uri="{FF2B5EF4-FFF2-40B4-BE49-F238E27FC236}">
                <a16:creationId xmlns:a16="http://schemas.microsoft.com/office/drawing/2014/main" id="{6A033289-353A-4F4D-8DC0-7D7F0D5C9553}"/>
              </a:ext>
            </a:extLst>
          </p:cNvPr>
          <p:cNvSpPr/>
          <p:nvPr/>
        </p:nvSpPr>
        <p:spPr>
          <a:xfrm>
            <a:off x="6753226" y="1325737"/>
            <a:ext cx="2805425" cy="1105088"/>
          </a:xfrm>
          <a:prstGeom prst="rect">
            <a:avLst/>
          </a:prstGeom>
          <a:solidFill>
            <a:schemeClr val="accent4">
              <a:lumMod val="20000"/>
              <a:lumOff val="80000"/>
            </a:schemeClr>
          </a:solidFill>
          <a:ln w="38100">
            <a:noFill/>
            <a:round/>
          </a:ln>
        </p:spPr>
        <p:txBody>
          <a:bodyPr wrap="square" lIns="144000" tIns="36000" rIns="144000" bIns="144000" anchor="b" anchorCtr="0">
            <a:spAutoFit/>
          </a:bodyPr>
          <a:lstStyle/>
          <a:p>
            <a:r>
              <a:rPr lang="en-GB" sz="2000" dirty="0">
                <a:solidFill>
                  <a:srgbClr val="3F737B"/>
                </a:solidFill>
                <a:cs typeface="Arial" panose="020B0604020202020204" pitchFamily="34" charset="0"/>
              </a:rPr>
              <a:t>Sergeant </a:t>
            </a:r>
            <a:r>
              <a:rPr lang="en-GB" sz="2000" dirty="0" err="1">
                <a:solidFill>
                  <a:srgbClr val="3F737B"/>
                </a:solidFill>
                <a:cs typeface="Arial" panose="020B0604020202020204" pitchFamily="34" charset="0"/>
              </a:rPr>
              <a:t>A.N</a:t>
            </a:r>
            <a:r>
              <a:rPr lang="en-GB" sz="2000" dirty="0">
                <a:solidFill>
                  <a:srgbClr val="3F737B"/>
                </a:solidFill>
                <a:cs typeface="Arial" panose="020B0604020202020204" pitchFamily="34" charset="0"/>
              </a:rPr>
              <a:t>. </a:t>
            </a:r>
            <a:r>
              <a:rPr lang="en-GB" sz="2000" dirty="0" err="1">
                <a:solidFill>
                  <a:srgbClr val="3F737B"/>
                </a:solidFill>
                <a:cs typeface="Arial" panose="020B0604020202020204" pitchFamily="34" charset="0"/>
              </a:rPr>
              <a:t>Midegley</a:t>
            </a:r>
            <a:r>
              <a:rPr lang="en-GB" sz="2000" dirty="0">
                <a:solidFill>
                  <a:srgbClr val="3F737B"/>
                </a:solidFill>
                <a:cs typeface="Arial" panose="020B0604020202020204" pitchFamily="34" charset="0"/>
              </a:rPr>
              <a:t> </a:t>
            </a:r>
          </a:p>
          <a:p>
            <a:r>
              <a:rPr lang="en-GB" sz="2000" dirty="0">
                <a:solidFill>
                  <a:srgbClr val="3F737B"/>
                </a:solidFill>
                <a:cs typeface="Arial" panose="020B0604020202020204" pitchFamily="34" charset="0"/>
              </a:rPr>
              <a:t>No. 5 Army Film &amp; Photographic Unit</a:t>
            </a:r>
          </a:p>
        </p:txBody>
      </p:sp>
      <p:cxnSp>
        <p:nvCxnSpPr>
          <p:cNvPr id="14" name="Straight Connector 13">
            <a:extLst>
              <a:ext uri="{FF2B5EF4-FFF2-40B4-BE49-F238E27FC236}">
                <a16:creationId xmlns:a16="http://schemas.microsoft.com/office/drawing/2014/main" id="{A655F24A-765B-4A15-99F9-B4E59433FCC0}"/>
              </a:ext>
            </a:extLst>
          </p:cNvPr>
          <p:cNvCxnSpPr>
            <a:cxnSpLocks/>
          </p:cNvCxnSpPr>
          <p:nvPr/>
        </p:nvCxnSpPr>
        <p:spPr>
          <a:xfrm>
            <a:off x="6753226" y="2430826"/>
            <a:ext cx="2805425" cy="0"/>
          </a:xfrm>
          <a:prstGeom prst="line">
            <a:avLst/>
          </a:prstGeom>
          <a:ln w="57150">
            <a:solidFill>
              <a:schemeClr val="accent4">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19755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noAutofit/>
          </a:bodyPr>
          <a:lstStyle/>
          <a:p>
            <a:r>
              <a:rPr lang="en-US" dirty="0"/>
              <a:t>Facing typhus</a:t>
            </a:r>
            <a:br>
              <a:rPr lang="en-GB" dirty="0"/>
            </a:br>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269" y="1325737"/>
            <a:ext cx="4917526" cy="4770000"/>
          </a:xfrm>
          <a:prstGeom prst="rect">
            <a:avLst/>
          </a:prstGeom>
        </p:spPr>
      </p:pic>
      <p:sp>
        <p:nvSpPr>
          <p:cNvPr id="2" name="Rectangle 1"/>
          <p:cNvSpPr/>
          <p:nvPr/>
        </p:nvSpPr>
        <p:spPr>
          <a:xfrm>
            <a:off x="594280" y="6102008"/>
            <a:ext cx="1184940" cy="276999"/>
          </a:xfrm>
          <a:prstGeom prst="rect">
            <a:avLst/>
          </a:prstGeom>
        </p:spPr>
        <p:txBody>
          <a:bodyPr wrap="none">
            <a:spAutoFit/>
          </a:bodyPr>
          <a:lstStyle/>
          <a:p>
            <a:r>
              <a:rPr lang="en-GB" sz="1200" dirty="0"/>
              <a:t>© IWM (BU 3927)</a:t>
            </a:r>
          </a:p>
        </p:txBody>
      </p:sp>
      <p:sp>
        <p:nvSpPr>
          <p:cNvPr id="7" name="Rectangle 6"/>
          <p:cNvSpPr/>
          <p:nvPr/>
        </p:nvSpPr>
        <p:spPr>
          <a:xfrm>
            <a:off x="6753225" y="2596144"/>
            <a:ext cx="2951711" cy="2800767"/>
          </a:xfrm>
          <a:prstGeom prst="rect">
            <a:avLst/>
          </a:prstGeom>
        </p:spPr>
        <p:txBody>
          <a:bodyPr wrap="square" lIns="0" rIns="0">
            <a:spAutoFit/>
          </a:bodyPr>
          <a:lstStyle/>
          <a:p>
            <a:r>
              <a:rPr lang="en-GB" sz="1600" dirty="0"/>
              <a:t>‘The British Army approaches Belsen Concentration Camp. Vehicles pass a warning sign reading ‘Danger Typhus’ on the outskirts of the neutral exclusion zone set in place to prevent spread of disease’.</a:t>
            </a:r>
          </a:p>
          <a:p>
            <a:endParaRPr lang="en-GB" sz="1600" dirty="0"/>
          </a:p>
          <a:p>
            <a:r>
              <a:rPr lang="en-GB" sz="1600" dirty="0"/>
              <a:t>April 1945</a:t>
            </a:r>
          </a:p>
          <a:p>
            <a:endParaRPr lang="en-GB" sz="1600" dirty="0"/>
          </a:p>
          <a:p>
            <a:r>
              <a:rPr lang="en-GB" sz="1600" dirty="0"/>
              <a:t>IWM caption</a:t>
            </a:r>
          </a:p>
          <a:p>
            <a:r>
              <a:rPr lang="en-GB" sz="1600" i="1" dirty="0"/>
              <a:t>IWM Photograph archive</a:t>
            </a:r>
          </a:p>
        </p:txBody>
      </p:sp>
      <p:sp>
        <p:nvSpPr>
          <p:cNvPr id="11" name="TextBox 10">
            <a:extLst>
              <a:ext uri="{FF2B5EF4-FFF2-40B4-BE49-F238E27FC236}">
                <a16:creationId xmlns:a16="http://schemas.microsoft.com/office/drawing/2014/main" id="{28B3C9E6-64A2-45E5-8F0C-1B266D22447D}"/>
              </a:ext>
            </a:extLst>
          </p:cNvPr>
          <p:cNvSpPr txBox="1"/>
          <p:nvPr/>
        </p:nvSpPr>
        <p:spPr>
          <a:xfrm>
            <a:off x="-8029" y="315961"/>
            <a:ext cx="687298" cy="369332"/>
          </a:xfrm>
          <a:prstGeom prst="rect">
            <a:avLst/>
          </a:prstGeom>
          <a:noFill/>
        </p:spPr>
        <p:txBody>
          <a:bodyPr wrap="square" rtlCol="0">
            <a:spAutoFit/>
          </a:bodyPr>
          <a:lstStyle/>
          <a:p>
            <a:pPr algn="ctr"/>
            <a:r>
              <a:rPr lang="en-GB" b="1" dirty="0"/>
              <a:t>C</a:t>
            </a:r>
          </a:p>
        </p:txBody>
      </p:sp>
      <p:sp>
        <p:nvSpPr>
          <p:cNvPr id="12" name="Rectangle 11">
            <a:extLst>
              <a:ext uri="{FF2B5EF4-FFF2-40B4-BE49-F238E27FC236}">
                <a16:creationId xmlns:a16="http://schemas.microsoft.com/office/drawing/2014/main" id="{77E2BCD0-6439-4660-9BDC-1B3A7C672939}"/>
              </a:ext>
            </a:extLst>
          </p:cNvPr>
          <p:cNvSpPr/>
          <p:nvPr/>
        </p:nvSpPr>
        <p:spPr>
          <a:xfrm>
            <a:off x="6753226" y="1325737"/>
            <a:ext cx="2805425" cy="1105088"/>
          </a:xfrm>
          <a:prstGeom prst="rect">
            <a:avLst/>
          </a:prstGeom>
          <a:solidFill>
            <a:schemeClr val="accent4">
              <a:lumMod val="20000"/>
              <a:lumOff val="80000"/>
            </a:schemeClr>
          </a:solidFill>
          <a:ln w="38100">
            <a:noFill/>
            <a:round/>
          </a:ln>
        </p:spPr>
        <p:txBody>
          <a:bodyPr wrap="square" lIns="144000" tIns="36000" rIns="144000" bIns="144000" anchor="b" anchorCtr="0">
            <a:spAutoFit/>
          </a:bodyPr>
          <a:lstStyle/>
          <a:p>
            <a:r>
              <a:rPr lang="en-GB" sz="2000" dirty="0">
                <a:solidFill>
                  <a:srgbClr val="3F737B"/>
                </a:solidFill>
                <a:cs typeface="Arial" panose="020B0604020202020204" pitchFamily="34" charset="0"/>
              </a:rPr>
              <a:t>Sergeant Morris </a:t>
            </a:r>
          </a:p>
          <a:p>
            <a:r>
              <a:rPr lang="en-GB" sz="2000" dirty="0">
                <a:solidFill>
                  <a:srgbClr val="3F737B"/>
                </a:solidFill>
                <a:cs typeface="Arial" panose="020B0604020202020204" pitchFamily="34" charset="0"/>
              </a:rPr>
              <a:t>No. 5 Army Film &amp; Photographic Unit</a:t>
            </a:r>
          </a:p>
        </p:txBody>
      </p:sp>
      <p:cxnSp>
        <p:nvCxnSpPr>
          <p:cNvPr id="13" name="Straight Connector 12">
            <a:extLst>
              <a:ext uri="{FF2B5EF4-FFF2-40B4-BE49-F238E27FC236}">
                <a16:creationId xmlns:a16="http://schemas.microsoft.com/office/drawing/2014/main" id="{0311267E-73B1-49DE-97AF-04254168E0A9}"/>
              </a:ext>
            </a:extLst>
          </p:cNvPr>
          <p:cNvCxnSpPr>
            <a:cxnSpLocks/>
          </p:cNvCxnSpPr>
          <p:nvPr/>
        </p:nvCxnSpPr>
        <p:spPr>
          <a:xfrm>
            <a:off x="6753226" y="2430826"/>
            <a:ext cx="2805425" cy="0"/>
          </a:xfrm>
          <a:prstGeom prst="line">
            <a:avLst/>
          </a:prstGeom>
          <a:ln w="57150">
            <a:solidFill>
              <a:schemeClr val="accent4">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958476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noAutofit/>
          </a:bodyPr>
          <a:lstStyle/>
          <a:p>
            <a:r>
              <a:rPr lang="en-GB" dirty="0"/>
              <a:t>Providing relief</a:t>
            </a:r>
            <a:br>
              <a:rPr lang="en-GB" dirty="0"/>
            </a:br>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269" y="1336676"/>
            <a:ext cx="4743389" cy="3836216"/>
          </a:xfrm>
          <a:prstGeom prst="rect">
            <a:avLst/>
          </a:prstGeom>
        </p:spPr>
      </p:pic>
      <p:sp>
        <p:nvSpPr>
          <p:cNvPr id="2" name="Rectangle 1"/>
          <p:cNvSpPr/>
          <p:nvPr/>
        </p:nvSpPr>
        <p:spPr>
          <a:xfrm>
            <a:off x="6753224" y="1964205"/>
            <a:ext cx="2813051" cy="4829784"/>
          </a:xfrm>
          <a:prstGeom prst="rect">
            <a:avLst/>
          </a:prstGeom>
        </p:spPr>
        <p:txBody>
          <a:bodyPr wrap="square" lIns="0" rIns="0">
            <a:spAutoFit/>
          </a:bodyPr>
          <a:lstStyle/>
          <a:p>
            <a:r>
              <a:rPr lang="en-GB" sz="1400" dirty="0">
                <a:ea typeface="Times New Roman" panose="02020603050405020304" pitchFamily="18" charset="0"/>
                <a:cs typeface="Times New Roman" panose="02020603050405020304" pitchFamily="18" charset="0"/>
              </a:rPr>
              <a:t>Doris </a:t>
            </a:r>
            <a:r>
              <a:rPr lang="en-GB" sz="1400" dirty="0" err="1">
                <a:ea typeface="Times New Roman" panose="02020603050405020304" pitchFamily="18" charset="0"/>
                <a:cs typeface="Times New Roman" panose="02020603050405020304" pitchFamily="18" charset="0"/>
              </a:rPr>
              <a:t>Zinkeisen</a:t>
            </a:r>
            <a:r>
              <a:rPr lang="en-GB" sz="1400" dirty="0">
                <a:ea typeface="Times New Roman" panose="02020603050405020304" pitchFamily="18" charset="0"/>
                <a:cs typeface="Times New Roman" panose="02020603050405020304" pitchFamily="18" charset="0"/>
              </a:rPr>
              <a:t> (1898-1991) was commissioned as an Official War Artist to record the work of the British Red Cross Society and the Order of St John. </a:t>
            </a:r>
          </a:p>
          <a:p>
            <a:endParaRPr lang="en-GB" sz="1400" b="1" dirty="0"/>
          </a:p>
          <a:p>
            <a:r>
              <a:rPr lang="en-GB" sz="1400" dirty="0"/>
              <a:t>‘The “human laundry” consisted of about twenty beds in a stable where German nurses and captured soldiers cut the hair of the inmates, bathed them and applied anti-louse powder before they were transferred to an improvised hospital run by the Red Cross. The tension in the composition lies in the enforced dealings between the emaciated and feeble former inmates and the healthy medical staff treating them …</a:t>
            </a:r>
          </a:p>
          <a:p>
            <a:r>
              <a:rPr lang="en-GB" sz="1400" dirty="0"/>
              <a:t>[these staff] were actually nurses and doctors from a nearby German military hospital pressed into service’.</a:t>
            </a:r>
          </a:p>
          <a:p>
            <a:endParaRPr lang="en-GB" sz="1400" dirty="0"/>
          </a:p>
          <a:p>
            <a:r>
              <a:rPr lang="en-GB" sz="1400" dirty="0"/>
              <a:t>April 1945</a:t>
            </a:r>
          </a:p>
          <a:p>
            <a:endParaRPr lang="en-GB" sz="1400" dirty="0"/>
          </a:p>
          <a:p>
            <a:pPr>
              <a:lnSpc>
                <a:spcPct val="107000"/>
              </a:lnSpc>
              <a:spcAft>
                <a:spcPts val="800"/>
              </a:spcAft>
            </a:pPr>
            <a:r>
              <a:rPr lang="en-GB" sz="1400" i="1" dirty="0">
                <a:ea typeface="Calibri" panose="020F0502020204030204" pitchFamily="34" charset="0"/>
                <a:cs typeface="Times New Roman" panose="02020603050405020304" pitchFamily="18" charset="0"/>
              </a:rPr>
              <a:t>IWM Art archive. </a:t>
            </a:r>
            <a:r>
              <a:rPr lang="en-GB" sz="1400" dirty="0">
                <a:ea typeface="Calibri" panose="020F0502020204030204" pitchFamily="34" charset="0"/>
                <a:cs typeface="Times New Roman" panose="02020603050405020304" pitchFamily="18" charset="0"/>
              </a:rPr>
              <a:t>IWM caption.</a:t>
            </a:r>
          </a:p>
        </p:txBody>
      </p:sp>
      <p:sp>
        <p:nvSpPr>
          <p:cNvPr id="3" name="Rectangle 2"/>
          <p:cNvSpPr/>
          <p:nvPr/>
        </p:nvSpPr>
        <p:spPr>
          <a:xfrm>
            <a:off x="611370" y="5172892"/>
            <a:ext cx="2255617" cy="461665"/>
          </a:xfrm>
          <a:prstGeom prst="rect">
            <a:avLst/>
          </a:prstGeom>
        </p:spPr>
        <p:txBody>
          <a:bodyPr wrap="none">
            <a:spAutoFit/>
          </a:bodyPr>
          <a:lstStyle/>
          <a:p>
            <a:pPr>
              <a:spcBef>
                <a:spcPct val="0"/>
              </a:spcBef>
            </a:pPr>
            <a:r>
              <a:rPr lang="en-GB" sz="1200" dirty="0"/>
              <a:t>‘Human Laundry, </a:t>
            </a:r>
            <a:r>
              <a:rPr lang="en-GB" sz="1200" dirty="0" err="1"/>
              <a:t>Belsen</a:t>
            </a:r>
            <a:r>
              <a:rPr lang="en-GB" sz="1200" dirty="0"/>
              <a:t>: April 1945’.</a:t>
            </a:r>
          </a:p>
          <a:p>
            <a:pPr>
              <a:spcBef>
                <a:spcPct val="0"/>
              </a:spcBef>
            </a:pPr>
            <a:r>
              <a:rPr lang="en-GB" sz="1200" dirty="0"/>
              <a:t>© IWM (Art.IWM ART LD 5468)</a:t>
            </a:r>
          </a:p>
        </p:txBody>
      </p:sp>
      <p:sp>
        <p:nvSpPr>
          <p:cNvPr id="4" name="Rectangle 3"/>
          <p:cNvSpPr/>
          <p:nvPr/>
        </p:nvSpPr>
        <p:spPr>
          <a:xfrm>
            <a:off x="681039" y="5654305"/>
            <a:ext cx="4741620" cy="1015663"/>
          </a:xfrm>
          <a:prstGeom prst="rect">
            <a:avLst/>
          </a:prstGeom>
          <a:solidFill>
            <a:schemeClr val="accent2">
              <a:lumMod val="20000"/>
              <a:lumOff val="80000"/>
            </a:schemeClr>
          </a:solidFill>
          <a:ln w="38100">
            <a:noFill/>
          </a:ln>
        </p:spPr>
        <p:txBody>
          <a:bodyPr wrap="square">
            <a:spAutoFit/>
          </a:bodyPr>
          <a:lstStyle/>
          <a:p>
            <a:r>
              <a:rPr lang="en-GB" sz="1200" dirty="0">
                <a:solidFill>
                  <a:srgbClr val="262321"/>
                </a:solidFill>
                <a:latin typeface="Arial Narrow" panose="020B0606020202030204" pitchFamily="34" charset="0"/>
                <a:ea typeface="Calibri" panose="020F0502020204030204" pitchFamily="34" charset="0"/>
                <a:cs typeface="Times New Roman" panose="02020603050405020304" pitchFamily="18" charset="0"/>
              </a:rPr>
              <a:t>Describing the letters she wrote home, her son said, ‘they reflect the agony she endured while doing her work as a war artist. She always told us that the sight was awful, but the smell she could never forget. She had nightmares for the rest of her life until she died (Capet 2006 p.180 </a:t>
            </a:r>
            <a:r>
              <a:rPr lang="en-GB" sz="1200" dirty="0"/>
              <a:t>in S. Bardgett and D. Cesarani (Eds), </a:t>
            </a:r>
            <a:r>
              <a:rPr lang="en-GB" sz="1200" i="1" dirty="0"/>
              <a:t>Belsen 1945: New historical perspectives).</a:t>
            </a:r>
            <a:endParaRPr lang="en-GB" b="1" dirty="0"/>
          </a:p>
        </p:txBody>
      </p:sp>
      <p:sp>
        <p:nvSpPr>
          <p:cNvPr id="10" name="TextBox 9">
            <a:extLst>
              <a:ext uri="{FF2B5EF4-FFF2-40B4-BE49-F238E27FC236}">
                <a16:creationId xmlns:a16="http://schemas.microsoft.com/office/drawing/2014/main" id="{7D846213-83AD-4433-8DDB-1AB2F80CA6BD}"/>
              </a:ext>
            </a:extLst>
          </p:cNvPr>
          <p:cNvSpPr txBox="1"/>
          <p:nvPr/>
        </p:nvSpPr>
        <p:spPr>
          <a:xfrm>
            <a:off x="-8029" y="315961"/>
            <a:ext cx="687298" cy="369332"/>
          </a:xfrm>
          <a:prstGeom prst="rect">
            <a:avLst/>
          </a:prstGeom>
          <a:noFill/>
        </p:spPr>
        <p:txBody>
          <a:bodyPr wrap="square" rtlCol="0">
            <a:spAutoFit/>
          </a:bodyPr>
          <a:lstStyle/>
          <a:p>
            <a:pPr algn="ctr"/>
            <a:r>
              <a:rPr lang="en-GB" b="1" dirty="0"/>
              <a:t>C</a:t>
            </a:r>
          </a:p>
        </p:txBody>
      </p:sp>
      <p:sp>
        <p:nvSpPr>
          <p:cNvPr id="11" name="Rectangle 10">
            <a:extLst>
              <a:ext uri="{FF2B5EF4-FFF2-40B4-BE49-F238E27FC236}">
                <a16:creationId xmlns:a16="http://schemas.microsoft.com/office/drawing/2014/main" id="{5334886C-F687-452C-A442-7543AE62ECDE}"/>
              </a:ext>
            </a:extLst>
          </p:cNvPr>
          <p:cNvSpPr/>
          <p:nvPr/>
        </p:nvSpPr>
        <p:spPr>
          <a:xfrm>
            <a:off x="6755219" y="1340726"/>
            <a:ext cx="2803431" cy="469392"/>
          </a:xfrm>
          <a:prstGeom prst="rect">
            <a:avLst/>
          </a:prstGeom>
          <a:solidFill>
            <a:srgbClr val="E8ECEC"/>
          </a:solidFill>
          <a:ln w="38100">
            <a:noFill/>
            <a:round/>
          </a:ln>
        </p:spPr>
        <p:txBody>
          <a:bodyPr wrap="square" lIns="144000" tIns="108000" rIns="144000" bIns="144000" anchor="ctr" anchorCtr="0">
            <a:spAutoFit/>
          </a:bodyPr>
          <a:lstStyle/>
          <a:p>
            <a:pPr>
              <a:lnSpc>
                <a:spcPts val="1600"/>
              </a:lnSpc>
            </a:pPr>
            <a:r>
              <a:rPr lang="en-GB" sz="2000" dirty="0">
                <a:solidFill>
                  <a:srgbClr val="3F737B"/>
                </a:solidFill>
                <a:cs typeface="Arial" panose="020B0604020202020204" pitchFamily="34" charset="0"/>
              </a:rPr>
              <a:t>Doris Clare </a:t>
            </a:r>
            <a:r>
              <a:rPr lang="en-GB" sz="2000" dirty="0" err="1">
                <a:solidFill>
                  <a:srgbClr val="3F737B"/>
                </a:solidFill>
                <a:cs typeface="Arial" panose="020B0604020202020204" pitchFamily="34" charset="0"/>
              </a:rPr>
              <a:t>Zinkeisen</a:t>
            </a:r>
            <a:r>
              <a:rPr lang="en-GB" sz="2000" dirty="0">
                <a:solidFill>
                  <a:srgbClr val="3F737B"/>
                </a:solidFill>
                <a:cs typeface="Arial" panose="020B0604020202020204" pitchFamily="34" charset="0"/>
              </a:rPr>
              <a:t> </a:t>
            </a:r>
          </a:p>
        </p:txBody>
      </p:sp>
      <p:cxnSp>
        <p:nvCxnSpPr>
          <p:cNvPr id="12" name="Straight Connector 11">
            <a:extLst>
              <a:ext uri="{FF2B5EF4-FFF2-40B4-BE49-F238E27FC236}">
                <a16:creationId xmlns:a16="http://schemas.microsoft.com/office/drawing/2014/main" id="{EECDAF20-8672-4AA3-A6E4-2AD8723E3CCC}"/>
              </a:ext>
            </a:extLst>
          </p:cNvPr>
          <p:cNvCxnSpPr>
            <a:cxnSpLocks/>
          </p:cNvCxnSpPr>
          <p:nvPr/>
        </p:nvCxnSpPr>
        <p:spPr>
          <a:xfrm flipV="1">
            <a:off x="6755220" y="1796660"/>
            <a:ext cx="2803431" cy="3"/>
          </a:xfrm>
          <a:prstGeom prst="line">
            <a:avLst/>
          </a:prstGeom>
          <a:ln w="57150">
            <a:solidFill>
              <a:srgbClr val="8FA7AB"/>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363522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011613" y="1341438"/>
            <a:ext cx="5547038" cy="5193729"/>
          </a:xfrm>
          <a:prstGeom prst="rect">
            <a:avLst/>
          </a:prstGeom>
        </p:spPr>
        <p:txBody>
          <a:bodyPr wrap="square" lIns="0" tIns="0" rIns="0" bIns="0">
            <a:spAutoFit/>
          </a:bodyPr>
          <a:lstStyle/>
          <a:p>
            <a:pPr>
              <a:spcAft>
                <a:spcPts val="300"/>
              </a:spcAft>
            </a:pPr>
            <a:r>
              <a:rPr lang="en-GB" sz="1000" dirty="0"/>
              <a:t>First page of document listing the original captions approved by the SHAEF Field Censor on 20 April 1945 for the full batch of AFPU photographs taken of the liberation of Belsen Concentration Camp on 17 &amp; 18 April 1945. The caption sheet reproduces </a:t>
            </a:r>
            <a:r>
              <a:rPr lang="en-GB" sz="1000" dirty="0" err="1"/>
              <a:t>Malindine's</a:t>
            </a:r>
            <a:r>
              <a:rPr lang="en-GB" sz="1000" dirty="0"/>
              <a:t> requirement that the photographs are to receive maximum publicity by order of Field Marshal Montgomery and General Dempsey.</a:t>
            </a:r>
          </a:p>
          <a:p>
            <a:pPr>
              <a:spcAft>
                <a:spcPts val="300"/>
              </a:spcAft>
            </a:pPr>
            <a:r>
              <a:rPr lang="en-GB" sz="1000" i="1" dirty="0">
                <a:solidFill>
                  <a:srgbClr val="000000"/>
                </a:solidFill>
                <a:latin typeface="Arial Narrow"/>
                <a:cs typeface="Arial Narrow"/>
              </a:rPr>
              <a:t>‘During the </a:t>
            </a:r>
            <a:r>
              <a:rPr lang="en-US" sz="1000" i="1" dirty="0">
                <a:solidFill>
                  <a:srgbClr val="000000"/>
                </a:solidFill>
                <a:latin typeface="Arial Narrow"/>
                <a:cs typeface="Arial Narrow"/>
              </a:rPr>
              <a:t>advance of the 2</a:t>
            </a:r>
            <a:r>
              <a:rPr lang="en-US" sz="1000" i="1" baseline="30000" dirty="0">
                <a:solidFill>
                  <a:srgbClr val="000000"/>
                </a:solidFill>
                <a:latin typeface="Arial Narrow"/>
                <a:cs typeface="Arial Narrow"/>
              </a:rPr>
              <a:t>nd</a:t>
            </a:r>
            <a:r>
              <a:rPr lang="en-US" sz="1000" i="1" dirty="0">
                <a:solidFill>
                  <a:srgbClr val="000000"/>
                </a:solidFill>
                <a:latin typeface="Arial Narrow"/>
                <a:cs typeface="Arial Narrow"/>
              </a:rPr>
              <a:t> Army, the huge concentration camp as </a:t>
            </a:r>
            <a:r>
              <a:rPr lang="en-US" sz="1000" i="1" dirty="0" err="1">
                <a:solidFill>
                  <a:srgbClr val="000000"/>
                </a:solidFill>
                <a:latin typeface="Arial Narrow"/>
                <a:cs typeface="Arial Narrow"/>
              </a:rPr>
              <a:t>Belsen</a:t>
            </a:r>
            <a:r>
              <a:rPr lang="en-US" sz="1000" i="1" dirty="0">
                <a:solidFill>
                  <a:srgbClr val="000000"/>
                </a:solidFill>
                <a:latin typeface="Arial Narrow"/>
                <a:cs typeface="Arial Narrow"/>
              </a:rPr>
              <a:t> was relieved. Some 60,000 civilians, mostly suffering from Typhus, Typhoid and Dysentery, are dying in their hundreds daily, despite the frantic efforts being made by the medical services rushed to the camp. The camp was declared a neutral area before we arrived and the Allied Military Government stood by to reach the camp at the earliest possible moment, to be faced with the most indescribable scenes – 60,000 people starving and without water for six days.</a:t>
            </a:r>
          </a:p>
          <a:p>
            <a:pPr>
              <a:spcAft>
                <a:spcPts val="300"/>
              </a:spcAft>
            </a:pPr>
            <a:r>
              <a:rPr lang="en-US" sz="1000" i="1" dirty="0">
                <a:solidFill>
                  <a:srgbClr val="000000"/>
                </a:solidFill>
                <a:latin typeface="Arial Narrow"/>
                <a:cs typeface="Arial Narrow"/>
              </a:rPr>
              <a:t>The camp was littered with dead and dying and on closer investigation is was discovered that the huts capable of housing 30 people in many cases were holding as many as 500, it was impossible to estimate the number of dead among them, the others were too weak to remove the bodies so they just had to remain. In many cases they died by suffocation, being too weak to move. Despite all this horror, SS guards still remained in command of the camp, including the commandant, and now the SS men, the super-men as they called themselves, are being made to cart and bury, in their thousands, the unfortunate civilians who have been tortured to death, in most cases their only crimes being that they were born Jews.</a:t>
            </a:r>
          </a:p>
          <a:p>
            <a:pPr marL="171450" indent="-171450">
              <a:buFont typeface="Arial" panose="020B0604020202020204" pitchFamily="34" charset="0"/>
              <a:buChar char="•"/>
            </a:pPr>
            <a:r>
              <a:rPr lang="en-US" sz="1000" i="1" dirty="0">
                <a:solidFill>
                  <a:srgbClr val="000000"/>
                </a:solidFill>
                <a:latin typeface="Arial Narrow"/>
                <a:cs typeface="Arial Narrow"/>
              </a:rPr>
              <a:t>Woman stripping the dead of their clothing for burning.</a:t>
            </a:r>
          </a:p>
          <a:p>
            <a:pPr marL="171450" indent="-171450">
              <a:buFont typeface="Arial" panose="020B0604020202020204" pitchFamily="34" charset="0"/>
              <a:buChar char="•"/>
            </a:pPr>
            <a:r>
              <a:rPr lang="en-US" sz="1000" i="1" dirty="0">
                <a:solidFill>
                  <a:srgbClr val="000000"/>
                </a:solidFill>
                <a:latin typeface="Arial Narrow"/>
                <a:cs typeface="Arial Narrow"/>
              </a:rPr>
              <a:t>A dying woman leans out of the window to comb her hair.</a:t>
            </a:r>
          </a:p>
          <a:p>
            <a:pPr marL="171450" indent="-171450">
              <a:buFont typeface="Arial" panose="020B0604020202020204" pitchFamily="34" charset="0"/>
              <a:buChar char="•"/>
            </a:pPr>
            <a:r>
              <a:rPr lang="en-US" sz="1000" i="1" dirty="0">
                <a:solidFill>
                  <a:srgbClr val="000000"/>
                </a:solidFill>
                <a:latin typeface="Arial Narrow"/>
                <a:cs typeface="Arial Narrow"/>
              </a:rPr>
              <a:t>As the victims die, their comrades carry their bodies, in sacking, to the piles of bodies.</a:t>
            </a:r>
          </a:p>
          <a:p>
            <a:pPr marL="171450" indent="-171450">
              <a:buFont typeface="Arial" panose="020B0604020202020204" pitchFamily="34" charset="0"/>
              <a:buChar char="•"/>
            </a:pPr>
            <a:r>
              <a:rPr lang="en-US" sz="1000" i="1" dirty="0">
                <a:solidFill>
                  <a:srgbClr val="000000"/>
                </a:solidFill>
                <a:latin typeface="Arial Narrow"/>
                <a:cs typeface="Arial Narrow"/>
              </a:rPr>
              <a:t>This woman is getting water from a filthy pond.</a:t>
            </a:r>
          </a:p>
          <a:p>
            <a:pPr marL="171450" indent="-171450">
              <a:buFont typeface="Arial" panose="020B0604020202020204" pitchFamily="34" charset="0"/>
              <a:buChar char="•"/>
            </a:pPr>
            <a:r>
              <a:rPr lang="en-US" sz="1000" i="1" dirty="0">
                <a:solidFill>
                  <a:srgbClr val="000000"/>
                </a:solidFill>
                <a:latin typeface="Arial Narrow"/>
                <a:cs typeface="Arial Narrow"/>
              </a:rPr>
              <a:t>A scene outside one of the … where one woman sits disheveled and starving, while others in the background go for water in rusty tins.</a:t>
            </a:r>
          </a:p>
          <a:p>
            <a:pPr marL="171450" indent="-171450">
              <a:buFont typeface="Arial" panose="020B0604020202020204" pitchFamily="34" charset="0"/>
              <a:buChar char="•"/>
            </a:pPr>
            <a:r>
              <a:rPr lang="en-US" sz="1000" i="1" dirty="0">
                <a:solidFill>
                  <a:srgbClr val="000000"/>
                </a:solidFill>
                <a:latin typeface="Arial Narrow"/>
                <a:cs typeface="Arial Narrow"/>
              </a:rPr>
              <a:t>An inmate, too weak to walk, sits on a mound in the camp – possibly to die where he sits.</a:t>
            </a:r>
          </a:p>
          <a:p>
            <a:pPr marL="171450" indent="-171450">
              <a:buFont typeface="Arial" panose="020B0604020202020204" pitchFamily="34" charset="0"/>
              <a:buChar char="•"/>
            </a:pPr>
            <a:r>
              <a:rPr lang="en-US" sz="1000" i="1" dirty="0">
                <a:solidFill>
                  <a:srgbClr val="000000"/>
                </a:solidFill>
                <a:latin typeface="Arial Narrow"/>
                <a:cs typeface="Arial Narrow"/>
              </a:rPr>
              <a:t>Two women make the best of a tin of water for washing.</a:t>
            </a:r>
          </a:p>
          <a:p>
            <a:pPr marL="171450" indent="-171450">
              <a:buFont typeface="Arial" panose="020B0604020202020204" pitchFamily="34" charset="0"/>
              <a:buChar char="•"/>
            </a:pPr>
            <a:r>
              <a:rPr lang="en-US" sz="1000" i="1" dirty="0">
                <a:solidFill>
                  <a:srgbClr val="000000"/>
                </a:solidFill>
                <a:latin typeface="Arial Narrow"/>
                <a:cs typeface="Arial Narrow"/>
              </a:rPr>
              <a:t>Unable to see owing to his beatings and long suffering under the Nazis, this inmate is about to drink water from a rusty tin.</a:t>
            </a:r>
          </a:p>
          <a:p>
            <a:pPr marL="171450" indent="-171450">
              <a:buFont typeface="Arial" panose="020B0604020202020204" pitchFamily="34" charset="0"/>
              <a:buChar char="•"/>
            </a:pPr>
            <a:r>
              <a:rPr lang="en-US" sz="1000" i="1" dirty="0">
                <a:solidFill>
                  <a:srgbClr val="000000"/>
                </a:solidFill>
                <a:latin typeface="Arial Narrow"/>
                <a:cs typeface="Arial Narrow"/>
              </a:rPr>
              <a:t>Although weak, they carry food to the huts where their less fortunate comrades are lying, dying. A common sight in the camp, where bodies of dead and dying are strewn everywhere.</a:t>
            </a:r>
          </a:p>
          <a:p>
            <a:pPr marL="171450" indent="-171450">
              <a:buFont typeface="Arial" panose="020B0604020202020204" pitchFamily="34" charset="0"/>
              <a:buChar char="•"/>
            </a:pPr>
            <a:r>
              <a:rPr lang="en-US" sz="1000" i="1" dirty="0">
                <a:solidFill>
                  <a:srgbClr val="000000"/>
                </a:solidFill>
                <a:latin typeface="Arial Narrow"/>
                <a:cs typeface="Arial Narrow"/>
              </a:rPr>
              <a:t>Two women inmates in the camp.</a:t>
            </a:r>
          </a:p>
          <a:p>
            <a:pPr marL="171450" indent="-171450">
              <a:buFont typeface="Arial" panose="020B0604020202020204" pitchFamily="34" charset="0"/>
              <a:buChar char="•"/>
            </a:pPr>
            <a:r>
              <a:rPr lang="en-US" sz="1000" i="1" dirty="0">
                <a:solidFill>
                  <a:srgbClr val="000000"/>
                </a:solidFill>
                <a:latin typeface="Arial Narrow"/>
                <a:cs typeface="Arial Narrow"/>
              </a:rPr>
              <a:t>An interview inside the hospital, so termed. Most of the inmates are dying of the diseases mentioned in the top story. </a:t>
            </a:r>
          </a:p>
          <a:p>
            <a:pPr marL="171450" indent="-171450">
              <a:buFont typeface="Arial" panose="020B0604020202020204" pitchFamily="34" charset="0"/>
              <a:buChar char="•"/>
            </a:pPr>
            <a:r>
              <a:rPr lang="en-US" sz="1000" i="1" dirty="0">
                <a:solidFill>
                  <a:srgbClr val="000000"/>
                </a:solidFill>
                <a:latin typeface="Arial Narrow"/>
                <a:cs typeface="Arial Narrow"/>
              </a:rPr>
              <a:t>Two ill-clad members of the camp outside the hut.</a:t>
            </a:r>
          </a:p>
          <a:p>
            <a:pPr marL="171450" indent="-171450">
              <a:buFont typeface="Arial" panose="020B0604020202020204" pitchFamily="34" charset="0"/>
              <a:buChar char="•"/>
            </a:pPr>
            <a:r>
              <a:rPr lang="en-US" sz="1000" i="1" dirty="0">
                <a:solidFill>
                  <a:srgbClr val="000000"/>
                </a:solidFill>
                <a:latin typeface="Arial Narrow"/>
                <a:cs typeface="Arial Narrow"/>
              </a:rPr>
              <a:t>Victims of the communal graves in the camp.</a:t>
            </a:r>
          </a:p>
          <a:p>
            <a:pPr marL="171450" indent="-171450">
              <a:buFont typeface="Arial" panose="020B0604020202020204" pitchFamily="34" charset="0"/>
              <a:buChar char="•"/>
            </a:pPr>
            <a:r>
              <a:rPr lang="en-US" sz="1000" i="1" dirty="0">
                <a:solidFill>
                  <a:srgbClr val="000000"/>
                </a:solidFill>
                <a:latin typeface="Arial Narrow"/>
                <a:cs typeface="Arial Narrow"/>
              </a:rPr>
              <a:t>A general view of the filth of the camp, where women had to wash.’</a:t>
            </a:r>
            <a:endParaRPr lang="en-GB" sz="1000" dirty="0">
              <a:solidFill>
                <a:srgbClr val="000000"/>
              </a:solidFill>
              <a:latin typeface="Arial Narrow"/>
              <a:cs typeface="Arial Narrow"/>
            </a:endParaRPr>
          </a:p>
        </p:txBody>
      </p:sp>
      <p:sp>
        <p:nvSpPr>
          <p:cNvPr id="12" name="Title 11"/>
          <p:cNvSpPr>
            <a:spLocks noGrp="1"/>
          </p:cNvSpPr>
          <p:nvPr>
            <p:ph type="title"/>
          </p:nvPr>
        </p:nvSpPr>
        <p:spPr/>
        <p:txBody>
          <a:bodyPr>
            <a:noAutofit/>
          </a:bodyPr>
          <a:lstStyle/>
          <a:p>
            <a:r>
              <a:rPr lang="en-US" dirty="0"/>
              <a:t>Making images</a:t>
            </a:r>
            <a:br>
              <a:rPr lang="en-GB" dirty="0"/>
            </a:br>
            <a:endParaRPr lang="en-GB" dirty="0"/>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1382"/>
          <a:stretch/>
        </p:blipFill>
        <p:spPr>
          <a:xfrm>
            <a:off x="363668" y="2336396"/>
            <a:ext cx="2579416" cy="4165600"/>
          </a:xfrm>
          <a:prstGeom prst="rect">
            <a:avLst/>
          </a:prstGeom>
        </p:spPr>
      </p:pic>
      <p:sp>
        <p:nvSpPr>
          <p:cNvPr id="3" name="Rectangle 2"/>
          <p:cNvSpPr/>
          <p:nvPr/>
        </p:nvSpPr>
        <p:spPr>
          <a:xfrm>
            <a:off x="2732554" y="2690280"/>
            <a:ext cx="1289743" cy="400110"/>
          </a:xfrm>
          <a:prstGeom prst="rect">
            <a:avLst/>
          </a:prstGeom>
          <a:solidFill>
            <a:schemeClr val="bg1"/>
          </a:solidFill>
          <a:ln w="28575">
            <a:solidFill>
              <a:srgbClr val="3F737B"/>
            </a:solidFill>
          </a:ln>
        </p:spPr>
        <p:txBody>
          <a:bodyPr wrap="square">
            <a:spAutoFit/>
          </a:bodyPr>
          <a:lstStyle/>
          <a:p>
            <a:r>
              <a:rPr lang="en-GB" sz="500" b="1" dirty="0">
                <a:cs typeface="Arial Narrow"/>
              </a:rPr>
              <a:t>It is to be requested by Field Marshall Montgomery and General Dempsey that these pictures receive the maximum publicity</a:t>
            </a:r>
          </a:p>
        </p:txBody>
      </p:sp>
      <p:sp>
        <p:nvSpPr>
          <p:cNvPr id="8" name="Rectangle 7"/>
          <p:cNvSpPr/>
          <p:nvPr/>
        </p:nvSpPr>
        <p:spPr>
          <a:xfrm>
            <a:off x="344488" y="1352458"/>
            <a:ext cx="3024187" cy="984885"/>
          </a:xfrm>
          <a:prstGeom prst="rect">
            <a:avLst/>
          </a:prstGeom>
          <a:solidFill>
            <a:schemeClr val="accent3">
              <a:lumMod val="40000"/>
              <a:lumOff val="60000"/>
            </a:schemeClr>
          </a:solidFill>
          <a:ln w="38100">
            <a:noFill/>
            <a:round/>
          </a:ln>
        </p:spPr>
        <p:txBody>
          <a:bodyPr wrap="square" lIns="144000" tIns="0" rIns="72000" bIns="0" anchor="t" anchorCtr="0">
            <a:spAutoFit/>
          </a:bodyPr>
          <a:lstStyle/>
          <a:p>
            <a:r>
              <a:rPr lang="en-GB" sz="2400" baseline="-25000" dirty="0">
                <a:solidFill>
                  <a:srgbClr val="3F737B"/>
                </a:solidFill>
                <a:cs typeface="Arial" panose="020B0604020202020204" pitchFamily="34" charset="0"/>
              </a:rPr>
              <a:t>Cpt EG </a:t>
            </a:r>
            <a:r>
              <a:rPr lang="en-GB" sz="2400" baseline="-25000" dirty="0" err="1">
                <a:solidFill>
                  <a:srgbClr val="3F737B"/>
                </a:solidFill>
                <a:cs typeface="Arial" panose="020B0604020202020204" pitchFamily="34" charset="0"/>
              </a:rPr>
              <a:t>Malindine</a:t>
            </a:r>
            <a:r>
              <a:rPr lang="en-GB" sz="2400" baseline="-25000" dirty="0">
                <a:solidFill>
                  <a:srgbClr val="3F737B"/>
                </a:solidFill>
                <a:cs typeface="Arial" panose="020B0604020202020204" pitchFamily="34" charset="0"/>
              </a:rPr>
              <a:t>, Lt M Wilson, </a:t>
            </a:r>
          </a:p>
          <a:p>
            <a:r>
              <a:rPr lang="en-GB" sz="2400" baseline="-25000" dirty="0">
                <a:solidFill>
                  <a:srgbClr val="3F737B"/>
                </a:solidFill>
                <a:cs typeface="Arial" panose="020B0604020202020204" pitchFamily="34" charset="0"/>
              </a:rPr>
              <a:t>Sgt P Norris, Sgt N </a:t>
            </a:r>
            <a:r>
              <a:rPr lang="en-GB" sz="2400" baseline="-25000" dirty="0" err="1">
                <a:solidFill>
                  <a:srgbClr val="3F737B"/>
                </a:solidFill>
                <a:cs typeface="Arial" panose="020B0604020202020204" pitchFamily="34" charset="0"/>
              </a:rPr>
              <a:t>Midgley</a:t>
            </a:r>
            <a:endParaRPr lang="en-GB" sz="2400" baseline="-25000" dirty="0">
              <a:solidFill>
                <a:srgbClr val="3F737B"/>
              </a:solidFill>
              <a:cs typeface="Arial" panose="020B0604020202020204" pitchFamily="34" charset="0"/>
            </a:endParaRPr>
          </a:p>
          <a:p>
            <a:r>
              <a:rPr lang="en-GB" sz="2400" baseline="-25000" dirty="0">
                <a:solidFill>
                  <a:srgbClr val="3F737B"/>
                </a:solidFill>
                <a:cs typeface="Arial" panose="020B0604020202020204" pitchFamily="34" charset="0"/>
              </a:rPr>
              <a:t>No.5 Army Film &amp; Photographic Unit</a:t>
            </a:r>
          </a:p>
          <a:p>
            <a:endParaRPr lang="en-GB" sz="2400" baseline="-25000" dirty="0">
              <a:solidFill>
                <a:srgbClr val="3F737B"/>
              </a:solidFill>
              <a:cs typeface="Arial" panose="020B0604020202020204" pitchFamily="34" charset="0"/>
            </a:endParaRPr>
          </a:p>
        </p:txBody>
      </p:sp>
      <p:cxnSp>
        <p:nvCxnSpPr>
          <p:cNvPr id="9" name="Straight Connector 8"/>
          <p:cNvCxnSpPr>
            <a:cxnSpLocks/>
          </p:cNvCxnSpPr>
          <p:nvPr/>
        </p:nvCxnSpPr>
        <p:spPr>
          <a:xfrm flipV="1">
            <a:off x="363668" y="2305863"/>
            <a:ext cx="3013758" cy="8199"/>
          </a:xfrm>
          <a:prstGeom prst="line">
            <a:avLst/>
          </a:prstGeom>
          <a:ln w="57150">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289290" y="6489394"/>
            <a:ext cx="1332416" cy="276999"/>
          </a:xfrm>
          <a:prstGeom prst="rect">
            <a:avLst/>
          </a:prstGeom>
        </p:spPr>
        <p:txBody>
          <a:bodyPr wrap="none">
            <a:spAutoFit/>
          </a:bodyPr>
          <a:lstStyle/>
          <a:p>
            <a:r>
              <a:rPr lang="en-GB" sz="1200" dirty="0"/>
              <a:t>© IWM (HU 105971)</a:t>
            </a:r>
          </a:p>
        </p:txBody>
      </p:sp>
      <p:sp>
        <p:nvSpPr>
          <p:cNvPr id="11" name="TextBox 10">
            <a:extLst>
              <a:ext uri="{FF2B5EF4-FFF2-40B4-BE49-F238E27FC236}">
                <a16:creationId xmlns:a16="http://schemas.microsoft.com/office/drawing/2014/main" id="{30CD2531-2407-419E-960D-1707C33706FC}"/>
              </a:ext>
            </a:extLst>
          </p:cNvPr>
          <p:cNvSpPr txBox="1"/>
          <p:nvPr/>
        </p:nvSpPr>
        <p:spPr>
          <a:xfrm>
            <a:off x="-8029" y="315961"/>
            <a:ext cx="687298" cy="369332"/>
          </a:xfrm>
          <a:prstGeom prst="rect">
            <a:avLst/>
          </a:prstGeom>
          <a:noFill/>
        </p:spPr>
        <p:txBody>
          <a:bodyPr wrap="square" rtlCol="0">
            <a:spAutoFit/>
          </a:bodyPr>
          <a:lstStyle/>
          <a:p>
            <a:pPr algn="ctr"/>
            <a:r>
              <a:rPr lang="en-GB" b="1" dirty="0"/>
              <a:t>C</a:t>
            </a:r>
          </a:p>
        </p:txBody>
      </p:sp>
    </p:spTree>
    <p:extLst>
      <p:ext uri="{BB962C8B-B14F-4D97-AF65-F5344CB8AC3E}">
        <p14:creationId xmlns:p14="http://schemas.microsoft.com/office/powerpoint/2010/main" val="29195655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GB" dirty="0"/>
              <a:t>Telling the story 1</a:t>
            </a:r>
          </a:p>
        </p:txBody>
      </p:sp>
      <p:sp>
        <p:nvSpPr>
          <p:cNvPr id="2" name="Rectangle 1"/>
          <p:cNvSpPr/>
          <p:nvPr/>
        </p:nvSpPr>
        <p:spPr>
          <a:xfrm>
            <a:off x="3183081" y="1012109"/>
            <a:ext cx="6567747" cy="646331"/>
          </a:xfrm>
          <a:prstGeom prst="rect">
            <a:avLst/>
          </a:prstGeom>
        </p:spPr>
        <p:txBody>
          <a:bodyPr wrap="square">
            <a:spAutoFit/>
          </a:bodyPr>
          <a:lstStyle/>
          <a:p>
            <a:endParaRPr lang="en-GB" dirty="0"/>
          </a:p>
          <a:p>
            <a:r>
              <a:rPr lang="en-GB" dirty="0"/>
              <a:t> </a:t>
            </a:r>
            <a:endParaRPr lang="en-GB" sz="1400" dirty="0"/>
          </a:p>
        </p:txBody>
      </p:sp>
      <p:sp>
        <p:nvSpPr>
          <p:cNvPr id="3" name="Rectangle 2"/>
          <p:cNvSpPr/>
          <p:nvPr/>
        </p:nvSpPr>
        <p:spPr>
          <a:xfrm>
            <a:off x="4011613" y="1201460"/>
            <a:ext cx="5547038" cy="5878532"/>
          </a:xfrm>
          <a:prstGeom prst="rect">
            <a:avLst/>
          </a:prstGeom>
        </p:spPr>
        <p:txBody>
          <a:bodyPr wrap="square" lIns="0" rIns="0">
            <a:spAutoFit/>
          </a:bodyPr>
          <a:lstStyle/>
          <a:p>
            <a:r>
              <a:rPr lang="en-GB" sz="1400" dirty="0">
                <a:solidFill>
                  <a:srgbClr val="000000"/>
                </a:solidFill>
              </a:rPr>
              <a:t>‘But we went further on into the camp, and seen these corpses lying everywhere. You didn’t know whether they were living or dead. Most of them were dead. Some were trying to walk, some were stumbling, some on hands and knees, but in the lagers, the barbed wire around the huts, you could see that the doors were open. The stench coming out of them was fearsome. They were lying in the doorways – tried to get down the stairs and fallen and just died on the spot. And it was just everywhere. Going into, more deeper, into the camp the stench got worse and the numbers of dead – they were just impossible to know how many there were … Inside the camp itself, it was just unbelievable. You just couldn’t believe the numbers involved … This was one of the things which struck me when I first went in, that the whole camp was so quiet and yet there were so many people there. You couldn’t hear anything, there was just no sound at all and yet there was some movement – those people who could walk or move – but just so quiet. You just couldn’t understand that all those people could be there and yet everything was so quiet… It was just this oppressive haze over the camp, the smell, the starkness of the barbed wire fences, the dullness of the bare earth, the scattered bodies and these very dull, too, striped grey uniforms – those who had it – it was just so dull. The sun, yes the sun was shining, but they were just didn’t seem to make any life at all in that camp. Everything seemed to be dead. The slowness of the movement of the people who could walk. Everything was just ghost-like and it was just unbelievable that there were literally people living still there. There’s so much death apparent that the living, certainly, were in the minority’.</a:t>
            </a:r>
          </a:p>
          <a:p>
            <a:endParaRPr lang="en-GB" sz="1400" i="1" dirty="0">
              <a:solidFill>
                <a:srgbClr val="000000"/>
              </a:solidFill>
            </a:endParaRPr>
          </a:p>
          <a:p>
            <a:r>
              <a:rPr lang="de-DE" sz="1400" dirty="0">
                <a:solidFill>
                  <a:srgbClr val="000000"/>
                </a:solidFill>
              </a:rPr>
              <a:t>(IWM SR 15437) </a:t>
            </a:r>
          </a:p>
          <a:p>
            <a:r>
              <a:rPr lang="de-DE" sz="1400" dirty="0">
                <a:solidFill>
                  <a:srgbClr val="000000"/>
                </a:solidFill>
              </a:rPr>
              <a:t>Interview recorded 24-5-1995</a:t>
            </a:r>
          </a:p>
          <a:p>
            <a:endParaRPr lang="de-DE" sz="1400" dirty="0">
              <a:solidFill>
                <a:srgbClr val="000000"/>
              </a:solidFill>
            </a:endParaRPr>
          </a:p>
          <a:p>
            <a:r>
              <a:rPr lang="de-DE" sz="1400" i="1" dirty="0">
                <a:solidFill>
                  <a:srgbClr val="000000"/>
                </a:solidFill>
              </a:rPr>
              <a:t>IWM Sound archive</a:t>
            </a:r>
            <a:endParaRPr lang="en-GB" sz="1400" i="1" dirty="0">
              <a:solidFill>
                <a:srgbClr val="000000"/>
              </a:solidFill>
            </a:endParaRPr>
          </a:p>
          <a:p>
            <a:endParaRPr lang="en-GB" sz="1200" dirty="0"/>
          </a:p>
        </p:txBody>
      </p:sp>
      <p:sp>
        <p:nvSpPr>
          <p:cNvPr id="11" name="TextBox 10"/>
          <p:cNvSpPr txBox="1"/>
          <p:nvPr/>
        </p:nvSpPr>
        <p:spPr>
          <a:xfrm>
            <a:off x="346838" y="2131609"/>
            <a:ext cx="3021837" cy="1754326"/>
          </a:xfrm>
          <a:prstGeom prst="rect">
            <a:avLst/>
          </a:prstGeom>
          <a:noFill/>
        </p:spPr>
        <p:txBody>
          <a:bodyPr wrap="square" lIns="0" rIns="0" rtlCol="0">
            <a:spAutoFit/>
          </a:bodyPr>
          <a:lstStyle/>
          <a:p>
            <a:r>
              <a:rPr lang="en-GB" dirty="0"/>
              <a:t>As a Staff Captain, Dick Williams served in the Supplies and Transport branch Headquarters </a:t>
            </a:r>
            <a:br>
              <a:rPr lang="en-GB" dirty="0"/>
            </a:br>
            <a:r>
              <a:rPr lang="en-GB" dirty="0"/>
              <a:t>8</a:t>
            </a:r>
            <a:r>
              <a:rPr lang="en-GB" baseline="30000" dirty="0"/>
              <a:t>th</a:t>
            </a:r>
            <a:r>
              <a:rPr lang="en-GB" dirty="0"/>
              <a:t> Corps which carried ammunition, petrol and rations  to support the fighting Divisions.</a:t>
            </a:r>
          </a:p>
        </p:txBody>
      </p:sp>
      <p:sp>
        <p:nvSpPr>
          <p:cNvPr id="12" name="TextBox 11">
            <a:extLst>
              <a:ext uri="{FF2B5EF4-FFF2-40B4-BE49-F238E27FC236}">
                <a16:creationId xmlns:a16="http://schemas.microsoft.com/office/drawing/2014/main" id="{7DD3958A-CD99-48C9-8897-33E9857D77B8}"/>
              </a:ext>
            </a:extLst>
          </p:cNvPr>
          <p:cNvSpPr txBox="1"/>
          <p:nvPr/>
        </p:nvSpPr>
        <p:spPr>
          <a:xfrm>
            <a:off x="-8029" y="315961"/>
            <a:ext cx="687298" cy="369332"/>
          </a:xfrm>
          <a:prstGeom prst="rect">
            <a:avLst/>
          </a:prstGeom>
          <a:noFill/>
        </p:spPr>
        <p:txBody>
          <a:bodyPr wrap="square" rtlCol="0">
            <a:spAutoFit/>
          </a:bodyPr>
          <a:lstStyle/>
          <a:p>
            <a:pPr algn="ctr"/>
            <a:r>
              <a:rPr lang="en-GB" b="1" dirty="0"/>
              <a:t>C</a:t>
            </a:r>
          </a:p>
        </p:txBody>
      </p:sp>
      <p:sp>
        <p:nvSpPr>
          <p:cNvPr id="13" name="Rectangle 12">
            <a:extLst>
              <a:ext uri="{FF2B5EF4-FFF2-40B4-BE49-F238E27FC236}">
                <a16:creationId xmlns:a16="http://schemas.microsoft.com/office/drawing/2014/main" id="{5D30CA95-D619-4F5F-A842-5BD80EEA2250}"/>
              </a:ext>
            </a:extLst>
          </p:cNvPr>
          <p:cNvSpPr/>
          <p:nvPr/>
        </p:nvSpPr>
        <p:spPr>
          <a:xfrm>
            <a:off x="346838" y="1341438"/>
            <a:ext cx="3021837" cy="565572"/>
          </a:xfrm>
          <a:prstGeom prst="rect">
            <a:avLst/>
          </a:prstGeom>
          <a:solidFill>
            <a:srgbClr val="FFEBBA"/>
          </a:solidFill>
          <a:ln w="38100">
            <a:noFill/>
            <a:round/>
          </a:ln>
        </p:spPr>
        <p:txBody>
          <a:bodyPr wrap="square" lIns="144000" tIns="108000" rIns="144000" bIns="144000" anchor="t" anchorCtr="0">
            <a:noAutofit/>
          </a:bodyPr>
          <a:lstStyle/>
          <a:p>
            <a:pPr>
              <a:lnSpc>
                <a:spcPct val="110000"/>
              </a:lnSpc>
            </a:pPr>
            <a:r>
              <a:rPr lang="en-GB" sz="2000" dirty="0">
                <a:solidFill>
                  <a:srgbClr val="3F737B"/>
                </a:solidFill>
                <a:cs typeface="Arial" panose="020B0604020202020204" pitchFamily="34" charset="0"/>
              </a:rPr>
              <a:t>Major Dick Williams</a:t>
            </a:r>
          </a:p>
        </p:txBody>
      </p:sp>
      <p:cxnSp>
        <p:nvCxnSpPr>
          <p:cNvPr id="14" name="Straight Connector 13">
            <a:extLst>
              <a:ext uri="{FF2B5EF4-FFF2-40B4-BE49-F238E27FC236}">
                <a16:creationId xmlns:a16="http://schemas.microsoft.com/office/drawing/2014/main" id="{08510A78-39AF-415D-A638-8D1BF25BB8A6}"/>
              </a:ext>
            </a:extLst>
          </p:cNvPr>
          <p:cNvCxnSpPr>
            <a:cxnSpLocks/>
          </p:cNvCxnSpPr>
          <p:nvPr/>
        </p:nvCxnSpPr>
        <p:spPr>
          <a:xfrm>
            <a:off x="346838" y="1895220"/>
            <a:ext cx="3021837" cy="0"/>
          </a:xfrm>
          <a:prstGeom prst="line">
            <a:avLst/>
          </a:prstGeom>
          <a:ln w="57150">
            <a:solidFill>
              <a:srgbClr val="FFD8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24972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Discovering Bergen-Belsen</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270" y="1319213"/>
            <a:ext cx="4758075" cy="4770000"/>
          </a:xfrm>
          <a:prstGeom prst="rect">
            <a:avLst/>
          </a:prstGeom>
        </p:spPr>
      </p:pic>
      <p:sp>
        <p:nvSpPr>
          <p:cNvPr id="4" name="TextBox 3"/>
          <p:cNvSpPr txBox="1"/>
          <p:nvPr/>
        </p:nvSpPr>
        <p:spPr>
          <a:xfrm>
            <a:off x="-8029" y="315961"/>
            <a:ext cx="687298" cy="369332"/>
          </a:xfrm>
          <a:prstGeom prst="rect">
            <a:avLst/>
          </a:prstGeom>
          <a:noFill/>
        </p:spPr>
        <p:txBody>
          <a:bodyPr wrap="square" rtlCol="0">
            <a:spAutoFit/>
          </a:bodyPr>
          <a:lstStyle/>
          <a:p>
            <a:pPr algn="ctr"/>
            <a:r>
              <a:rPr lang="en-GB" b="1" dirty="0"/>
              <a:t>A</a:t>
            </a:r>
          </a:p>
        </p:txBody>
      </p:sp>
      <p:sp>
        <p:nvSpPr>
          <p:cNvPr id="5" name="Rectangle 4"/>
          <p:cNvSpPr/>
          <p:nvPr/>
        </p:nvSpPr>
        <p:spPr>
          <a:xfrm>
            <a:off x="614747" y="6187509"/>
            <a:ext cx="1184940" cy="276999"/>
          </a:xfrm>
          <a:prstGeom prst="rect">
            <a:avLst/>
          </a:prstGeom>
        </p:spPr>
        <p:txBody>
          <a:bodyPr wrap="none">
            <a:spAutoFit/>
          </a:bodyPr>
          <a:lstStyle/>
          <a:p>
            <a:r>
              <a:rPr lang="en-GB" sz="1200" dirty="0"/>
              <a:t>© IWM (BU 3764)</a:t>
            </a:r>
          </a:p>
        </p:txBody>
      </p:sp>
      <p:sp>
        <p:nvSpPr>
          <p:cNvPr id="6" name="Rectangle 5"/>
          <p:cNvSpPr/>
          <p:nvPr/>
        </p:nvSpPr>
        <p:spPr>
          <a:xfrm>
            <a:off x="6753224" y="2470637"/>
            <a:ext cx="2813051" cy="1200329"/>
          </a:xfrm>
          <a:prstGeom prst="rect">
            <a:avLst/>
          </a:prstGeom>
        </p:spPr>
        <p:txBody>
          <a:bodyPr wrap="square" lIns="0" rIns="0">
            <a:spAutoFit/>
          </a:bodyPr>
          <a:lstStyle/>
          <a:p>
            <a:r>
              <a:rPr lang="en-GB" sz="1200" dirty="0"/>
              <a:t>‘A general view of part of the squalor and filth in the camp at the point of its liberation by the British Army’.</a:t>
            </a:r>
          </a:p>
          <a:p>
            <a:r>
              <a:rPr lang="en-GB" sz="1200" dirty="0"/>
              <a:t>April 1945</a:t>
            </a:r>
          </a:p>
          <a:p>
            <a:r>
              <a:rPr lang="en-GB" sz="1200" dirty="0"/>
              <a:t>IWM caption</a:t>
            </a:r>
          </a:p>
          <a:p>
            <a:r>
              <a:rPr lang="en-GB" sz="1200" i="1" dirty="0"/>
              <a:t>IWM Photograph archive</a:t>
            </a:r>
          </a:p>
        </p:txBody>
      </p:sp>
      <p:sp>
        <p:nvSpPr>
          <p:cNvPr id="8" name="Rectangle 7"/>
          <p:cNvSpPr/>
          <p:nvPr/>
        </p:nvSpPr>
        <p:spPr>
          <a:xfrm>
            <a:off x="6753226" y="1325737"/>
            <a:ext cx="2805425" cy="1105088"/>
          </a:xfrm>
          <a:prstGeom prst="rect">
            <a:avLst/>
          </a:prstGeom>
          <a:solidFill>
            <a:schemeClr val="accent4">
              <a:lumMod val="20000"/>
              <a:lumOff val="80000"/>
            </a:schemeClr>
          </a:solidFill>
          <a:ln w="38100">
            <a:noFill/>
            <a:round/>
          </a:ln>
        </p:spPr>
        <p:txBody>
          <a:bodyPr wrap="square" lIns="144000" tIns="36000" rIns="144000" bIns="144000" anchor="b" anchorCtr="0">
            <a:spAutoFit/>
          </a:bodyPr>
          <a:lstStyle/>
          <a:p>
            <a:r>
              <a:rPr lang="en-GB" sz="2000" dirty="0">
                <a:solidFill>
                  <a:srgbClr val="3F737B"/>
                </a:solidFill>
                <a:cs typeface="Arial" panose="020B0604020202020204" pitchFamily="34" charset="0"/>
              </a:rPr>
              <a:t>Lt. M.H Wilson </a:t>
            </a:r>
          </a:p>
          <a:p>
            <a:r>
              <a:rPr lang="en-GB" sz="2000" dirty="0">
                <a:solidFill>
                  <a:srgbClr val="3F737B"/>
                </a:solidFill>
                <a:cs typeface="Arial" panose="020B0604020202020204" pitchFamily="34" charset="0"/>
              </a:rPr>
              <a:t>No. 5 Army Film &amp; Photographic Unit</a:t>
            </a:r>
          </a:p>
        </p:txBody>
      </p:sp>
      <p:cxnSp>
        <p:nvCxnSpPr>
          <p:cNvPr id="9" name="Straight Connector 8"/>
          <p:cNvCxnSpPr>
            <a:cxnSpLocks/>
          </p:cNvCxnSpPr>
          <p:nvPr/>
        </p:nvCxnSpPr>
        <p:spPr>
          <a:xfrm>
            <a:off x="6753226" y="2430826"/>
            <a:ext cx="2805425" cy="0"/>
          </a:xfrm>
          <a:prstGeom prst="line">
            <a:avLst/>
          </a:prstGeom>
          <a:ln w="57150">
            <a:solidFill>
              <a:schemeClr val="accent4">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53226" y="3754321"/>
            <a:ext cx="2336800" cy="1784731"/>
          </a:xfrm>
          <a:prstGeom prst="rect">
            <a:avLst/>
          </a:prstGeom>
        </p:spPr>
      </p:pic>
      <p:sp>
        <p:nvSpPr>
          <p:cNvPr id="7" name="Rectangle 6"/>
          <p:cNvSpPr/>
          <p:nvPr/>
        </p:nvSpPr>
        <p:spPr>
          <a:xfrm>
            <a:off x="6753226" y="5539052"/>
            <a:ext cx="2813050" cy="1200329"/>
          </a:xfrm>
          <a:prstGeom prst="rect">
            <a:avLst/>
          </a:prstGeom>
        </p:spPr>
        <p:txBody>
          <a:bodyPr wrap="square" lIns="0" rIns="0">
            <a:spAutoFit/>
          </a:bodyPr>
          <a:lstStyle/>
          <a:p>
            <a:r>
              <a:rPr lang="en-GB" sz="1200" dirty="0"/>
              <a:t>‘A woman inmate of Belsen concentration camp kisses the hand of Army Film &amp; Photographic Unit cameraman Lieutenant Martin Wilson on liberation’.</a:t>
            </a:r>
          </a:p>
          <a:p>
            <a:r>
              <a:rPr lang="en-GB" sz="1200" dirty="0"/>
              <a:t>16 April 1945 IWM caption</a:t>
            </a:r>
          </a:p>
          <a:p>
            <a:r>
              <a:rPr lang="en-GB" sz="1200" dirty="0"/>
              <a:t>© IWM (IWM FLM 1226)</a:t>
            </a:r>
          </a:p>
        </p:txBody>
      </p:sp>
    </p:spTree>
    <p:extLst>
      <p:ext uri="{BB962C8B-B14F-4D97-AF65-F5344CB8AC3E}">
        <p14:creationId xmlns:p14="http://schemas.microsoft.com/office/powerpoint/2010/main" val="24134139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44487" y="1337472"/>
            <a:ext cx="3024187" cy="565572"/>
          </a:xfrm>
          <a:prstGeom prst="rect">
            <a:avLst/>
          </a:prstGeom>
          <a:solidFill>
            <a:schemeClr val="accent3">
              <a:lumMod val="40000"/>
              <a:lumOff val="60000"/>
            </a:schemeClr>
          </a:solidFill>
          <a:ln w="38100">
            <a:noFill/>
            <a:round/>
          </a:ln>
        </p:spPr>
        <p:txBody>
          <a:bodyPr wrap="square" lIns="144000" tIns="108000" rIns="144000" bIns="144000" anchor="t" anchorCtr="0">
            <a:spAutoFit/>
          </a:bodyPr>
          <a:lstStyle/>
          <a:p>
            <a:pPr>
              <a:lnSpc>
                <a:spcPct val="110000"/>
              </a:lnSpc>
            </a:pPr>
            <a:r>
              <a:rPr lang="en-GB" sz="2000" dirty="0">
                <a:solidFill>
                  <a:srgbClr val="3F737B"/>
                </a:solidFill>
                <a:cs typeface="Arial" panose="020B0604020202020204" pitchFamily="34" charset="0"/>
              </a:rPr>
              <a:t>Molly Silva Jones</a:t>
            </a:r>
          </a:p>
        </p:txBody>
      </p:sp>
      <p:cxnSp>
        <p:nvCxnSpPr>
          <p:cNvPr id="9" name="Straight Connector 8"/>
          <p:cNvCxnSpPr>
            <a:cxnSpLocks/>
          </p:cNvCxnSpPr>
          <p:nvPr/>
        </p:nvCxnSpPr>
        <p:spPr>
          <a:xfrm>
            <a:off x="336458" y="1936402"/>
            <a:ext cx="3024187" cy="0"/>
          </a:xfrm>
          <a:prstGeom prst="line">
            <a:avLst/>
          </a:prstGeom>
          <a:ln w="57150">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4" name="Title 1"/>
          <p:cNvSpPr>
            <a:spLocks noGrp="1"/>
          </p:cNvSpPr>
          <p:nvPr>
            <p:ph type="title"/>
          </p:nvPr>
        </p:nvSpPr>
        <p:spPr/>
        <p:txBody>
          <a:bodyPr/>
          <a:lstStyle/>
          <a:p>
            <a:r>
              <a:rPr lang="en-GB" dirty="0"/>
              <a:t>Telling the story 2</a:t>
            </a:r>
          </a:p>
        </p:txBody>
      </p:sp>
      <p:sp>
        <p:nvSpPr>
          <p:cNvPr id="2" name="Rectangle 1"/>
          <p:cNvSpPr/>
          <p:nvPr/>
        </p:nvSpPr>
        <p:spPr>
          <a:xfrm>
            <a:off x="4020322" y="1346182"/>
            <a:ext cx="5547038" cy="4988738"/>
          </a:xfrm>
          <a:prstGeom prst="rect">
            <a:avLst/>
          </a:prstGeom>
        </p:spPr>
        <p:txBody>
          <a:bodyPr wrap="square" lIns="0" rIns="0">
            <a:spAutoFit/>
          </a:bodyPr>
          <a:lstStyle/>
          <a:p>
            <a:pPr>
              <a:lnSpc>
                <a:spcPct val="115000"/>
              </a:lnSpc>
              <a:spcAft>
                <a:spcPts val="0"/>
              </a:spcAft>
            </a:pPr>
            <a:r>
              <a:rPr lang="en-GB" sz="1600" dirty="0">
                <a:ea typeface="Calibri" panose="020F0502020204030204" pitchFamily="34" charset="0"/>
                <a:cs typeface="Times New Roman" panose="02020603050405020304" pitchFamily="18" charset="0"/>
              </a:rPr>
              <a:t>‘Possibly none of us had ever been so stirred – with pity – shame – remorse – yes, because even in 1934 we had heard of these camps and had not realised, not wanted to realise, that such things could happen. And lastly but not least we were stirred with a cold anger against those primarily responsible, the Germans, an anger which grew daily at Belsen. Stirred also an increased desire to help; nothing we could do was enough to restore… some measure of mental and physical health. We went back to the road without speaking. We knew the uselessness of words, not for the last time at Belsen’.</a:t>
            </a:r>
          </a:p>
          <a:p>
            <a:pPr>
              <a:lnSpc>
                <a:spcPct val="115000"/>
              </a:lnSpc>
              <a:spcAft>
                <a:spcPts val="0"/>
              </a:spcAft>
            </a:pPr>
            <a:r>
              <a:rPr lang="en-GB" sz="1600" dirty="0">
                <a:ea typeface="Calibri" panose="020F0502020204030204" pitchFamily="34" charset="0"/>
                <a:cs typeface="Times New Roman" panose="02020603050405020304" pitchFamily="18" charset="0"/>
              </a:rPr>
              <a:t>19 April 1945 (with later additions).</a:t>
            </a:r>
          </a:p>
          <a:p>
            <a:pPr>
              <a:lnSpc>
                <a:spcPct val="115000"/>
              </a:lnSpc>
              <a:spcAft>
                <a:spcPts val="0"/>
              </a:spcAft>
            </a:pPr>
            <a:endParaRPr lang="en-GB" sz="1600" dirty="0">
              <a:ea typeface="Calibri" panose="020F0502020204030204" pitchFamily="34" charset="0"/>
              <a:cs typeface="Times New Roman" panose="02020603050405020304" pitchFamily="18" charset="0"/>
            </a:endParaRPr>
          </a:p>
          <a:p>
            <a:pPr>
              <a:lnSpc>
                <a:spcPct val="115000"/>
              </a:lnSpc>
              <a:spcAft>
                <a:spcPts val="0"/>
              </a:spcAft>
            </a:pPr>
            <a:r>
              <a:rPr lang="en-GB" sz="1600" dirty="0">
                <a:ea typeface="Calibri" panose="020F0502020204030204" pitchFamily="34" charset="0"/>
                <a:cs typeface="Times New Roman" panose="02020603050405020304" pitchFamily="18" charset="0"/>
              </a:rPr>
              <a:t>From the diary of Molly Silva Jones (McFarlane papers, 99/86/1).</a:t>
            </a:r>
          </a:p>
          <a:p>
            <a:pPr>
              <a:lnSpc>
                <a:spcPct val="115000"/>
              </a:lnSpc>
              <a:spcAft>
                <a:spcPts val="0"/>
              </a:spcAft>
            </a:pPr>
            <a:r>
              <a:rPr lang="en-GB" sz="1600" i="1" dirty="0">
                <a:ea typeface="Calibri" panose="020F0502020204030204" pitchFamily="34" charset="0"/>
                <a:cs typeface="Times New Roman" panose="02020603050405020304" pitchFamily="18" charset="0"/>
              </a:rPr>
              <a:t>IWM Document archive</a:t>
            </a:r>
          </a:p>
          <a:p>
            <a:pPr>
              <a:lnSpc>
                <a:spcPct val="115000"/>
              </a:lnSpc>
              <a:spcAft>
                <a:spcPts val="0"/>
              </a:spcAft>
            </a:pPr>
            <a:endParaRPr lang="en-GB" sz="1600" dirty="0">
              <a:ea typeface="Calibri" panose="020F0502020204030204" pitchFamily="34" charset="0"/>
              <a:cs typeface="Times New Roman" panose="02020603050405020304" pitchFamily="18" charset="0"/>
            </a:endParaRPr>
          </a:p>
          <a:p>
            <a:r>
              <a:rPr lang="en-GB" sz="1600" dirty="0"/>
              <a:t>No name. (2006). ‘The Medical Relief Effort at Belsen: Eyewitness Accounts’. In S. Bardgett and D. Cesarani (Eds), </a:t>
            </a:r>
            <a:r>
              <a:rPr lang="en-GB" sz="1600" i="1" dirty="0"/>
              <a:t>Belsen 1945: New historical perspectives </a:t>
            </a:r>
            <a:r>
              <a:rPr lang="en-GB" sz="1600" dirty="0"/>
              <a:t>(p. 55).</a:t>
            </a:r>
            <a:r>
              <a:rPr lang="en-GB" sz="1600" i="1" dirty="0"/>
              <a:t> </a:t>
            </a:r>
            <a:r>
              <a:rPr lang="en-GB" sz="1600" dirty="0"/>
              <a:t>London: </a:t>
            </a:r>
            <a:r>
              <a:rPr lang="en-GB" sz="1600" dirty="0" err="1"/>
              <a:t>Vallentine</a:t>
            </a:r>
            <a:r>
              <a:rPr lang="en-GB" sz="1600" dirty="0"/>
              <a:t> Mitchell.</a:t>
            </a:r>
            <a:endParaRPr lang="en-GB" sz="1600" b="1" dirty="0"/>
          </a:p>
          <a:p>
            <a:pPr>
              <a:lnSpc>
                <a:spcPct val="115000"/>
              </a:lnSpc>
              <a:spcAft>
                <a:spcPts val="0"/>
              </a:spcAft>
            </a:pPr>
            <a:endParaRPr lang="en-GB" sz="1200" dirty="0">
              <a:ea typeface="Calibri" panose="020F0502020204030204" pitchFamily="34" charset="0"/>
              <a:cs typeface="Times New Roman" panose="02020603050405020304" pitchFamily="18" charset="0"/>
            </a:endParaRPr>
          </a:p>
        </p:txBody>
      </p:sp>
      <p:sp>
        <p:nvSpPr>
          <p:cNvPr id="3" name="Rectangle 2"/>
          <p:cNvSpPr/>
          <p:nvPr/>
        </p:nvSpPr>
        <p:spPr>
          <a:xfrm>
            <a:off x="344487" y="2298579"/>
            <a:ext cx="3156359" cy="1975477"/>
          </a:xfrm>
          <a:prstGeom prst="rect">
            <a:avLst/>
          </a:prstGeom>
        </p:spPr>
        <p:txBody>
          <a:bodyPr wrap="square" lIns="0" rIns="0">
            <a:spAutoFit/>
          </a:bodyPr>
          <a:lstStyle/>
          <a:p>
            <a:pPr>
              <a:lnSpc>
                <a:spcPct val="115000"/>
              </a:lnSpc>
              <a:spcAft>
                <a:spcPts val="0"/>
              </a:spcAft>
            </a:pPr>
            <a:r>
              <a:rPr lang="en-GB" dirty="0">
                <a:ea typeface="Calibri" panose="020F0502020204030204" pitchFamily="34" charset="0"/>
                <a:cs typeface="Times New Roman" panose="02020603050405020304" pitchFamily="18" charset="0"/>
              </a:rPr>
              <a:t>Beatrice Mary (Molly) Silva Jones was one of four nurses who arrived with the Red Cross on 20</a:t>
            </a:r>
            <a:r>
              <a:rPr lang="en-GB" baseline="30000" dirty="0">
                <a:ea typeface="Calibri" panose="020F0502020204030204" pitchFamily="34" charset="0"/>
                <a:cs typeface="Times New Roman" panose="02020603050405020304" pitchFamily="18" charset="0"/>
              </a:rPr>
              <a:t>th</a:t>
            </a:r>
            <a:r>
              <a:rPr lang="en-GB" dirty="0">
                <a:ea typeface="Calibri" panose="020F0502020204030204" pitchFamily="34" charset="0"/>
                <a:cs typeface="Times New Roman" panose="02020603050405020304" pitchFamily="18" charset="0"/>
              </a:rPr>
              <a:t> April 1945.</a:t>
            </a:r>
          </a:p>
          <a:p>
            <a:pPr>
              <a:lnSpc>
                <a:spcPct val="115000"/>
              </a:lnSpc>
              <a:spcAft>
                <a:spcPts val="0"/>
              </a:spcAft>
            </a:pPr>
            <a:endParaRPr lang="en-GB" dirty="0">
              <a:ea typeface="Calibri" panose="020F0502020204030204" pitchFamily="34" charset="0"/>
              <a:cs typeface="Times New Roman" panose="02020603050405020304" pitchFamily="18" charset="0"/>
            </a:endParaRPr>
          </a:p>
          <a:p>
            <a:pPr>
              <a:lnSpc>
                <a:spcPct val="115000"/>
              </a:lnSpc>
              <a:spcAft>
                <a:spcPts val="0"/>
              </a:spcAft>
            </a:pPr>
            <a:endParaRPr lang="en-GB" dirty="0">
              <a:ea typeface="Calibri" panose="020F0502020204030204" pitchFamily="34" charset="0"/>
              <a:cs typeface="Times New Roman" panose="02020603050405020304" pitchFamily="18" charset="0"/>
            </a:endParaRPr>
          </a:p>
          <a:p>
            <a:pPr>
              <a:lnSpc>
                <a:spcPct val="115000"/>
              </a:lnSpc>
              <a:spcAft>
                <a:spcPts val="0"/>
              </a:spcAft>
            </a:pPr>
            <a:endParaRPr lang="en-GB" dirty="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213BEDE6-9D75-4577-8B43-0CDB1AD70433}"/>
              </a:ext>
            </a:extLst>
          </p:cNvPr>
          <p:cNvSpPr txBox="1"/>
          <p:nvPr/>
        </p:nvSpPr>
        <p:spPr>
          <a:xfrm>
            <a:off x="-8029" y="315961"/>
            <a:ext cx="687298" cy="369332"/>
          </a:xfrm>
          <a:prstGeom prst="rect">
            <a:avLst/>
          </a:prstGeom>
          <a:noFill/>
        </p:spPr>
        <p:txBody>
          <a:bodyPr wrap="square" rtlCol="0">
            <a:spAutoFit/>
          </a:bodyPr>
          <a:lstStyle/>
          <a:p>
            <a:pPr algn="ctr"/>
            <a:r>
              <a:rPr lang="en-GB" b="1" dirty="0"/>
              <a:t>C</a:t>
            </a:r>
          </a:p>
        </p:txBody>
      </p:sp>
    </p:spTree>
    <p:extLst>
      <p:ext uri="{BB962C8B-B14F-4D97-AF65-F5344CB8AC3E}">
        <p14:creationId xmlns:p14="http://schemas.microsoft.com/office/powerpoint/2010/main" val="19518922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GB" dirty="0"/>
              <a:t>Telling the story 3</a:t>
            </a:r>
          </a:p>
        </p:txBody>
      </p:sp>
      <p:sp>
        <p:nvSpPr>
          <p:cNvPr id="2" name="Rectangle 1"/>
          <p:cNvSpPr/>
          <p:nvPr/>
        </p:nvSpPr>
        <p:spPr>
          <a:xfrm>
            <a:off x="4011612" y="1416729"/>
            <a:ext cx="5543821" cy="3805337"/>
          </a:xfrm>
          <a:prstGeom prst="rect">
            <a:avLst/>
          </a:prstGeom>
        </p:spPr>
        <p:txBody>
          <a:bodyPr wrap="square" lIns="0" rIns="0">
            <a:spAutoFit/>
          </a:bodyPr>
          <a:lstStyle/>
          <a:p>
            <a:pPr>
              <a:lnSpc>
                <a:spcPct val="107000"/>
              </a:lnSpc>
              <a:spcAft>
                <a:spcPts val="800"/>
              </a:spcAft>
            </a:pPr>
            <a:r>
              <a:rPr lang="en-GB" sz="1600" dirty="0">
                <a:latin typeface="Arial Narrow" panose="020B0606020202030204" pitchFamily="34" charset="0"/>
                <a:ea typeface="Calibri" panose="020F0502020204030204" pitchFamily="34" charset="0"/>
                <a:cs typeface="Times New Roman" panose="02020603050405020304" pitchFamily="18" charset="0"/>
              </a:rPr>
              <a:t>‘At this time the battle was going on all round the camp where there were </a:t>
            </a:r>
            <a:r>
              <a:rPr lang="en-GB" sz="1600" dirty="0" err="1">
                <a:latin typeface="Arial Narrow" panose="020B0606020202030204" pitchFamily="34" charset="0"/>
                <a:ea typeface="Calibri" panose="020F0502020204030204" pitchFamily="34" charset="0"/>
                <a:cs typeface="Times New Roman" panose="02020603050405020304" pitchFamily="18" charset="0"/>
              </a:rPr>
              <a:t>approx</a:t>
            </a:r>
            <a:r>
              <a:rPr lang="en-GB" sz="1600" dirty="0">
                <a:latin typeface="Arial Narrow" panose="020B0606020202030204" pitchFamily="34" charset="0"/>
                <a:ea typeface="Calibri" panose="020F0502020204030204" pitchFamily="34" charset="0"/>
                <a:cs typeface="Times New Roman" panose="02020603050405020304" pitchFamily="18" charset="0"/>
              </a:rPr>
              <a:t> 50,000 people of which 10,000 lay dead in the huts or about the camp. Those still alive had had no food for 7 days after a prolonged period of semi starvation … The only water available was from filthy static water tanks most of which contained a body or two when we arrived. The majority of inmates had either had typhus or were suffering from it: most other diseases known to man, except cholera were rife and practically all the internees were abnormal mentally. No human being, even if they were sane when admitted to the camp, and many were not, could remain in the horror camp and keep their sanity’.</a:t>
            </a:r>
            <a:endParaRPr lang="en-GB" sz="1600" dirty="0"/>
          </a:p>
          <a:p>
            <a:pPr>
              <a:lnSpc>
                <a:spcPct val="107000"/>
              </a:lnSpc>
              <a:spcAft>
                <a:spcPts val="800"/>
              </a:spcAft>
            </a:pPr>
            <a:r>
              <a:rPr lang="en-GB" sz="1600" dirty="0"/>
              <a:t>Doc.3713 Mervyn Willet </a:t>
            </a:r>
            <a:r>
              <a:rPr lang="en-GB" sz="1600" dirty="0" err="1"/>
              <a:t>Gonin</a:t>
            </a:r>
            <a:r>
              <a:rPr lang="en-GB" sz="1600" dirty="0"/>
              <a:t> written 1945-1946.</a:t>
            </a:r>
          </a:p>
          <a:p>
            <a:pPr>
              <a:lnSpc>
                <a:spcPct val="107000"/>
              </a:lnSpc>
              <a:spcAft>
                <a:spcPts val="800"/>
              </a:spcAft>
            </a:pPr>
            <a:r>
              <a:rPr lang="en-GB" sz="1600" dirty="0"/>
              <a:t>Documents/Private Papers</a:t>
            </a:r>
            <a:endParaRPr lang="en-GB" sz="1600" dirty="0">
              <a:latin typeface="Arial Narrow" panose="020B0606020202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i="1" dirty="0">
                <a:latin typeface="Arial Narrow" panose="020B0606020202030204" pitchFamily="34" charset="0"/>
                <a:ea typeface="Calibri" panose="020F0502020204030204" pitchFamily="34" charset="0"/>
                <a:cs typeface="Times New Roman" panose="02020603050405020304" pitchFamily="18" charset="0"/>
              </a:rPr>
              <a:t>IWM Document archive </a:t>
            </a:r>
            <a:r>
              <a:rPr lang="en-GB" sz="1600" dirty="0"/>
              <a:t>85/38/1</a:t>
            </a:r>
            <a:endParaRPr lang="en-GB" sz="1600" dirty="0">
              <a:latin typeface="Arial Narrow" panose="020B0606020202030204" pitchFamily="34" charset="0"/>
              <a:ea typeface="Calibri" panose="020F0502020204030204" pitchFamily="34" charset="0"/>
              <a:cs typeface="Times New Roman" panose="02020603050405020304" pitchFamily="18" charset="0"/>
            </a:endParaRPr>
          </a:p>
        </p:txBody>
      </p:sp>
      <p:sp>
        <p:nvSpPr>
          <p:cNvPr id="3" name="TextBox 2"/>
          <p:cNvSpPr txBox="1"/>
          <p:nvPr/>
        </p:nvSpPr>
        <p:spPr>
          <a:xfrm>
            <a:off x="350567" y="2452255"/>
            <a:ext cx="3018108" cy="2003625"/>
          </a:xfrm>
          <a:prstGeom prst="rect">
            <a:avLst/>
          </a:prstGeom>
          <a:noFill/>
        </p:spPr>
        <p:txBody>
          <a:bodyPr wrap="square" lIns="0" rIns="0" rtlCol="0">
            <a:spAutoFit/>
          </a:bodyPr>
          <a:lstStyle/>
          <a:p>
            <a:pPr>
              <a:lnSpc>
                <a:spcPct val="115000"/>
              </a:lnSpc>
              <a:spcAft>
                <a:spcPts val="0"/>
              </a:spcAft>
            </a:pPr>
            <a:r>
              <a:rPr lang="en-GB" dirty="0">
                <a:ea typeface="Calibri" panose="020F0502020204030204" pitchFamily="34" charset="0"/>
                <a:cs typeface="Times New Roman" panose="02020603050405020304" pitchFamily="18" charset="0"/>
              </a:rPr>
              <a:t>Lieutenant-Colonel </a:t>
            </a:r>
            <a:r>
              <a:rPr lang="en-GB" dirty="0" err="1">
                <a:ea typeface="Calibri" panose="020F0502020204030204" pitchFamily="34" charset="0"/>
                <a:cs typeface="Times New Roman" panose="02020603050405020304" pitchFamily="18" charset="0"/>
              </a:rPr>
              <a:t>Gonin</a:t>
            </a:r>
            <a:r>
              <a:rPr lang="en-GB" dirty="0">
                <a:ea typeface="Calibri" panose="020F0502020204030204" pitchFamily="34" charset="0"/>
                <a:cs typeface="Times New Roman" panose="02020603050405020304" pitchFamily="18" charset="0"/>
              </a:rPr>
              <a:t> was </a:t>
            </a:r>
            <a:br>
              <a:rPr lang="en-GB" dirty="0">
                <a:ea typeface="Calibri" panose="020F0502020204030204" pitchFamily="34" charset="0"/>
                <a:cs typeface="Times New Roman" panose="02020603050405020304" pitchFamily="18" charset="0"/>
              </a:rPr>
            </a:br>
            <a:r>
              <a:rPr lang="en-GB" dirty="0">
                <a:ea typeface="Calibri" panose="020F0502020204030204" pitchFamily="34" charset="0"/>
                <a:cs typeface="Times New Roman" panose="02020603050405020304" pitchFamily="18" charset="0"/>
              </a:rPr>
              <a:t>a commanding officer of the </a:t>
            </a:r>
            <a:br>
              <a:rPr lang="en-GB" dirty="0">
                <a:ea typeface="Calibri" panose="020F0502020204030204" pitchFamily="34" charset="0"/>
                <a:cs typeface="Times New Roman" panose="02020603050405020304" pitchFamily="18" charset="0"/>
              </a:rPr>
            </a:br>
            <a:r>
              <a:rPr lang="en-GB" dirty="0">
                <a:ea typeface="Calibri" panose="020F0502020204030204" pitchFamily="34" charset="0"/>
                <a:cs typeface="Times New Roman" panose="02020603050405020304" pitchFamily="18" charset="0"/>
              </a:rPr>
              <a:t>Royal Army Medical Corps at Bergen-Belsen. </a:t>
            </a:r>
          </a:p>
          <a:p>
            <a:pPr>
              <a:lnSpc>
                <a:spcPct val="115000"/>
              </a:lnSpc>
              <a:spcAft>
                <a:spcPts val="0"/>
              </a:spcAft>
            </a:pPr>
            <a:endParaRPr lang="en-GB" dirty="0">
              <a:ea typeface="Calibri" panose="020F0502020204030204" pitchFamily="34" charset="0"/>
              <a:cs typeface="Times New Roman" panose="02020603050405020304" pitchFamily="18" charset="0"/>
            </a:endParaRPr>
          </a:p>
          <a:p>
            <a:pPr>
              <a:lnSpc>
                <a:spcPct val="115000"/>
              </a:lnSpc>
              <a:spcAft>
                <a:spcPts val="0"/>
              </a:spcAft>
            </a:pPr>
            <a:endParaRPr lang="en-GB" dirty="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735A1140-82AC-43BF-9EC0-63D54F2FF864}"/>
              </a:ext>
            </a:extLst>
          </p:cNvPr>
          <p:cNvSpPr txBox="1"/>
          <p:nvPr/>
        </p:nvSpPr>
        <p:spPr>
          <a:xfrm>
            <a:off x="-8029" y="315961"/>
            <a:ext cx="687298" cy="369332"/>
          </a:xfrm>
          <a:prstGeom prst="rect">
            <a:avLst/>
          </a:prstGeom>
          <a:noFill/>
        </p:spPr>
        <p:txBody>
          <a:bodyPr wrap="square" rtlCol="0">
            <a:spAutoFit/>
          </a:bodyPr>
          <a:lstStyle/>
          <a:p>
            <a:pPr algn="ctr"/>
            <a:r>
              <a:rPr lang="en-GB" b="1" dirty="0"/>
              <a:t>C</a:t>
            </a:r>
          </a:p>
        </p:txBody>
      </p:sp>
      <p:sp>
        <p:nvSpPr>
          <p:cNvPr id="11" name="Rectangle 10">
            <a:extLst>
              <a:ext uri="{FF2B5EF4-FFF2-40B4-BE49-F238E27FC236}">
                <a16:creationId xmlns:a16="http://schemas.microsoft.com/office/drawing/2014/main" id="{7712F9E5-F28A-482E-BFD5-DE8A647F9CF5}"/>
              </a:ext>
            </a:extLst>
          </p:cNvPr>
          <p:cNvSpPr/>
          <p:nvPr/>
        </p:nvSpPr>
        <p:spPr>
          <a:xfrm>
            <a:off x="347349" y="1341438"/>
            <a:ext cx="3021326" cy="821875"/>
          </a:xfrm>
          <a:prstGeom prst="rect">
            <a:avLst/>
          </a:prstGeom>
          <a:solidFill>
            <a:schemeClr val="accent3">
              <a:lumMod val="40000"/>
              <a:lumOff val="60000"/>
            </a:schemeClr>
          </a:solidFill>
          <a:ln w="38100">
            <a:noFill/>
            <a:round/>
          </a:ln>
        </p:spPr>
        <p:txBody>
          <a:bodyPr wrap="square" lIns="144000" tIns="108000" rIns="144000" bIns="144000" anchor="t" anchorCtr="0">
            <a:noAutofit/>
          </a:bodyPr>
          <a:lstStyle/>
          <a:p>
            <a:pPr>
              <a:lnSpc>
                <a:spcPct val="110000"/>
              </a:lnSpc>
            </a:pPr>
            <a:r>
              <a:rPr lang="en-GB" sz="2000" dirty="0">
                <a:solidFill>
                  <a:srgbClr val="3F737B"/>
                </a:solidFill>
                <a:cs typeface="Arial" panose="020B0604020202020204" pitchFamily="34" charset="0"/>
              </a:rPr>
              <a:t>Lieutenant-Colonel</a:t>
            </a:r>
          </a:p>
          <a:p>
            <a:pPr>
              <a:lnSpc>
                <a:spcPct val="110000"/>
              </a:lnSpc>
            </a:pPr>
            <a:r>
              <a:rPr lang="en-GB" sz="2000" dirty="0">
                <a:solidFill>
                  <a:srgbClr val="3F737B"/>
                </a:solidFill>
                <a:cs typeface="Arial" panose="020B0604020202020204" pitchFamily="34" charset="0"/>
              </a:rPr>
              <a:t>MW </a:t>
            </a:r>
            <a:r>
              <a:rPr lang="en-GB" sz="2000" dirty="0" err="1">
                <a:solidFill>
                  <a:srgbClr val="3F737B"/>
                </a:solidFill>
                <a:cs typeface="Arial" panose="020B0604020202020204" pitchFamily="34" charset="0"/>
              </a:rPr>
              <a:t>Gonin</a:t>
            </a:r>
            <a:endParaRPr lang="en-GB" sz="2000" dirty="0">
              <a:solidFill>
                <a:srgbClr val="3F737B"/>
              </a:solidFill>
              <a:cs typeface="Arial" panose="020B0604020202020204" pitchFamily="34" charset="0"/>
            </a:endParaRPr>
          </a:p>
        </p:txBody>
      </p:sp>
      <p:cxnSp>
        <p:nvCxnSpPr>
          <p:cNvPr id="12" name="Straight Connector 11">
            <a:extLst>
              <a:ext uri="{FF2B5EF4-FFF2-40B4-BE49-F238E27FC236}">
                <a16:creationId xmlns:a16="http://schemas.microsoft.com/office/drawing/2014/main" id="{225EA68A-4FDF-41F1-A834-F193C5645A45}"/>
              </a:ext>
            </a:extLst>
          </p:cNvPr>
          <p:cNvCxnSpPr>
            <a:cxnSpLocks/>
          </p:cNvCxnSpPr>
          <p:nvPr/>
        </p:nvCxnSpPr>
        <p:spPr>
          <a:xfrm>
            <a:off x="350567" y="2153159"/>
            <a:ext cx="3021326" cy="0"/>
          </a:xfrm>
          <a:prstGeom prst="line">
            <a:avLst/>
          </a:prstGeom>
          <a:ln w="57150">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02063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GB" dirty="0"/>
              <a:t>Telling the story 4</a:t>
            </a:r>
          </a:p>
        </p:txBody>
      </p:sp>
      <p:sp>
        <p:nvSpPr>
          <p:cNvPr id="2" name="Rectangle 1"/>
          <p:cNvSpPr/>
          <p:nvPr/>
        </p:nvSpPr>
        <p:spPr>
          <a:xfrm>
            <a:off x="4011612" y="1348981"/>
            <a:ext cx="5547039" cy="5017849"/>
          </a:xfrm>
          <a:prstGeom prst="rect">
            <a:avLst/>
          </a:prstGeom>
        </p:spPr>
        <p:txBody>
          <a:bodyPr wrap="square" lIns="0" tIns="46800" rIns="0">
            <a:spAutoFit/>
          </a:bodyPr>
          <a:lstStyle/>
          <a:p>
            <a:pPr>
              <a:spcAft>
                <a:spcPts val="0"/>
              </a:spcAft>
            </a:pPr>
            <a:r>
              <a:rPr lang="en-US" sz="1600" dirty="0">
                <a:ea typeface="Calibri" panose="020F0502020204030204" pitchFamily="34" charset="0"/>
                <a:cs typeface="Times New Roman" panose="02020603050405020304" pitchFamily="18" charset="0"/>
              </a:rPr>
              <a:t>‘There was a young woman at the gates.  She saw the </a:t>
            </a:r>
            <a:r>
              <a:rPr lang="en-US" sz="1600" i="1" dirty="0">
                <a:ea typeface="Calibri" panose="020F0502020204030204" pitchFamily="34" charset="0"/>
                <a:cs typeface="Times New Roman" panose="02020603050405020304" pitchFamily="18" charset="0"/>
              </a:rPr>
              <a:t>Mogen David</a:t>
            </a:r>
            <a:r>
              <a:rPr lang="en-US" sz="1600" dirty="0">
                <a:ea typeface="Calibri" panose="020F0502020204030204" pitchFamily="34" charset="0"/>
                <a:cs typeface="Times New Roman" panose="02020603050405020304" pitchFamily="18" charset="0"/>
              </a:rPr>
              <a:t> [Star of David] on my uniform and knew I was Jewish and wanted to rush forward and hug me.  She looked so repulsive, but I knew that if I moved backwards as she moved forwards, she was liable to fall. I managed to control myself and kept her on her feet.</a:t>
            </a:r>
            <a:endParaRPr lang="en-GB" sz="1600" dirty="0">
              <a:ea typeface="Calibri" panose="020F0502020204030204" pitchFamily="34" charset="0"/>
              <a:cs typeface="Times New Roman" panose="02020603050405020304" pitchFamily="18" charset="0"/>
            </a:endParaRPr>
          </a:p>
          <a:p>
            <a:pPr>
              <a:spcAft>
                <a:spcPts val="0"/>
              </a:spcAft>
            </a:pPr>
            <a:r>
              <a:rPr lang="en-US" sz="1600" dirty="0">
                <a:ea typeface="Calibri" panose="020F0502020204030204" pitchFamily="34" charset="0"/>
                <a:cs typeface="Times New Roman" panose="02020603050405020304" pitchFamily="18" charset="0"/>
              </a:rPr>
              <a:t> </a:t>
            </a:r>
            <a:endParaRPr lang="en-GB" sz="1600" dirty="0">
              <a:ea typeface="Calibri" panose="020F0502020204030204" pitchFamily="34" charset="0"/>
              <a:cs typeface="Times New Roman" panose="02020603050405020304" pitchFamily="18" charset="0"/>
            </a:endParaRPr>
          </a:p>
          <a:p>
            <a:pPr>
              <a:spcAft>
                <a:spcPts val="0"/>
              </a:spcAft>
            </a:pPr>
            <a:r>
              <a:rPr lang="en-US" sz="1600" dirty="0">
                <a:ea typeface="Calibri" panose="020F0502020204030204" pitchFamily="34" charset="0"/>
                <a:cs typeface="Times New Roman" panose="02020603050405020304" pitchFamily="18" charset="0"/>
              </a:rPr>
              <a:t>A few yards further on there was a group of about eight or ten people lying on the ground.</a:t>
            </a:r>
            <a:endParaRPr lang="en-GB" sz="1600" dirty="0">
              <a:ea typeface="Calibri" panose="020F0502020204030204" pitchFamily="34" charset="0"/>
              <a:cs typeface="Times New Roman" panose="02020603050405020304" pitchFamily="18" charset="0"/>
            </a:endParaRPr>
          </a:p>
          <a:p>
            <a:pPr>
              <a:spcAft>
                <a:spcPts val="0"/>
              </a:spcAft>
            </a:pPr>
            <a:r>
              <a:rPr lang="en-US" sz="1600" dirty="0">
                <a:ea typeface="Calibri" panose="020F0502020204030204" pitchFamily="34" charset="0"/>
                <a:cs typeface="Times New Roman" panose="02020603050405020304" pitchFamily="18" charset="0"/>
              </a:rPr>
              <a:t> </a:t>
            </a:r>
            <a:endParaRPr lang="en-GB" sz="1600" dirty="0">
              <a:ea typeface="Calibri" panose="020F0502020204030204" pitchFamily="34" charset="0"/>
              <a:cs typeface="Times New Roman" panose="02020603050405020304" pitchFamily="18" charset="0"/>
            </a:endParaRPr>
          </a:p>
          <a:p>
            <a:pPr>
              <a:spcAft>
                <a:spcPts val="0"/>
              </a:spcAft>
            </a:pPr>
            <a:r>
              <a:rPr lang="en-US" sz="1600" dirty="0">
                <a:ea typeface="Calibri" panose="020F0502020204030204" pitchFamily="34" charset="0"/>
                <a:cs typeface="Times New Roman" panose="02020603050405020304" pitchFamily="18" charset="0"/>
              </a:rPr>
              <a:t>I said, ‘Why aren’t they in the huts?’</a:t>
            </a:r>
            <a:endParaRPr lang="en-GB" sz="1600" dirty="0">
              <a:ea typeface="Calibri" panose="020F0502020204030204" pitchFamily="34" charset="0"/>
              <a:cs typeface="Times New Roman" panose="02020603050405020304" pitchFamily="18" charset="0"/>
            </a:endParaRPr>
          </a:p>
          <a:p>
            <a:pPr>
              <a:spcAft>
                <a:spcPts val="0"/>
              </a:spcAft>
            </a:pPr>
            <a:br>
              <a:rPr lang="en-US" sz="1600" dirty="0">
                <a:ea typeface="Calibri" panose="020F0502020204030204" pitchFamily="34" charset="0"/>
                <a:cs typeface="Times New Roman" panose="02020603050405020304" pitchFamily="18" charset="0"/>
              </a:rPr>
            </a:br>
            <a:r>
              <a:rPr lang="en-US" sz="1600" dirty="0">
                <a:ea typeface="Calibri" panose="020F0502020204030204" pitchFamily="34" charset="0"/>
                <a:cs typeface="Times New Roman" panose="02020603050405020304" pitchFamily="18" charset="0"/>
              </a:rPr>
              <a:t>She said, ‘They’re dead and we’ll all be dead if help doesn’t come quickly.’</a:t>
            </a:r>
            <a:endParaRPr lang="en-GB" sz="1600" dirty="0">
              <a:ea typeface="Calibri" panose="020F0502020204030204" pitchFamily="34" charset="0"/>
              <a:cs typeface="Times New Roman" panose="02020603050405020304" pitchFamily="18" charset="0"/>
            </a:endParaRPr>
          </a:p>
          <a:p>
            <a:pPr>
              <a:spcAft>
                <a:spcPts val="0"/>
              </a:spcAft>
            </a:pPr>
            <a:r>
              <a:rPr lang="en-US" sz="1600" dirty="0">
                <a:ea typeface="Calibri" panose="020F0502020204030204" pitchFamily="34" charset="0"/>
                <a:cs typeface="Times New Roman" panose="02020603050405020304" pitchFamily="18" charset="0"/>
              </a:rPr>
              <a:t> </a:t>
            </a:r>
            <a:endParaRPr lang="en-GB" sz="1600" dirty="0">
              <a:ea typeface="Calibri" panose="020F0502020204030204" pitchFamily="34" charset="0"/>
              <a:cs typeface="Times New Roman" panose="02020603050405020304" pitchFamily="18" charset="0"/>
            </a:endParaRPr>
          </a:p>
          <a:p>
            <a:pPr>
              <a:spcAft>
                <a:spcPts val="0"/>
              </a:spcAft>
            </a:pPr>
            <a:r>
              <a:rPr lang="en-US" sz="1600" dirty="0">
                <a:ea typeface="Calibri" panose="020F0502020204030204" pitchFamily="34" charset="0"/>
                <a:cs typeface="Times New Roman" panose="02020603050405020304" pitchFamily="18" charset="0"/>
              </a:rPr>
              <a:t>Then I started to learn about the gruesome things the Nazis did…’</a:t>
            </a:r>
          </a:p>
          <a:p>
            <a:pPr>
              <a:spcAft>
                <a:spcPts val="0"/>
              </a:spcAft>
            </a:pPr>
            <a:endParaRPr lang="en-US" sz="1600" dirty="0">
              <a:ea typeface="Calibri" panose="020F0502020204030204" pitchFamily="34" charset="0"/>
              <a:cs typeface="Times New Roman" panose="02020603050405020304" pitchFamily="18" charset="0"/>
            </a:endParaRPr>
          </a:p>
          <a:p>
            <a:pPr>
              <a:spcAft>
                <a:spcPts val="0"/>
              </a:spcAft>
            </a:pPr>
            <a:r>
              <a:rPr lang="en-US" sz="1600" dirty="0">
                <a:ea typeface="Calibri" panose="020F0502020204030204" pitchFamily="34" charset="0"/>
                <a:cs typeface="Times New Roman" panose="02020603050405020304" pitchFamily="18" charset="0"/>
              </a:rPr>
              <a:t>April 1945</a:t>
            </a:r>
          </a:p>
          <a:p>
            <a:pPr>
              <a:spcAft>
                <a:spcPts val="0"/>
              </a:spcAft>
            </a:pPr>
            <a:endParaRPr lang="en-US" sz="1600" dirty="0">
              <a:ea typeface="Calibri" panose="020F0502020204030204" pitchFamily="34" charset="0"/>
              <a:cs typeface="Times New Roman" panose="02020603050405020304" pitchFamily="18" charset="0"/>
            </a:endParaRPr>
          </a:p>
          <a:p>
            <a:r>
              <a:rPr lang="en-GB" sz="1600" dirty="0"/>
              <a:t>Smith, L. (2006). </a:t>
            </a:r>
            <a:r>
              <a:rPr lang="en-GB" sz="1600" i="1" dirty="0"/>
              <a:t>Forgotten Voices of the Holocaust </a:t>
            </a:r>
            <a:r>
              <a:rPr lang="en-GB" sz="1600" dirty="0"/>
              <a:t>(p. 275). London: </a:t>
            </a:r>
            <a:r>
              <a:rPr lang="en-GB" sz="1600" dirty="0" err="1"/>
              <a:t>Ebury</a:t>
            </a:r>
            <a:r>
              <a:rPr lang="en-GB" sz="1600" dirty="0"/>
              <a:t> Press</a:t>
            </a:r>
            <a:br>
              <a:rPr lang="en-GB" sz="1600" dirty="0"/>
            </a:br>
            <a:r>
              <a:rPr lang="en-GB" sz="1600" i="1" dirty="0"/>
              <a:t>IWM Sound Archive </a:t>
            </a:r>
            <a:r>
              <a:rPr lang="en-GB" sz="1600" dirty="0"/>
              <a:t>17636 </a:t>
            </a:r>
            <a:endParaRPr lang="en-GB" sz="1600" b="1" dirty="0"/>
          </a:p>
        </p:txBody>
      </p:sp>
      <p:sp>
        <p:nvSpPr>
          <p:cNvPr id="3" name="Rectangle 2"/>
          <p:cNvSpPr/>
          <p:nvPr/>
        </p:nvSpPr>
        <p:spPr>
          <a:xfrm>
            <a:off x="346838" y="2139113"/>
            <a:ext cx="3021837" cy="2322174"/>
          </a:xfrm>
          <a:prstGeom prst="rect">
            <a:avLst/>
          </a:prstGeom>
        </p:spPr>
        <p:txBody>
          <a:bodyPr wrap="square" lIns="0" rIns="0">
            <a:spAutoFit/>
          </a:bodyPr>
          <a:lstStyle/>
          <a:p>
            <a:pPr>
              <a:lnSpc>
                <a:spcPct val="115000"/>
              </a:lnSpc>
              <a:spcAft>
                <a:spcPts val="0"/>
              </a:spcAft>
            </a:pPr>
            <a:r>
              <a:rPr lang="en-US" dirty="0">
                <a:ea typeface="Calibri" panose="020F0502020204030204" pitchFamily="34" charset="0"/>
                <a:cs typeface="Times New Roman" panose="02020603050405020304" pitchFamily="18" charset="0"/>
              </a:rPr>
              <a:t>Leslie Hardman </a:t>
            </a:r>
          </a:p>
          <a:p>
            <a:pPr>
              <a:lnSpc>
                <a:spcPct val="115000"/>
              </a:lnSpc>
              <a:spcAft>
                <a:spcPts val="0"/>
              </a:spcAft>
            </a:pPr>
            <a:r>
              <a:rPr lang="en-US" dirty="0">
                <a:ea typeface="Calibri" panose="020F0502020204030204" pitchFamily="34" charset="0"/>
                <a:cs typeface="Times New Roman" panose="02020603050405020304" pitchFamily="18" charset="0"/>
              </a:rPr>
              <a:t>British Jewish chaplain with </a:t>
            </a:r>
            <a:br>
              <a:rPr lang="en-US" dirty="0">
                <a:ea typeface="Calibri" panose="020F0502020204030204" pitchFamily="34" charset="0"/>
                <a:cs typeface="Times New Roman" panose="02020603050405020304" pitchFamily="18" charset="0"/>
              </a:rPr>
            </a:br>
            <a:r>
              <a:rPr lang="en-US" dirty="0">
                <a:ea typeface="Calibri" panose="020F0502020204030204" pitchFamily="34" charset="0"/>
                <a:cs typeface="Times New Roman" panose="02020603050405020304" pitchFamily="18" charset="0"/>
              </a:rPr>
              <a:t>VIII Corps, 2</a:t>
            </a:r>
            <a:r>
              <a:rPr lang="en-US" baseline="30000" dirty="0">
                <a:ea typeface="Calibri" panose="020F0502020204030204" pitchFamily="34" charset="0"/>
                <a:cs typeface="Times New Roman" panose="02020603050405020304" pitchFamily="18" charset="0"/>
              </a:rPr>
              <a:t>nd</a:t>
            </a:r>
            <a:r>
              <a:rPr lang="en-US" dirty="0">
                <a:ea typeface="Calibri" panose="020F0502020204030204" pitchFamily="34" charset="0"/>
                <a:cs typeface="Times New Roman" panose="02020603050405020304" pitchFamily="18" charset="0"/>
              </a:rPr>
              <a:t> Army.</a:t>
            </a:r>
          </a:p>
          <a:p>
            <a:pPr>
              <a:lnSpc>
                <a:spcPct val="115000"/>
              </a:lnSpc>
              <a:spcAft>
                <a:spcPts val="0"/>
              </a:spcAft>
            </a:pPr>
            <a:endParaRPr lang="en-US" dirty="0">
              <a:ea typeface="Calibri" panose="020F0502020204030204" pitchFamily="34" charset="0"/>
              <a:cs typeface="Times New Roman" panose="02020603050405020304" pitchFamily="18" charset="0"/>
            </a:endParaRPr>
          </a:p>
          <a:p>
            <a:pPr>
              <a:lnSpc>
                <a:spcPct val="115000"/>
              </a:lnSpc>
              <a:spcAft>
                <a:spcPts val="0"/>
              </a:spcAft>
            </a:pPr>
            <a:r>
              <a:rPr lang="en-US" dirty="0">
                <a:ea typeface="Calibri" panose="020F0502020204030204" pitchFamily="34" charset="0"/>
                <a:cs typeface="Times New Roman" panose="02020603050405020304" pitchFamily="18" charset="0"/>
              </a:rPr>
              <a:t>On 16</a:t>
            </a:r>
            <a:r>
              <a:rPr lang="en-US" baseline="30000" dirty="0">
                <a:ea typeface="Calibri" panose="020F0502020204030204" pitchFamily="34" charset="0"/>
                <a:cs typeface="Times New Roman" panose="02020603050405020304" pitchFamily="18" charset="0"/>
              </a:rPr>
              <a:t>th</a:t>
            </a:r>
            <a:r>
              <a:rPr lang="en-US" dirty="0">
                <a:ea typeface="Calibri" panose="020F0502020204030204" pitchFamily="34" charset="0"/>
                <a:cs typeface="Times New Roman" panose="02020603050405020304" pitchFamily="18" charset="0"/>
              </a:rPr>
              <a:t> April 1945 he was the </a:t>
            </a:r>
            <a:br>
              <a:rPr lang="en-US" dirty="0">
                <a:ea typeface="Calibri" panose="020F0502020204030204" pitchFamily="34" charset="0"/>
                <a:cs typeface="Times New Roman" panose="02020603050405020304" pitchFamily="18" charset="0"/>
              </a:rPr>
            </a:br>
            <a:r>
              <a:rPr lang="en-US" dirty="0">
                <a:ea typeface="Calibri" panose="020F0502020204030204" pitchFamily="34" charset="0"/>
                <a:cs typeface="Times New Roman" panose="02020603050405020304" pitchFamily="18" charset="0"/>
              </a:rPr>
              <a:t>first British Rabbi to enter </a:t>
            </a:r>
            <a:br>
              <a:rPr lang="en-US" dirty="0">
                <a:ea typeface="Calibri" panose="020F0502020204030204" pitchFamily="34" charset="0"/>
                <a:cs typeface="Times New Roman" panose="02020603050405020304" pitchFamily="18" charset="0"/>
              </a:rPr>
            </a:br>
            <a:r>
              <a:rPr lang="en-US" dirty="0">
                <a:ea typeface="Calibri" panose="020F0502020204030204" pitchFamily="34" charset="0"/>
                <a:cs typeface="Times New Roman" panose="02020603050405020304" pitchFamily="18" charset="0"/>
              </a:rPr>
              <a:t>Bergen-Belsen. </a:t>
            </a:r>
            <a:endParaRPr lang="en-GB" sz="14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8EA01E7C-1BD6-4742-B4F9-65D45C53271A}"/>
              </a:ext>
            </a:extLst>
          </p:cNvPr>
          <p:cNvSpPr txBox="1"/>
          <p:nvPr/>
        </p:nvSpPr>
        <p:spPr>
          <a:xfrm>
            <a:off x="-8029" y="315961"/>
            <a:ext cx="687298" cy="369332"/>
          </a:xfrm>
          <a:prstGeom prst="rect">
            <a:avLst/>
          </a:prstGeom>
          <a:noFill/>
        </p:spPr>
        <p:txBody>
          <a:bodyPr wrap="square" rtlCol="0">
            <a:spAutoFit/>
          </a:bodyPr>
          <a:lstStyle/>
          <a:p>
            <a:pPr algn="ctr"/>
            <a:r>
              <a:rPr lang="en-GB" b="1" dirty="0"/>
              <a:t>C</a:t>
            </a:r>
          </a:p>
        </p:txBody>
      </p:sp>
      <p:sp>
        <p:nvSpPr>
          <p:cNvPr id="11" name="Rectangle 10">
            <a:extLst>
              <a:ext uri="{FF2B5EF4-FFF2-40B4-BE49-F238E27FC236}">
                <a16:creationId xmlns:a16="http://schemas.microsoft.com/office/drawing/2014/main" id="{D3B1C98F-712C-44BF-9A14-318FE4EBBBCC}"/>
              </a:ext>
            </a:extLst>
          </p:cNvPr>
          <p:cNvSpPr/>
          <p:nvPr/>
        </p:nvSpPr>
        <p:spPr>
          <a:xfrm>
            <a:off x="346838" y="1341438"/>
            <a:ext cx="3021837" cy="565572"/>
          </a:xfrm>
          <a:prstGeom prst="rect">
            <a:avLst/>
          </a:prstGeom>
          <a:solidFill>
            <a:srgbClr val="FFEBBA"/>
          </a:solidFill>
          <a:ln w="38100">
            <a:noFill/>
            <a:round/>
          </a:ln>
        </p:spPr>
        <p:txBody>
          <a:bodyPr wrap="square" lIns="144000" tIns="108000" rIns="144000" bIns="144000" anchor="t" anchorCtr="0">
            <a:noAutofit/>
          </a:bodyPr>
          <a:lstStyle/>
          <a:p>
            <a:pPr>
              <a:lnSpc>
                <a:spcPct val="110000"/>
              </a:lnSpc>
            </a:pPr>
            <a:r>
              <a:rPr lang="en-GB" sz="2000" dirty="0">
                <a:solidFill>
                  <a:srgbClr val="3F737B"/>
                </a:solidFill>
                <a:cs typeface="Arial" panose="020B0604020202020204" pitchFamily="34" charset="0"/>
              </a:rPr>
              <a:t>Leslie Hardman</a:t>
            </a:r>
          </a:p>
        </p:txBody>
      </p:sp>
      <p:cxnSp>
        <p:nvCxnSpPr>
          <p:cNvPr id="12" name="Straight Connector 11">
            <a:extLst>
              <a:ext uri="{FF2B5EF4-FFF2-40B4-BE49-F238E27FC236}">
                <a16:creationId xmlns:a16="http://schemas.microsoft.com/office/drawing/2014/main" id="{3C7C2D54-7B0C-482C-85CC-942DA9857D69}"/>
              </a:ext>
            </a:extLst>
          </p:cNvPr>
          <p:cNvCxnSpPr>
            <a:cxnSpLocks/>
          </p:cNvCxnSpPr>
          <p:nvPr/>
        </p:nvCxnSpPr>
        <p:spPr>
          <a:xfrm>
            <a:off x="346838" y="1895220"/>
            <a:ext cx="3021837" cy="0"/>
          </a:xfrm>
          <a:prstGeom prst="line">
            <a:avLst/>
          </a:prstGeom>
          <a:ln w="57150">
            <a:solidFill>
              <a:srgbClr val="FFD8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900086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Discovering Bergen-Belsen</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270" y="1336675"/>
            <a:ext cx="4787955" cy="4770000"/>
          </a:xfrm>
          <a:prstGeom prst="rect">
            <a:avLst/>
          </a:prstGeom>
        </p:spPr>
      </p:pic>
      <p:sp>
        <p:nvSpPr>
          <p:cNvPr id="7" name="Rectangle 6"/>
          <p:cNvSpPr/>
          <p:nvPr/>
        </p:nvSpPr>
        <p:spPr>
          <a:xfrm>
            <a:off x="6753225" y="2549295"/>
            <a:ext cx="2857589" cy="1015663"/>
          </a:xfrm>
          <a:prstGeom prst="rect">
            <a:avLst/>
          </a:prstGeom>
        </p:spPr>
        <p:txBody>
          <a:bodyPr wrap="square" lIns="0" rIns="0">
            <a:spAutoFit/>
          </a:bodyPr>
          <a:lstStyle/>
          <a:p>
            <a:r>
              <a:rPr lang="en-GB" sz="1200" dirty="0"/>
              <a:t>‘View of Camp No. 1 from a lookout tower, formerly used by the German guards. 10th Garrison’. </a:t>
            </a:r>
          </a:p>
          <a:p>
            <a:r>
              <a:rPr lang="en-GB" sz="1200" dirty="0"/>
              <a:t>25 April 1945</a:t>
            </a:r>
          </a:p>
          <a:p>
            <a:r>
              <a:rPr lang="en-GB" sz="1200" dirty="0"/>
              <a:t>IWM caption</a:t>
            </a:r>
          </a:p>
          <a:p>
            <a:r>
              <a:rPr lang="en-GB" sz="1200" i="1" dirty="0"/>
              <a:t>IWM Photograph archive</a:t>
            </a:r>
          </a:p>
        </p:txBody>
      </p:sp>
      <p:sp>
        <p:nvSpPr>
          <p:cNvPr id="8" name="Rectangle 7"/>
          <p:cNvSpPr/>
          <p:nvPr/>
        </p:nvSpPr>
        <p:spPr>
          <a:xfrm>
            <a:off x="652493" y="6120828"/>
            <a:ext cx="1184940" cy="276999"/>
          </a:xfrm>
          <a:prstGeom prst="rect">
            <a:avLst/>
          </a:prstGeom>
        </p:spPr>
        <p:txBody>
          <a:bodyPr wrap="none">
            <a:spAutoFit/>
          </a:bodyPr>
          <a:lstStyle/>
          <a:p>
            <a:r>
              <a:rPr lang="en-GB" sz="1200" dirty="0"/>
              <a:t>© IWM (BU 4712)</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2214" y="3526704"/>
            <a:ext cx="1562889" cy="1539446"/>
          </a:xfrm>
          <a:prstGeom prst="rect">
            <a:avLst/>
          </a:prstGeom>
        </p:spPr>
      </p:pic>
      <p:sp>
        <p:nvSpPr>
          <p:cNvPr id="10" name="TextBox 9"/>
          <p:cNvSpPr txBox="1"/>
          <p:nvPr/>
        </p:nvSpPr>
        <p:spPr>
          <a:xfrm>
            <a:off x="6753224" y="5074063"/>
            <a:ext cx="2813051" cy="1569660"/>
          </a:xfrm>
          <a:prstGeom prst="rect">
            <a:avLst/>
          </a:prstGeom>
          <a:noFill/>
        </p:spPr>
        <p:txBody>
          <a:bodyPr wrap="square" lIns="0" rIns="0" rtlCol="0">
            <a:spAutoFit/>
          </a:bodyPr>
          <a:lstStyle/>
          <a:p>
            <a:r>
              <a:rPr lang="en-GB" sz="1200" dirty="0"/>
              <a:t>© IWM (BU 8362)</a:t>
            </a:r>
          </a:p>
          <a:p>
            <a:r>
              <a:rPr lang="en-GB" sz="1200" dirty="0"/>
              <a:t>‘Sgt Harry Oakes, cine cameraman and photographer with No 5 Army Film and Photographic Unit, poses with his cine camera for a final picture before leaving the North West European theatre in June 1945’.</a:t>
            </a:r>
          </a:p>
          <a:p>
            <a:r>
              <a:rPr lang="en-GB" sz="1200" i="1" dirty="0"/>
              <a:t>IWM caption</a:t>
            </a:r>
            <a:endParaRPr lang="en-GB" sz="1200" dirty="0"/>
          </a:p>
          <a:p>
            <a:r>
              <a:rPr lang="en-GB" sz="1200" i="1" dirty="0"/>
              <a:t>IWM Photograph archive</a:t>
            </a:r>
            <a:endParaRPr lang="en-GB" sz="1200" dirty="0"/>
          </a:p>
        </p:txBody>
      </p:sp>
      <p:sp>
        <p:nvSpPr>
          <p:cNvPr id="11" name="TextBox 10">
            <a:extLst>
              <a:ext uri="{FF2B5EF4-FFF2-40B4-BE49-F238E27FC236}">
                <a16:creationId xmlns:a16="http://schemas.microsoft.com/office/drawing/2014/main" id="{CA5F17D5-4085-4D8C-8202-B6CC6B14C4F7}"/>
              </a:ext>
            </a:extLst>
          </p:cNvPr>
          <p:cNvSpPr txBox="1"/>
          <p:nvPr/>
        </p:nvSpPr>
        <p:spPr>
          <a:xfrm>
            <a:off x="-8029" y="315961"/>
            <a:ext cx="687298" cy="369332"/>
          </a:xfrm>
          <a:prstGeom prst="rect">
            <a:avLst/>
          </a:prstGeom>
          <a:noFill/>
        </p:spPr>
        <p:txBody>
          <a:bodyPr wrap="square" rtlCol="0">
            <a:spAutoFit/>
          </a:bodyPr>
          <a:lstStyle/>
          <a:p>
            <a:pPr algn="ctr"/>
            <a:r>
              <a:rPr lang="en-GB" b="1" dirty="0"/>
              <a:t>D</a:t>
            </a:r>
          </a:p>
        </p:txBody>
      </p:sp>
      <p:sp>
        <p:nvSpPr>
          <p:cNvPr id="12" name="Rectangle 11">
            <a:extLst>
              <a:ext uri="{FF2B5EF4-FFF2-40B4-BE49-F238E27FC236}">
                <a16:creationId xmlns:a16="http://schemas.microsoft.com/office/drawing/2014/main" id="{0FE629B3-AC96-4018-BC28-3AE2922BFED0}"/>
              </a:ext>
            </a:extLst>
          </p:cNvPr>
          <p:cNvSpPr/>
          <p:nvPr/>
        </p:nvSpPr>
        <p:spPr>
          <a:xfrm>
            <a:off x="6762214" y="1319959"/>
            <a:ext cx="2796437" cy="1105088"/>
          </a:xfrm>
          <a:prstGeom prst="rect">
            <a:avLst/>
          </a:prstGeom>
          <a:solidFill>
            <a:schemeClr val="accent4">
              <a:lumMod val="20000"/>
              <a:lumOff val="80000"/>
            </a:schemeClr>
          </a:solidFill>
          <a:ln w="38100">
            <a:noFill/>
            <a:round/>
          </a:ln>
        </p:spPr>
        <p:txBody>
          <a:bodyPr wrap="square" lIns="144000" tIns="36000" rIns="144000" bIns="144000" anchor="ctr" anchorCtr="0">
            <a:spAutoFit/>
          </a:bodyPr>
          <a:lstStyle/>
          <a:p>
            <a:r>
              <a:rPr lang="en-GB" sz="2000" dirty="0">
                <a:solidFill>
                  <a:srgbClr val="3F737B"/>
                </a:solidFill>
                <a:cs typeface="Arial" panose="020B0604020202020204" pitchFamily="34" charset="0"/>
              </a:rPr>
              <a:t>Sergeant H. Oakes</a:t>
            </a:r>
          </a:p>
          <a:p>
            <a:r>
              <a:rPr lang="en-GB" sz="2000" dirty="0">
                <a:solidFill>
                  <a:srgbClr val="3F737B"/>
                </a:solidFill>
                <a:cs typeface="Arial" panose="020B0604020202020204" pitchFamily="34" charset="0"/>
              </a:rPr>
              <a:t>No. 5 Army Film &amp; Photographic Unit</a:t>
            </a:r>
          </a:p>
        </p:txBody>
      </p:sp>
      <p:cxnSp>
        <p:nvCxnSpPr>
          <p:cNvPr id="13" name="Straight Connector 12">
            <a:extLst>
              <a:ext uri="{FF2B5EF4-FFF2-40B4-BE49-F238E27FC236}">
                <a16:creationId xmlns:a16="http://schemas.microsoft.com/office/drawing/2014/main" id="{4FFA8EB5-7373-4716-8458-A8528B2DAA74}"/>
              </a:ext>
            </a:extLst>
          </p:cNvPr>
          <p:cNvCxnSpPr/>
          <p:nvPr/>
        </p:nvCxnSpPr>
        <p:spPr>
          <a:xfrm flipV="1">
            <a:off x="6762214" y="2428207"/>
            <a:ext cx="2796437" cy="1"/>
          </a:xfrm>
          <a:prstGeom prst="line">
            <a:avLst/>
          </a:prstGeom>
          <a:ln w="57150">
            <a:solidFill>
              <a:schemeClr val="accent4">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121004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noAutofit/>
          </a:bodyPr>
          <a:lstStyle/>
          <a:p>
            <a:r>
              <a:rPr lang="en-US" dirty="0"/>
              <a:t>Finding the dead</a:t>
            </a:r>
            <a:br>
              <a:rPr lang="en-GB" dirty="0"/>
            </a:br>
            <a:br>
              <a:rPr lang="en-GB" dirty="0"/>
            </a:br>
            <a:endParaRPr lang="en-GB" dirty="0"/>
          </a:p>
        </p:txBody>
      </p:sp>
      <p:sp>
        <p:nvSpPr>
          <p:cNvPr id="3" name="Rectangle 2"/>
          <p:cNvSpPr/>
          <p:nvPr/>
        </p:nvSpPr>
        <p:spPr>
          <a:xfrm>
            <a:off x="600892" y="6106675"/>
            <a:ext cx="1184940" cy="276999"/>
          </a:xfrm>
          <a:prstGeom prst="rect">
            <a:avLst/>
          </a:prstGeom>
        </p:spPr>
        <p:txBody>
          <a:bodyPr wrap="none">
            <a:spAutoFit/>
          </a:bodyPr>
          <a:lstStyle/>
          <a:p>
            <a:r>
              <a:rPr lang="en-GB" sz="1200" dirty="0"/>
              <a:t>© IWM (BU 4056)</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270" y="1336675"/>
            <a:ext cx="4873563" cy="4770000"/>
          </a:xfrm>
          <a:prstGeom prst="rect">
            <a:avLst/>
          </a:prstGeom>
        </p:spPr>
      </p:pic>
      <p:sp>
        <p:nvSpPr>
          <p:cNvPr id="5" name="Rectangle 4"/>
          <p:cNvSpPr/>
          <p:nvPr/>
        </p:nvSpPr>
        <p:spPr>
          <a:xfrm>
            <a:off x="6758934" y="2551837"/>
            <a:ext cx="2799717" cy="2554545"/>
          </a:xfrm>
          <a:prstGeom prst="rect">
            <a:avLst/>
          </a:prstGeom>
        </p:spPr>
        <p:txBody>
          <a:bodyPr wrap="square" lIns="0" rIns="0">
            <a:spAutoFit/>
          </a:bodyPr>
          <a:lstStyle/>
          <a:p>
            <a:r>
              <a:rPr lang="en-GB" sz="1600" dirty="0"/>
              <a:t>‘A partially excavated mass grave in the camp. In the background, tents provide emergency accommodation while a British Army bulldozer waits to recommence work’.</a:t>
            </a:r>
          </a:p>
          <a:p>
            <a:endParaRPr lang="en-GB" sz="1600" dirty="0"/>
          </a:p>
          <a:p>
            <a:r>
              <a:rPr lang="en-GB" sz="1600" dirty="0"/>
              <a:t>April 1945</a:t>
            </a:r>
          </a:p>
          <a:p>
            <a:endParaRPr lang="en-GB" sz="1600" dirty="0"/>
          </a:p>
          <a:p>
            <a:r>
              <a:rPr lang="en-GB" sz="1600" dirty="0"/>
              <a:t>IWM caption</a:t>
            </a:r>
          </a:p>
          <a:p>
            <a:r>
              <a:rPr lang="en-GB" sz="1600" i="1" dirty="0"/>
              <a:t>IWM Photograph archive</a:t>
            </a:r>
            <a:endParaRPr lang="en-GB" sz="1600" dirty="0"/>
          </a:p>
        </p:txBody>
      </p:sp>
      <p:sp>
        <p:nvSpPr>
          <p:cNvPr id="11" name="TextBox 10">
            <a:extLst>
              <a:ext uri="{FF2B5EF4-FFF2-40B4-BE49-F238E27FC236}">
                <a16:creationId xmlns:a16="http://schemas.microsoft.com/office/drawing/2014/main" id="{9D8BCB1E-68DF-49E0-94ED-4D9C8FCEA585}"/>
              </a:ext>
            </a:extLst>
          </p:cNvPr>
          <p:cNvSpPr txBox="1"/>
          <p:nvPr/>
        </p:nvSpPr>
        <p:spPr>
          <a:xfrm>
            <a:off x="-8029" y="315961"/>
            <a:ext cx="687298" cy="369332"/>
          </a:xfrm>
          <a:prstGeom prst="rect">
            <a:avLst/>
          </a:prstGeom>
          <a:noFill/>
        </p:spPr>
        <p:txBody>
          <a:bodyPr wrap="square" rtlCol="0">
            <a:spAutoFit/>
          </a:bodyPr>
          <a:lstStyle/>
          <a:p>
            <a:pPr algn="ctr"/>
            <a:r>
              <a:rPr lang="en-GB" b="1" dirty="0"/>
              <a:t>D</a:t>
            </a:r>
          </a:p>
        </p:txBody>
      </p:sp>
      <p:sp>
        <p:nvSpPr>
          <p:cNvPr id="12" name="Rectangle 11">
            <a:extLst>
              <a:ext uri="{FF2B5EF4-FFF2-40B4-BE49-F238E27FC236}">
                <a16:creationId xmlns:a16="http://schemas.microsoft.com/office/drawing/2014/main" id="{C58F7EAA-9504-4968-8BA5-C0A06AA2C5D2}"/>
              </a:ext>
            </a:extLst>
          </p:cNvPr>
          <p:cNvSpPr/>
          <p:nvPr/>
        </p:nvSpPr>
        <p:spPr>
          <a:xfrm>
            <a:off x="6762214" y="1319959"/>
            <a:ext cx="2796437" cy="1105088"/>
          </a:xfrm>
          <a:prstGeom prst="rect">
            <a:avLst/>
          </a:prstGeom>
          <a:solidFill>
            <a:schemeClr val="accent4">
              <a:lumMod val="20000"/>
              <a:lumOff val="80000"/>
            </a:schemeClr>
          </a:solidFill>
          <a:ln w="38100">
            <a:noFill/>
            <a:round/>
          </a:ln>
        </p:spPr>
        <p:txBody>
          <a:bodyPr wrap="square" lIns="144000" tIns="36000" rIns="144000" bIns="144000" anchor="ctr" anchorCtr="0">
            <a:spAutoFit/>
          </a:bodyPr>
          <a:lstStyle/>
          <a:p>
            <a:r>
              <a:rPr lang="en-GB" sz="2000" dirty="0">
                <a:solidFill>
                  <a:srgbClr val="3F737B"/>
                </a:solidFill>
                <a:cs typeface="Arial" panose="020B0604020202020204" pitchFamily="34" charset="0"/>
              </a:rPr>
              <a:t>Sergeant H. Oakes</a:t>
            </a:r>
          </a:p>
          <a:p>
            <a:r>
              <a:rPr lang="en-GB" sz="2000" dirty="0">
                <a:solidFill>
                  <a:srgbClr val="3F737B"/>
                </a:solidFill>
                <a:cs typeface="Arial" panose="020B0604020202020204" pitchFamily="34" charset="0"/>
              </a:rPr>
              <a:t>No. 5 Army Film &amp; Photographic Unit</a:t>
            </a:r>
          </a:p>
        </p:txBody>
      </p:sp>
      <p:cxnSp>
        <p:nvCxnSpPr>
          <p:cNvPr id="13" name="Straight Connector 12">
            <a:extLst>
              <a:ext uri="{FF2B5EF4-FFF2-40B4-BE49-F238E27FC236}">
                <a16:creationId xmlns:a16="http://schemas.microsoft.com/office/drawing/2014/main" id="{A7A8DFDF-7688-4E1B-BFD5-EE806DE9E304}"/>
              </a:ext>
            </a:extLst>
          </p:cNvPr>
          <p:cNvCxnSpPr/>
          <p:nvPr/>
        </p:nvCxnSpPr>
        <p:spPr>
          <a:xfrm flipV="1">
            <a:off x="6762214" y="2428207"/>
            <a:ext cx="2796437" cy="1"/>
          </a:xfrm>
          <a:prstGeom prst="line">
            <a:avLst/>
          </a:prstGeom>
          <a:ln w="57150">
            <a:solidFill>
              <a:schemeClr val="accent4">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83037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Encountering survivors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998" y="1336675"/>
            <a:ext cx="5283200" cy="3817112"/>
          </a:xfrm>
          <a:prstGeom prst="rect">
            <a:avLst/>
          </a:prstGeom>
        </p:spPr>
      </p:pic>
      <p:sp>
        <p:nvSpPr>
          <p:cNvPr id="3" name="Rectangle 2"/>
          <p:cNvSpPr/>
          <p:nvPr/>
        </p:nvSpPr>
        <p:spPr>
          <a:xfrm>
            <a:off x="6753225" y="1934013"/>
            <a:ext cx="2805426" cy="4524315"/>
          </a:xfrm>
          <a:prstGeom prst="rect">
            <a:avLst/>
          </a:prstGeom>
        </p:spPr>
        <p:txBody>
          <a:bodyPr wrap="square" lIns="0" rIns="0">
            <a:spAutoFit/>
          </a:bodyPr>
          <a:lstStyle/>
          <a:p>
            <a:r>
              <a:rPr lang="en-GB" sz="1200" dirty="0"/>
              <a:t>Leslie Cole (1910-1976) worked as an official war artist from 1941.</a:t>
            </a:r>
          </a:p>
          <a:p>
            <a:endParaRPr lang="en-GB" sz="1200" dirty="0"/>
          </a:p>
          <a:p>
            <a:r>
              <a:rPr lang="en-GB" sz="1200" dirty="0"/>
              <a:t>‘View of the women's camp at Belsen showing piles of dead bodies with emaciated survivors wandering through the camp.</a:t>
            </a:r>
          </a:p>
          <a:p>
            <a:endParaRPr lang="en-GB" sz="1200" dirty="0"/>
          </a:p>
          <a:p>
            <a:r>
              <a:rPr lang="en-GB" sz="1200" dirty="0"/>
              <a:t>The Camp is large 12 square miles and divided into compounds like chicken runs with huts bare of any furniture or conveniences. The huts normally accommodate 50 but as many as 400 were put in. The Woman's Compounds were the most tragic and horrible and the worst cases of disease were located here, both in number and intensity. During my visit the victims were still dying in the open and the woman in the centre of the picture collapsed while I was drawing. There are many bodies lying about clothed &amp; unclothed and these were left as the British Medical Officers had not enough personnel to check if death had set in. If the body disappeared at night it was alive’.</a:t>
            </a:r>
          </a:p>
          <a:p>
            <a:r>
              <a:rPr lang="en-GB" sz="1200" dirty="0"/>
              <a:t> </a:t>
            </a:r>
          </a:p>
          <a:p>
            <a:r>
              <a:rPr lang="en-GB" sz="1200" i="1" dirty="0"/>
              <a:t>IWM Art archive. </a:t>
            </a:r>
            <a:r>
              <a:rPr lang="en-GB" sz="1200" dirty="0"/>
              <a:t>IWM caption. </a:t>
            </a:r>
          </a:p>
          <a:p>
            <a:r>
              <a:rPr lang="en-GB" sz="1200" dirty="0"/>
              <a:t>Date 1945</a:t>
            </a:r>
          </a:p>
        </p:txBody>
      </p:sp>
      <p:sp>
        <p:nvSpPr>
          <p:cNvPr id="8" name="Rectangle 7"/>
          <p:cNvSpPr/>
          <p:nvPr/>
        </p:nvSpPr>
        <p:spPr>
          <a:xfrm>
            <a:off x="588295" y="5153787"/>
            <a:ext cx="2628092" cy="461665"/>
          </a:xfrm>
          <a:prstGeom prst="rect">
            <a:avLst/>
          </a:prstGeom>
        </p:spPr>
        <p:txBody>
          <a:bodyPr wrap="none">
            <a:spAutoFit/>
          </a:bodyPr>
          <a:lstStyle/>
          <a:p>
            <a:r>
              <a:rPr lang="en-GB" sz="1200" dirty="0"/>
              <a:t>‘</a:t>
            </a:r>
            <a:r>
              <a:rPr lang="en-GB" sz="1200" dirty="0" err="1"/>
              <a:t>Belsen</a:t>
            </a:r>
            <a:r>
              <a:rPr lang="en-GB" sz="1200" dirty="0"/>
              <a:t> Camp: The Compound for Women’.</a:t>
            </a:r>
          </a:p>
          <a:p>
            <a:r>
              <a:rPr lang="en-GB" sz="1200" dirty="0"/>
              <a:t>© IWM (Art.IWM ART LD 5104)</a:t>
            </a:r>
          </a:p>
        </p:txBody>
      </p:sp>
      <p:sp>
        <p:nvSpPr>
          <p:cNvPr id="9" name="TextBox 8">
            <a:extLst>
              <a:ext uri="{FF2B5EF4-FFF2-40B4-BE49-F238E27FC236}">
                <a16:creationId xmlns:a16="http://schemas.microsoft.com/office/drawing/2014/main" id="{BC2E7254-1458-41C2-A12C-491F94474F42}"/>
              </a:ext>
            </a:extLst>
          </p:cNvPr>
          <p:cNvSpPr txBox="1"/>
          <p:nvPr/>
        </p:nvSpPr>
        <p:spPr>
          <a:xfrm>
            <a:off x="-8029" y="315961"/>
            <a:ext cx="687298" cy="369332"/>
          </a:xfrm>
          <a:prstGeom prst="rect">
            <a:avLst/>
          </a:prstGeom>
          <a:noFill/>
        </p:spPr>
        <p:txBody>
          <a:bodyPr wrap="square" rtlCol="0">
            <a:spAutoFit/>
          </a:bodyPr>
          <a:lstStyle/>
          <a:p>
            <a:pPr algn="ctr"/>
            <a:r>
              <a:rPr lang="en-GB" b="1" dirty="0"/>
              <a:t>D</a:t>
            </a:r>
          </a:p>
        </p:txBody>
      </p:sp>
      <p:sp>
        <p:nvSpPr>
          <p:cNvPr id="10" name="Rectangle 9">
            <a:extLst>
              <a:ext uri="{FF2B5EF4-FFF2-40B4-BE49-F238E27FC236}">
                <a16:creationId xmlns:a16="http://schemas.microsoft.com/office/drawing/2014/main" id="{20E749C0-662D-47DE-B07D-6F0261FE3F41}"/>
              </a:ext>
            </a:extLst>
          </p:cNvPr>
          <p:cNvSpPr/>
          <p:nvPr/>
        </p:nvSpPr>
        <p:spPr>
          <a:xfrm>
            <a:off x="6764766" y="1344853"/>
            <a:ext cx="2793885" cy="484678"/>
          </a:xfrm>
          <a:prstGeom prst="rect">
            <a:avLst/>
          </a:prstGeom>
          <a:solidFill>
            <a:srgbClr val="E8ECEC"/>
          </a:solidFill>
          <a:ln w="38100">
            <a:noFill/>
            <a:round/>
          </a:ln>
        </p:spPr>
        <p:txBody>
          <a:bodyPr wrap="square" lIns="144000" tIns="108000" rIns="144000" bIns="144000" anchor="b" anchorCtr="0">
            <a:noAutofit/>
          </a:bodyPr>
          <a:lstStyle/>
          <a:p>
            <a:pPr>
              <a:lnSpc>
                <a:spcPts val="1600"/>
              </a:lnSpc>
            </a:pPr>
            <a:r>
              <a:rPr lang="en-GB" sz="2000" dirty="0">
                <a:solidFill>
                  <a:srgbClr val="3F737B"/>
                </a:solidFill>
                <a:cs typeface="Arial" panose="020B0604020202020204" pitchFamily="34" charset="0"/>
              </a:rPr>
              <a:t>Leslie Cole</a:t>
            </a:r>
          </a:p>
        </p:txBody>
      </p:sp>
      <p:cxnSp>
        <p:nvCxnSpPr>
          <p:cNvPr id="12" name="Straight Connector 11">
            <a:extLst>
              <a:ext uri="{FF2B5EF4-FFF2-40B4-BE49-F238E27FC236}">
                <a16:creationId xmlns:a16="http://schemas.microsoft.com/office/drawing/2014/main" id="{28178147-2FB6-454E-96DE-7B85DA0365FE}"/>
              </a:ext>
            </a:extLst>
          </p:cNvPr>
          <p:cNvCxnSpPr>
            <a:cxnSpLocks/>
          </p:cNvCxnSpPr>
          <p:nvPr/>
        </p:nvCxnSpPr>
        <p:spPr>
          <a:xfrm flipV="1">
            <a:off x="6764765" y="1829531"/>
            <a:ext cx="2793886" cy="2"/>
          </a:xfrm>
          <a:prstGeom prst="line">
            <a:avLst/>
          </a:prstGeom>
          <a:ln w="57150">
            <a:solidFill>
              <a:srgbClr val="8FA7AB"/>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862981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noAutofit/>
          </a:bodyPr>
          <a:lstStyle/>
          <a:p>
            <a:r>
              <a:rPr lang="en-US" dirty="0"/>
              <a:t>Facing typhus</a:t>
            </a:r>
            <a:endParaRPr lang="en-GB"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038" y="1319959"/>
            <a:ext cx="4836502" cy="4770000"/>
          </a:xfrm>
          <a:prstGeom prst="rect">
            <a:avLst/>
          </a:prstGeom>
        </p:spPr>
      </p:pic>
      <p:sp>
        <p:nvSpPr>
          <p:cNvPr id="2" name="Rectangle 1"/>
          <p:cNvSpPr/>
          <p:nvPr/>
        </p:nvSpPr>
        <p:spPr>
          <a:xfrm>
            <a:off x="6753225" y="2551837"/>
            <a:ext cx="2813050" cy="2800767"/>
          </a:xfrm>
          <a:prstGeom prst="rect">
            <a:avLst/>
          </a:prstGeom>
        </p:spPr>
        <p:txBody>
          <a:bodyPr wrap="square" lIns="0" rIns="0">
            <a:spAutoFit/>
          </a:bodyPr>
          <a:lstStyle/>
          <a:p>
            <a:r>
              <a:rPr lang="en-GB" sz="1600" dirty="0"/>
              <a:t>‘A sign at the entrance to Belsen reading ‘Dust spreads typhus - 5 mph’. This speed restriction was imposed to prevent the spread of dust carrying the lice which were infested with typhus’.</a:t>
            </a:r>
          </a:p>
          <a:p>
            <a:endParaRPr lang="en-GB" sz="1600" dirty="0"/>
          </a:p>
          <a:p>
            <a:r>
              <a:rPr lang="en-GB" sz="1600" dirty="0"/>
              <a:t>April 1945.</a:t>
            </a:r>
          </a:p>
          <a:p>
            <a:endParaRPr lang="en-GB" sz="1600" dirty="0"/>
          </a:p>
          <a:p>
            <a:r>
              <a:rPr lang="en-GB" sz="1600" dirty="0"/>
              <a:t>IWM caption</a:t>
            </a:r>
          </a:p>
          <a:p>
            <a:r>
              <a:rPr lang="en-GB" sz="1600" i="1" dirty="0"/>
              <a:t>IWM Photograph archive</a:t>
            </a:r>
          </a:p>
        </p:txBody>
      </p:sp>
      <p:sp>
        <p:nvSpPr>
          <p:cNvPr id="3" name="Rectangle 2"/>
          <p:cNvSpPr/>
          <p:nvPr/>
        </p:nvSpPr>
        <p:spPr>
          <a:xfrm>
            <a:off x="604056" y="6085974"/>
            <a:ext cx="1184940" cy="276999"/>
          </a:xfrm>
          <a:prstGeom prst="rect">
            <a:avLst/>
          </a:prstGeom>
        </p:spPr>
        <p:txBody>
          <a:bodyPr wrap="none">
            <a:spAutoFit/>
          </a:bodyPr>
          <a:lstStyle/>
          <a:p>
            <a:r>
              <a:rPr lang="en-GB" sz="1200" dirty="0"/>
              <a:t>© IWM (BU 4092)</a:t>
            </a:r>
          </a:p>
        </p:txBody>
      </p:sp>
      <p:sp>
        <p:nvSpPr>
          <p:cNvPr id="12" name="TextBox 11">
            <a:extLst>
              <a:ext uri="{FF2B5EF4-FFF2-40B4-BE49-F238E27FC236}">
                <a16:creationId xmlns:a16="http://schemas.microsoft.com/office/drawing/2014/main" id="{486C568C-27E2-4A48-A0D0-B9331131A2A5}"/>
              </a:ext>
            </a:extLst>
          </p:cNvPr>
          <p:cNvSpPr txBox="1"/>
          <p:nvPr/>
        </p:nvSpPr>
        <p:spPr>
          <a:xfrm>
            <a:off x="-8029" y="315961"/>
            <a:ext cx="687298" cy="369332"/>
          </a:xfrm>
          <a:prstGeom prst="rect">
            <a:avLst/>
          </a:prstGeom>
          <a:noFill/>
        </p:spPr>
        <p:txBody>
          <a:bodyPr wrap="square" rtlCol="0">
            <a:spAutoFit/>
          </a:bodyPr>
          <a:lstStyle/>
          <a:p>
            <a:pPr algn="ctr"/>
            <a:r>
              <a:rPr lang="en-GB" b="1" dirty="0"/>
              <a:t>D</a:t>
            </a:r>
          </a:p>
        </p:txBody>
      </p:sp>
      <p:sp>
        <p:nvSpPr>
          <p:cNvPr id="13" name="Rectangle 12">
            <a:extLst>
              <a:ext uri="{FF2B5EF4-FFF2-40B4-BE49-F238E27FC236}">
                <a16:creationId xmlns:a16="http://schemas.microsoft.com/office/drawing/2014/main" id="{65F81821-B9FE-4CCE-8922-ECF07CE1C67B}"/>
              </a:ext>
            </a:extLst>
          </p:cNvPr>
          <p:cNvSpPr/>
          <p:nvPr/>
        </p:nvSpPr>
        <p:spPr>
          <a:xfrm>
            <a:off x="6762214" y="1319959"/>
            <a:ext cx="2796437" cy="1105088"/>
          </a:xfrm>
          <a:prstGeom prst="rect">
            <a:avLst/>
          </a:prstGeom>
          <a:solidFill>
            <a:schemeClr val="accent4">
              <a:lumMod val="20000"/>
              <a:lumOff val="80000"/>
            </a:schemeClr>
          </a:solidFill>
          <a:ln w="38100">
            <a:noFill/>
            <a:round/>
          </a:ln>
        </p:spPr>
        <p:txBody>
          <a:bodyPr wrap="square" lIns="144000" tIns="36000" rIns="144000" bIns="144000" anchor="ctr" anchorCtr="0">
            <a:spAutoFit/>
          </a:bodyPr>
          <a:lstStyle/>
          <a:p>
            <a:r>
              <a:rPr lang="en-GB" sz="2000" dirty="0">
                <a:solidFill>
                  <a:srgbClr val="3F737B"/>
                </a:solidFill>
                <a:cs typeface="Arial" panose="020B0604020202020204" pitchFamily="34" charset="0"/>
              </a:rPr>
              <a:t>Sergeant H. Oakes</a:t>
            </a:r>
          </a:p>
          <a:p>
            <a:r>
              <a:rPr lang="en-GB" sz="2000" dirty="0">
                <a:solidFill>
                  <a:srgbClr val="3F737B"/>
                </a:solidFill>
                <a:cs typeface="Arial" panose="020B0604020202020204" pitchFamily="34" charset="0"/>
              </a:rPr>
              <a:t>No. 5 Army Film &amp; Photographic Unit</a:t>
            </a:r>
          </a:p>
        </p:txBody>
      </p:sp>
      <p:cxnSp>
        <p:nvCxnSpPr>
          <p:cNvPr id="14" name="Straight Connector 13">
            <a:extLst>
              <a:ext uri="{FF2B5EF4-FFF2-40B4-BE49-F238E27FC236}">
                <a16:creationId xmlns:a16="http://schemas.microsoft.com/office/drawing/2014/main" id="{294E5F80-3153-4044-B07D-4DF05F23F665}"/>
              </a:ext>
            </a:extLst>
          </p:cNvPr>
          <p:cNvCxnSpPr/>
          <p:nvPr/>
        </p:nvCxnSpPr>
        <p:spPr>
          <a:xfrm flipV="1">
            <a:off x="6762214" y="2428207"/>
            <a:ext cx="2796437" cy="1"/>
          </a:xfrm>
          <a:prstGeom prst="line">
            <a:avLst/>
          </a:prstGeom>
          <a:ln w="57150">
            <a:solidFill>
              <a:schemeClr val="accent4">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03732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noAutofit/>
          </a:bodyPr>
          <a:lstStyle/>
          <a:p>
            <a:r>
              <a:rPr lang="en-GB" dirty="0"/>
              <a:t>Providing relief</a:t>
            </a:r>
            <a:br>
              <a:rPr lang="en-GB" dirty="0"/>
            </a:br>
            <a:endParaRPr lang="en-GB"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269" y="1345384"/>
            <a:ext cx="4836502" cy="4770000"/>
          </a:xfrm>
          <a:prstGeom prst="rect">
            <a:avLst/>
          </a:prstGeom>
        </p:spPr>
      </p:pic>
      <p:sp>
        <p:nvSpPr>
          <p:cNvPr id="3" name="Rectangle 2"/>
          <p:cNvSpPr/>
          <p:nvPr/>
        </p:nvSpPr>
        <p:spPr>
          <a:xfrm>
            <a:off x="6761806" y="2445987"/>
            <a:ext cx="2796437" cy="3170099"/>
          </a:xfrm>
          <a:prstGeom prst="rect">
            <a:avLst/>
          </a:prstGeom>
        </p:spPr>
        <p:txBody>
          <a:bodyPr wrap="square" lIns="0" rIns="0">
            <a:spAutoFit/>
          </a:bodyPr>
          <a:lstStyle/>
          <a:p>
            <a:endParaRPr lang="en-GB" sz="1200" b="1" dirty="0"/>
          </a:p>
          <a:p>
            <a:r>
              <a:rPr lang="en-GB" sz="1600" dirty="0"/>
              <a:t>‘A British social worker attached to the French Relief Service, Miss Joyce Parkinson from Croydon, with former women camp inmates, now hospital patients at Camp No 2, </a:t>
            </a:r>
            <a:r>
              <a:rPr lang="en-GB" sz="1600" dirty="0" err="1"/>
              <a:t>Hohne</a:t>
            </a:r>
            <a:r>
              <a:rPr lang="en-GB" sz="1600" dirty="0"/>
              <a:t> Military Barracks’.</a:t>
            </a:r>
          </a:p>
          <a:p>
            <a:endParaRPr lang="en-GB" sz="1600" dirty="0"/>
          </a:p>
          <a:p>
            <a:r>
              <a:rPr lang="en-GB" sz="1600" dirty="0"/>
              <a:t>April 1945</a:t>
            </a:r>
          </a:p>
          <a:p>
            <a:endParaRPr lang="en-GB" sz="1600" dirty="0"/>
          </a:p>
          <a:p>
            <a:r>
              <a:rPr lang="en-GB" sz="1600" dirty="0"/>
              <a:t>IWM caption</a:t>
            </a:r>
          </a:p>
          <a:p>
            <a:r>
              <a:rPr lang="en-GB" sz="1600" i="1" dirty="0"/>
              <a:t>IWM Photograph archive</a:t>
            </a:r>
          </a:p>
          <a:p>
            <a:pPr>
              <a:spcBef>
                <a:spcPct val="0"/>
              </a:spcBef>
            </a:pPr>
            <a:endParaRPr lang="en-GB" sz="1200" dirty="0"/>
          </a:p>
        </p:txBody>
      </p:sp>
      <p:sp>
        <p:nvSpPr>
          <p:cNvPr id="4" name="Rectangle 3"/>
          <p:cNvSpPr/>
          <p:nvPr/>
        </p:nvSpPr>
        <p:spPr>
          <a:xfrm>
            <a:off x="594332" y="6112391"/>
            <a:ext cx="1184940" cy="276999"/>
          </a:xfrm>
          <a:prstGeom prst="rect">
            <a:avLst/>
          </a:prstGeom>
        </p:spPr>
        <p:txBody>
          <a:bodyPr wrap="none">
            <a:spAutoFit/>
          </a:bodyPr>
          <a:lstStyle/>
          <a:p>
            <a:pPr>
              <a:spcBef>
                <a:spcPct val="0"/>
              </a:spcBef>
            </a:pPr>
            <a:r>
              <a:rPr lang="en-GB" sz="1200" dirty="0"/>
              <a:t>© IWM (BU 4709)</a:t>
            </a:r>
          </a:p>
        </p:txBody>
      </p:sp>
      <p:sp>
        <p:nvSpPr>
          <p:cNvPr id="9" name="TextBox 8">
            <a:extLst>
              <a:ext uri="{FF2B5EF4-FFF2-40B4-BE49-F238E27FC236}">
                <a16:creationId xmlns:a16="http://schemas.microsoft.com/office/drawing/2014/main" id="{690ABFBC-98BA-4938-A99A-EE139A579324}"/>
              </a:ext>
            </a:extLst>
          </p:cNvPr>
          <p:cNvSpPr txBox="1"/>
          <p:nvPr/>
        </p:nvSpPr>
        <p:spPr>
          <a:xfrm>
            <a:off x="-8029" y="315961"/>
            <a:ext cx="687298" cy="369332"/>
          </a:xfrm>
          <a:prstGeom prst="rect">
            <a:avLst/>
          </a:prstGeom>
          <a:noFill/>
        </p:spPr>
        <p:txBody>
          <a:bodyPr wrap="square" rtlCol="0">
            <a:spAutoFit/>
          </a:bodyPr>
          <a:lstStyle/>
          <a:p>
            <a:pPr algn="ctr"/>
            <a:r>
              <a:rPr lang="en-GB" b="1" dirty="0"/>
              <a:t>D</a:t>
            </a:r>
          </a:p>
        </p:txBody>
      </p:sp>
      <p:sp>
        <p:nvSpPr>
          <p:cNvPr id="12" name="Rectangle 11">
            <a:extLst>
              <a:ext uri="{FF2B5EF4-FFF2-40B4-BE49-F238E27FC236}">
                <a16:creationId xmlns:a16="http://schemas.microsoft.com/office/drawing/2014/main" id="{0101E479-E18D-4870-8B47-D53FFB424864}"/>
              </a:ext>
            </a:extLst>
          </p:cNvPr>
          <p:cNvSpPr/>
          <p:nvPr/>
        </p:nvSpPr>
        <p:spPr>
          <a:xfrm>
            <a:off x="6762214" y="1319959"/>
            <a:ext cx="2796437" cy="1105088"/>
          </a:xfrm>
          <a:prstGeom prst="rect">
            <a:avLst/>
          </a:prstGeom>
          <a:solidFill>
            <a:schemeClr val="accent4">
              <a:lumMod val="20000"/>
              <a:lumOff val="80000"/>
            </a:schemeClr>
          </a:solidFill>
          <a:ln w="38100">
            <a:noFill/>
            <a:round/>
          </a:ln>
        </p:spPr>
        <p:txBody>
          <a:bodyPr wrap="square" lIns="144000" tIns="36000" rIns="144000" bIns="144000" anchor="ctr" anchorCtr="0">
            <a:spAutoFit/>
          </a:bodyPr>
          <a:lstStyle/>
          <a:p>
            <a:r>
              <a:rPr lang="en-GB" sz="2000" dirty="0">
                <a:solidFill>
                  <a:srgbClr val="3F737B"/>
                </a:solidFill>
                <a:cs typeface="Arial" panose="020B0604020202020204" pitchFamily="34" charset="0"/>
              </a:rPr>
              <a:t>Sergeant H. Oakes</a:t>
            </a:r>
          </a:p>
          <a:p>
            <a:r>
              <a:rPr lang="en-GB" sz="2000" dirty="0">
                <a:solidFill>
                  <a:srgbClr val="3F737B"/>
                </a:solidFill>
                <a:cs typeface="Arial" panose="020B0604020202020204" pitchFamily="34" charset="0"/>
              </a:rPr>
              <a:t>No. 5 Army Film &amp; Photographic Unit</a:t>
            </a:r>
          </a:p>
        </p:txBody>
      </p:sp>
      <p:cxnSp>
        <p:nvCxnSpPr>
          <p:cNvPr id="13" name="Straight Connector 12">
            <a:extLst>
              <a:ext uri="{FF2B5EF4-FFF2-40B4-BE49-F238E27FC236}">
                <a16:creationId xmlns:a16="http://schemas.microsoft.com/office/drawing/2014/main" id="{FF23D030-3364-46F2-BF1C-0C5C05A5ED67}"/>
              </a:ext>
            </a:extLst>
          </p:cNvPr>
          <p:cNvCxnSpPr/>
          <p:nvPr/>
        </p:nvCxnSpPr>
        <p:spPr>
          <a:xfrm flipV="1">
            <a:off x="6762214" y="2428207"/>
            <a:ext cx="2796437" cy="1"/>
          </a:xfrm>
          <a:prstGeom prst="line">
            <a:avLst/>
          </a:prstGeom>
          <a:ln w="57150">
            <a:solidFill>
              <a:schemeClr val="accent4">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874427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020322" y="1349538"/>
            <a:ext cx="5662340" cy="5279035"/>
          </a:xfrm>
          <a:prstGeom prst="rect">
            <a:avLst/>
          </a:prstGeom>
        </p:spPr>
        <p:txBody>
          <a:bodyPr wrap="square" lIns="0" tIns="0" rIns="0">
            <a:noAutofit/>
          </a:bodyPr>
          <a:lstStyle/>
          <a:p>
            <a:pPr>
              <a:spcAft>
                <a:spcPts val="300"/>
              </a:spcAft>
            </a:pPr>
            <a:r>
              <a:rPr lang="en-GB" sz="1100" dirty="0"/>
              <a:t>First page of the official caption sheet for the first batch of AFPU photographs taken of the liberation of Belsen Concentration Camp. 17 and 18 April 1945.</a:t>
            </a:r>
          </a:p>
          <a:p>
            <a:pPr>
              <a:spcAft>
                <a:spcPts val="300"/>
              </a:spcAft>
            </a:pPr>
            <a:r>
              <a:rPr lang="en-GB" sz="1100" i="1" dirty="0">
                <a:solidFill>
                  <a:srgbClr val="000000"/>
                </a:solidFill>
                <a:cs typeface="Arial Narrow"/>
              </a:rPr>
              <a:t>‘During the </a:t>
            </a:r>
            <a:r>
              <a:rPr lang="en-US" sz="1100" i="1" dirty="0">
                <a:solidFill>
                  <a:srgbClr val="000000"/>
                </a:solidFill>
                <a:cs typeface="Arial Narrow"/>
              </a:rPr>
              <a:t>advance of the 2</a:t>
            </a:r>
            <a:r>
              <a:rPr lang="en-US" sz="1100" i="1" baseline="30000" dirty="0">
                <a:solidFill>
                  <a:srgbClr val="000000"/>
                </a:solidFill>
                <a:cs typeface="Arial Narrow"/>
              </a:rPr>
              <a:t>nd</a:t>
            </a:r>
            <a:r>
              <a:rPr lang="en-US" sz="1100" i="1" dirty="0">
                <a:solidFill>
                  <a:srgbClr val="000000"/>
                </a:solidFill>
                <a:cs typeface="Arial Narrow"/>
              </a:rPr>
              <a:t> Army, the huge concentration camp as </a:t>
            </a:r>
            <a:r>
              <a:rPr lang="en-US" sz="1100" i="1" dirty="0" err="1">
                <a:solidFill>
                  <a:srgbClr val="000000"/>
                </a:solidFill>
                <a:cs typeface="Arial Narrow"/>
              </a:rPr>
              <a:t>Belsen</a:t>
            </a:r>
            <a:r>
              <a:rPr lang="en-US" sz="1100" i="1" dirty="0">
                <a:solidFill>
                  <a:srgbClr val="000000"/>
                </a:solidFill>
                <a:cs typeface="Arial Narrow"/>
              </a:rPr>
              <a:t> was relieved. Some 60,000 civilians, mostly suffering from Typhus, Typhoid and Dysentery, are dying in their hundreds daily, despite the frantic efforts being made by the medical services rushed to the camp.</a:t>
            </a:r>
          </a:p>
          <a:p>
            <a:pPr>
              <a:spcAft>
                <a:spcPts val="300"/>
              </a:spcAft>
            </a:pPr>
            <a:r>
              <a:rPr lang="en-US" sz="1100" i="1" dirty="0">
                <a:solidFill>
                  <a:srgbClr val="000000"/>
                </a:solidFill>
                <a:cs typeface="Arial Narrow"/>
              </a:rPr>
              <a:t>The camp was declared a neutral area before we arrived and the Allied Military Government stood by to reach the camp at the earliest possible moment, to be faced with the most indescribable scenes – 60,000 people starving and without water for six days.</a:t>
            </a:r>
          </a:p>
          <a:p>
            <a:pPr>
              <a:spcAft>
                <a:spcPts val="300"/>
              </a:spcAft>
            </a:pPr>
            <a:r>
              <a:rPr lang="en-US" sz="1100" i="1" dirty="0">
                <a:solidFill>
                  <a:srgbClr val="000000"/>
                </a:solidFill>
                <a:cs typeface="Arial Narrow"/>
              </a:rPr>
              <a:t>The camp was littered with corpse[s] and dying, on closer investigation it was discovered that the huts capable of housing 30 people in many cases were holding as many as 500, it was impossible to estimate the number of dead among them, others were too weak to remove the dead form the huts so they just had to remain. In many cases they died from suffocation, being too weak to move.</a:t>
            </a:r>
          </a:p>
          <a:p>
            <a:pPr>
              <a:spcAft>
                <a:spcPts val="300"/>
              </a:spcAft>
            </a:pPr>
            <a:r>
              <a:rPr lang="en-US" sz="1100" i="1" dirty="0">
                <a:solidFill>
                  <a:srgbClr val="000000"/>
                </a:solidFill>
                <a:cs typeface="Arial Narrow"/>
              </a:rPr>
              <a:t>Despite all this horror, SS guards still remained in command of the camp, including the commandant, and now the SS men, the super-men as they prided themselves, are being made to cart and bury, in their thousands, the unfortunate civilians who have been slowly tortured to death, in most cases their only crimes being that they were born a Jew.</a:t>
            </a:r>
          </a:p>
          <a:p>
            <a:pPr>
              <a:spcAft>
                <a:spcPts val="300"/>
              </a:spcAft>
            </a:pPr>
            <a:r>
              <a:rPr lang="en-US" sz="1100" i="1" dirty="0">
                <a:solidFill>
                  <a:srgbClr val="000000"/>
                </a:solidFill>
                <a:cs typeface="Arial Narrow"/>
              </a:rPr>
              <a:t>Roll One</a:t>
            </a:r>
          </a:p>
          <a:p>
            <a:pPr>
              <a:spcAft>
                <a:spcPts val="300"/>
              </a:spcAft>
            </a:pPr>
            <a:r>
              <a:rPr lang="en-US" sz="1100" i="1" dirty="0">
                <a:solidFill>
                  <a:srgbClr val="000000"/>
                </a:solidFill>
                <a:cs typeface="Arial" pitchFamily="34" charset="0"/>
              </a:rPr>
              <a:t>Pictures of </a:t>
            </a:r>
            <a:r>
              <a:rPr lang="en-US" sz="1100" i="1" dirty="0" err="1">
                <a:solidFill>
                  <a:srgbClr val="000000"/>
                </a:solidFill>
                <a:cs typeface="Arial" pitchFamily="34" charset="0"/>
              </a:rPr>
              <a:t>Capt</a:t>
            </a:r>
            <a:r>
              <a:rPr lang="en-US" sz="1100" i="1" dirty="0">
                <a:solidFill>
                  <a:srgbClr val="000000"/>
                </a:solidFill>
                <a:cs typeface="Arial" pitchFamily="34" charset="0"/>
              </a:rPr>
              <a:t> Flack and myself with V2s (May these negatives please be sent back to me)</a:t>
            </a:r>
          </a:p>
          <a:p>
            <a:pPr>
              <a:spcAft>
                <a:spcPts val="300"/>
              </a:spcAft>
            </a:pPr>
            <a:r>
              <a:rPr lang="en-US" sz="1100" i="1" dirty="0">
                <a:solidFill>
                  <a:srgbClr val="000000"/>
                </a:solidFill>
                <a:cs typeface="Arial" pitchFamily="34" charset="0"/>
              </a:rPr>
              <a:t>A portion of the communal grave, in the camp</a:t>
            </a:r>
          </a:p>
          <a:p>
            <a:pPr>
              <a:spcAft>
                <a:spcPts val="300"/>
              </a:spcAft>
            </a:pPr>
            <a:r>
              <a:rPr lang="en-US" sz="1100" i="1" dirty="0">
                <a:solidFill>
                  <a:srgbClr val="000000"/>
                </a:solidFill>
                <a:cs typeface="Arial" pitchFamily="34" charset="0"/>
              </a:rPr>
              <a:t>Roll 2</a:t>
            </a:r>
          </a:p>
          <a:p>
            <a:pPr>
              <a:spcAft>
                <a:spcPts val="300"/>
              </a:spcAft>
            </a:pPr>
            <a:r>
              <a:rPr lang="en-US" sz="1100" i="1" dirty="0">
                <a:solidFill>
                  <a:srgbClr val="000000"/>
                </a:solidFill>
                <a:cs typeface="Arial" pitchFamily="34" charset="0"/>
              </a:rPr>
              <a:t>Pictures of dying women, all dying of the above diseases. These pictures were taken inside the hospital as provided by the Nazis.</a:t>
            </a:r>
          </a:p>
          <a:p>
            <a:pPr>
              <a:spcAft>
                <a:spcPts val="300"/>
              </a:spcAft>
            </a:pPr>
            <a:r>
              <a:rPr lang="en-US" sz="1100" i="1" dirty="0">
                <a:solidFill>
                  <a:srgbClr val="000000"/>
                </a:solidFill>
                <a:cs typeface="Arial" pitchFamily="34" charset="0"/>
              </a:rPr>
              <a:t>Roll Three</a:t>
            </a:r>
          </a:p>
          <a:p>
            <a:pPr>
              <a:spcAft>
                <a:spcPts val="300"/>
              </a:spcAft>
            </a:pPr>
            <a:r>
              <a:rPr lang="en-US" sz="1100" i="1" dirty="0">
                <a:solidFill>
                  <a:srgbClr val="000000"/>
                </a:solidFill>
                <a:cs typeface="Arial" pitchFamily="34" charset="0"/>
              </a:rPr>
              <a:t>Two dying Polish women, crying, as they make a desperate … to get water to wash</a:t>
            </a:r>
          </a:p>
          <a:p>
            <a:pPr>
              <a:spcAft>
                <a:spcPts val="300"/>
              </a:spcAft>
            </a:pPr>
            <a:r>
              <a:rPr lang="en-US" sz="1100" i="1" dirty="0">
                <a:solidFill>
                  <a:srgbClr val="000000"/>
                </a:solidFill>
                <a:cs typeface="Arial" pitchFamily="34" charset="0"/>
              </a:rPr>
              <a:t>Taking cloth from the dead outside the huts, the clothing is used for fires</a:t>
            </a:r>
          </a:p>
          <a:p>
            <a:pPr>
              <a:spcAft>
                <a:spcPts val="300"/>
              </a:spcAft>
            </a:pPr>
            <a:r>
              <a:rPr lang="en-US" sz="1100" i="1" dirty="0">
                <a:solidFill>
                  <a:srgbClr val="000000"/>
                </a:solidFill>
                <a:cs typeface="Arial" pitchFamily="34" charset="0"/>
              </a:rPr>
              <a:t>Though dying they still try to keep clean</a:t>
            </a:r>
          </a:p>
          <a:p>
            <a:pPr>
              <a:spcAft>
                <a:spcPts val="300"/>
              </a:spcAft>
            </a:pPr>
            <a:r>
              <a:rPr lang="en-US" sz="1100" i="1" dirty="0">
                <a:solidFill>
                  <a:srgbClr val="000000"/>
                </a:solidFill>
                <a:cs typeface="Arial" pitchFamily="34" charset="0"/>
              </a:rPr>
              <a:t>Week and dying they carry their dead to … heap past many who have gone to the heap to die, to save their camp comrades carrying when they die.’</a:t>
            </a:r>
            <a:endParaRPr lang="en-GB" sz="1100" dirty="0">
              <a:cs typeface="Arial" pitchFamily="34" charset="0"/>
            </a:endParaRPr>
          </a:p>
        </p:txBody>
      </p:sp>
      <p:sp>
        <p:nvSpPr>
          <p:cNvPr id="19" name="Slide Number Placeholder 5"/>
          <p:cNvSpPr txBox="1">
            <a:spLocks/>
          </p:cNvSpPr>
          <p:nvPr/>
        </p:nvSpPr>
        <p:spPr>
          <a:xfrm>
            <a:off x="9558650" y="6492875"/>
            <a:ext cx="361737"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E0344B4-7414-6F41-B455-2CC5A244A2DA}" type="slidenum">
              <a:rPr lang="en-US" smtClean="0"/>
              <a:pPr/>
              <a:t>38</a:t>
            </a:fld>
            <a:endParaRPr lang="en-US" dirty="0"/>
          </a:p>
        </p:txBody>
      </p:sp>
      <p:sp>
        <p:nvSpPr>
          <p:cNvPr id="10" name="Title 9"/>
          <p:cNvSpPr>
            <a:spLocks noGrp="1"/>
          </p:cNvSpPr>
          <p:nvPr>
            <p:ph type="title"/>
          </p:nvPr>
        </p:nvSpPr>
        <p:spPr/>
        <p:txBody>
          <a:bodyPr/>
          <a:lstStyle/>
          <a:p>
            <a:r>
              <a:rPr lang="en-US" dirty="0"/>
              <a:t>Making images</a:t>
            </a:r>
            <a:endParaRPr lang="en-GB" dirty="0"/>
          </a:p>
        </p:txBody>
      </p: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11174"/>
          <a:stretch/>
        </p:blipFill>
        <p:spPr>
          <a:xfrm>
            <a:off x="350567" y="2492642"/>
            <a:ext cx="2469506" cy="4000232"/>
          </a:xfrm>
          <a:prstGeom prst="rect">
            <a:avLst/>
          </a:prstGeom>
        </p:spPr>
      </p:pic>
      <p:sp>
        <p:nvSpPr>
          <p:cNvPr id="12" name="Rectangle 11"/>
          <p:cNvSpPr/>
          <p:nvPr/>
        </p:nvSpPr>
        <p:spPr>
          <a:xfrm>
            <a:off x="299616" y="6497068"/>
            <a:ext cx="1903085" cy="276999"/>
          </a:xfrm>
          <a:prstGeom prst="rect">
            <a:avLst/>
          </a:prstGeom>
        </p:spPr>
        <p:txBody>
          <a:bodyPr wrap="square">
            <a:spAutoFit/>
          </a:bodyPr>
          <a:lstStyle/>
          <a:p>
            <a:r>
              <a:rPr lang="en-GB" sz="1200" dirty="0"/>
              <a:t>© IWM (HU 105965)</a:t>
            </a:r>
          </a:p>
        </p:txBody>
      </p:sp>
      <p:sp>
        <p:nvSpPr>
          <p:cNvPr id="13" name="TextBox 12">
            <a:extLst>
              <a:ext uri="{FF2B5EF4-FFF2-40B4-BE49-F238E27FC236}">
                <a16:creationId xmlns:a16="http://schemas.microsoft.com/office/drawing/2014/main" id="{47684007-4074-4077-8784-D5450417DB16}"/>
              </a:ext>
            </a:extLst>
          </p:cNvPr>
          <p:cNvSpPr txBox="1"/>
          <p:nvPr/>
        </p:nvSpPr>
        <p:spPr>
          <a:xfrm>
            <a:off x="-8029" y="315961"/>
            <a:ext cx="687298" cy="369332"/>
          </a:xfrm>
          <a:prstGeom prst="rect">
            <a:avLst/>
          </a:prstGeom>
          <a:noFill/>
        </p:spPr>
        <p:txBody>
          <a:bodyPr wrap="square" rtlCol="0">
            <a:spAutoFit/>
          </a:bodyPr>
          <a:lstStyle/>
          <a:p>
            <a:pPr algn="ctr"/>
            <a:r>
              <a:rPr lang="en-GB" b="1" dirty="0"/>
              <a:t>D</a:t>
            </a:r>
          </a:p>
        </p:txBody>
      </p:sp>
      <p:sp>
        <p:nvSpPr>
          <p:cNvPr id="14" name="Rectangle 13">
            <a:extLst>
              <a:ext uri="{FF2B5EF4-FFF2-40B4-BE49-F238E27FC236}">
                <a16:creationId xmlns:a16="http://schemas.microsoft.com/office/drawing/2014/main" id="{07F9F2D4-4D01-465D-80FF-4843933953ED}"/>
              </a:ext>
            </a:extLst>
          </p:cNvPr>
          <p:cNvSpPr/>
          <p:nvPr/>
        </p:nvSpPr>
        <p:spPr>
          <a:xfrm>
            <a:off x="347349" y="1341438"/>
            <a:ext cx="3021326" cy="1151204"/>
          </a:xfrm>
          <a:prstGeom prst="rect">
            <a:avLst/>
          </a:prstGeom>
          <a:solidFill>
            <a:schemeClr val="accent3">
              <a:lumMod val="40000"/>
              <a:lumOff val="60000"/>
            </a:schemeClr>
          </a:solidFill>
          <a:ln w="38100">
            <a:noFill/>
            <a:round/>
          </a:ln>
        </p:spPr>
        <p:txBody>
          <a:bodyPr wrap="square" lIns="144000" tIns="108000" rIns="144000" bIns="144000" anchor="t" anchorCtr="0">
            <a:noAutofit/>
          </a:bodyPr>
          <a:lstStyle/>
          <a:p>
            <a:pPr>
              <a:lnSpc>
                <a:spcPct val="110000"/>
              </a:lnSpc>
            </a:pPr>
            <a:r>
              <a:rPr lang="en-GB" sz="2000" dirty="0">
                <a:solidFill>
                  <a:srgbClr val="3F737B"/>
                </a:solidFill>
                <a:cs typeface="Arial" panose="020B0604020202020204" pitchFamily="34" charset="0"/>
              </a:rPr>
              <a:t>Captain E G </a:t>
            </a:r>
            <a:r>
              <a:rPr lang="en-GB" sz="2000" dirty="0" err="1">
                <a:solidFill>
                  <a:srgbClr val="3F737B"/>
                </a:solidFill>
                <a:cs typeface="Arial" panose="020B0604020202020204" pitchFamily="34" charset="0"/>
              </a:rPr>
              <a:t>Malindine</a:t>
            </a:r>
            <a:br>
              <a:rPr lang="en-GB" sz="2000" dirty="0">
                <a:solidFill>
                  <a:srgbClr val="3F737B"/>
                </a:solidFill>
                <a:cs typeface="Arial" panose="020B0604020202020204" pitchFamily="34" charset="0"/>
              </a:rPr>
            </a:br>
            <a:r>
              <a:rPr lang="en-GB" sz="2000" dirty="0">
                <a:solidFill>
                  <a:srgbClr val="3F737B"/>
                </a:solidFill>
                <a:cs typeface="Arial" panose="020B0604020202020204" pitchFamily="34" charset="0"/>
              </a:rPr>
              <a:t>No.5 Army Film &amp; Photographic Unit</a:t>
            </a:r>
          </a:p>
        </p:txBody>
      </p:sp>
      <p:cxnSp>
        <p:nvCxnSpPr>
          <p:cNvPr id="15" name="Straight Connector 14">
            <a:extLst>
              <a:ext uri="{FF2B5EF4-FFF2-40B4-BE49-F238E27FC236}">
                <a16:creationId xmlns:a16="http://schemas.microsoft.com/office/drawing/2014/main" id="{2D8EC218-9509-4416-9CC0-E1A274E4D97C}"/>
              </a:ext>
            </a:extLst>
          </p:cNvPr>
          <p:cNvCxnSpPr>
            <a:cxnSpLocks/>
          </p:cNvCxnSpPr>
          <p:nvPr/>
        </p:nvCxnSpPr>
        <p:spPr>
          <a:xfrm>
            <a:off x="350567" y="2492642"/>
            <a:ext cx="3021326" cy="0"/>
          </a:xfrm>
          <a:prstGeom prst="line">
            <a:avLst/>
          </a:prstGeom>
          <a:ln w="57150">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94226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GB" dirty="0"/>
              <a:t>Telling the story 1</a:t>
            </a:r>
          </a:p>
        </p:txBody>
      </p:sp>
      <p:sp>
        <p:nvSpPr>
          <p:cNvPr id="2" name="Rectangle 1"/>
          <p:cNvSpPr/>
          <p:nvPr/>
        </p:nvSpPr>
        <p:spPr>
          <a:xfrm>
            <a:off x="4020323" y="1352042"/>
            <a:ext cx="5547038" cy="5447645"/>
          </a:xfrm>
          <a:prstGeom prst="rect">
            <a:avLst/>
          </a:prstGeom>
        </p:spPr>
        <p:txBody>
          <a:bodyPr wrap="square" lIns="0" rIns="0">
            <a:spAutoFit/>
          </a:bodyPr>
          <a:lstStyle/>
          <a:p>
            <a:r>
              <a:rPr lang="en-GB" sz="1400" dirty="0"/>
              <a:t>‘About that time the chaps attached to 11th Armoured Division had seen a staff car come up to Headquarters one day with a German officer, or two German officers I believe, blindfolded and when they made enquiries they were told that they were from a Political Prison Camp at Belsen. The Germans, anticipating us capturing the camp … wanted the British to send in an advanced party to prevent these prisoners who were supposed to be infected with typhus from escaping …The Germans … would leave 1,000 Wehrmacht behind if we returned them within ten days’. </a:t>
            </a:r>
          </a:p>
          <a:p>
            <a:r>
              <a:rPr lang="en-GB" sz="1400" dirty="0"/>
              <a:t>Harry Oakes (IWM SR 4302)</a:t>
            </a:r>
          </a:p>
          <a:p>
            <a:r>
              <a:rPr lang="en-GB" sz="1400" dirty="0"/>
              <a:t>Interview recorded 15-2-1979</a:t>
            </a:r>
          </a:p>
          <a:p>
            <a:endParaRPr lang="en-GB" sz="1400" dirty="0"/>
          </a:p>
          <a:p>
            <a:r>
              <a:rPr lang="en-GB" sz="1400" dirty="0"/>
              <a:t>We had this business of the staff car with the white flags telling us that there was a typhus hospital on the way ahead of us, and would we be willing to call a halt to any actual battle until this area was taken over in case of escapees into Europe and the ravage that would take place. And as far as I know, the Brigadier believed this story, and we set sail that evening to have a look at this typhus hospital under a white flag. And there was no typhus hospital. There was barbed wire, sentry boxes, a huge garrison building for SS troopers, and Belsen concentration camp … we drove up in … four jeeps maybe, in the evening, and we saw this concentration camp that we believed was a typhus hospital. But we knew immediately that it wasn’t a typhus hospital’.</a:t>
            </a:r>
            <a:endParaRPr lang="en-GB" sz="1400" i="1" dirty="0"/>
          </a:p>
          <a:p>
            <a:r>
              <a:rPr lang="en-GB" sz="1400" dirty="0"/>
              <a:t>Bill Lawrie (IWM SR 7481) </a:t>
            </a:r>
          </a:p>
          <a:p>
            <a:r>
              <a:rPr lang="en-GB" sz="1400" dirty="0"/>
              <a:t>Interview recorded April 1984</a:t>
            </a:r>
          </a:p>
          <a:p>
            <a:endParaRPr lang="en-GB" sz="1400" dirty="0"/>
          </a:p>
          <a:p>
            <a:r>
              <a:rPr lang="en-GB" sz="1400" i="1" dirty="0"/>
              <a:t>IWM Sound archive</a:t>
            </a:r>
          </a:p>
          <a:p>
            <a:endParaRPr lang="en-GB" sz="1200" dirty="0"/>
          </a:p>
        </p:txBody>
      </p:sp>
      <p:sp>
        <p:nvSpPr>
          <p:cNvPr id="8" name="TextBox 7"/>
          <p:cNvSpPr txBox="1"/>
          <p:nvPr/>
        </p:nvSpPr>
        <p:spPr>
          <a:xfrm>
            <a:off x="338638" y="2228671"/>
            <a:ext cx="3021837" cy="1200329"/>
          </a:xfrm>
          <a:prstGeom prst="rect">
            <a:avLst/>
          </a:prstGeom>
          <a:noFill/>
        </p:spPr>
        <p:txBody>
          <a:bodyPr wrap="square" lIns="0" rIns="0" rtlCol="0">
            <a:spAutoFit/>
          </a:bodyPr>
          <a:lstStyle/>
          <a:p>
            <a:r>
              <a:rPr lang="en-GB" dirty="0"/>
              <a:t>Sergeant Harry Oakes and Sergeant Bill Lawrie worked for the Army Film and Photographic Unit  (AFPU)</a:t>
            </a:r>
            <a:endParaRPr lang="en-GB" dirty="0">
              <a:solidFill>
                <a:srgbClr val="FF0000"/>
              </a:solidFill>
            </a:endParaRPr>
          </a:p>
        </p:txBody>
      </p:sp>
      <p:sp>
        <p:nvSpPr>
          <p:cNvPr id="11" name="TextBox 10">
            <a:extLst>
              <a:ext uri="{FF2B5EF4-FFF2-40B4-BE49-F238E27FC236}">
                <a16:creationId xmlns:a16="http://schemas.microsoft.com/office/drawing/2014/main" id="{05B46D7A-75AB-462C-BEB8-16913C23E62F}"/>
              </a:ext>
            </a:extLst>
          </p:cNvPr>
          <p:cNvSpPr txBox="1"/>
          <p:nvPr/>
        </p:nvSpPr>
        <p:spPr>
          <a:xfrm>
            <a:off x="-8029" y="315961"/>
            <a:ext cx="687298" cy="369332"/>
          </a:xfrm>
          <a:prstGeom prst="rect">
            <a:avLst/>
          </a:prstGeom>
          <a:noFill/>
        </p:spPr>
        <p:txBody>
          <a:bodyPr wrap="square" rtlCol="0">
            <a:spAutoFit/>
          </a:bodyPr>
          <a:lstStyle/>
          <a:p>
            <a:pPr algn="ctr"/>
            <a:r>
              <a:rPr lang="en-GB" b="1" dirty="0"/>
              <a:t>D</a:t>
            </a:r>
          </a:p>
        </p:txBody>
      </p:sp>
      <p:sp>
        <p:nvSpPr>
          <p:cNvPr id="12" name="Rectangle 11">
            <a:extLst>
              <a:ext uri="{FF2B5EF4-FFF2-40B4-BE49-F238E27FC236}">
                <a16:creationId xmlns:a16="http://schemas.microsoft.com/office/drawing/2014/main" id="{CCB1FC76-D731-42D6-88C9-0069CFBF7778}"/>
              </a:ext>
            </a:extLst>
          </p:cNvPr>
          <p:cNvSpPr/>
          <p:nvPr/>
        </p:nvSpPr>
        <p:spPr>
          <a:xfrm>
            <a:off x="346838" y="1341438"/>
            <a:ext cx="3021837" cy="565572"/>
          </a:xfrm>
          <a:prstGeom prst="rect">
            <a:avLst/>
          </a:prstGeom>
          <a:solidFill>
            <a:srgbClr val="FFEBBA"/>
          </a:solidFill>
          <a:ln w="38100">
            <a:noFill/>
            <a:round/>
          </a:ln>
        </p:spPr>
        <p:txBody>
          <a:bodyPr wrap="square" lIns="144000" tIns="108000" rIns="144000" bIns="144000" anchor="t" anchorCtr="0">
            <a:noAutofit/>
          </a:bodyPr>
          <a:lstStyle/>
          <a:p>
            <a:pPr>
              <a:lnSpc>
                <a:spcPct val="110000"/>
              </a:lnSpc>
            </a:pPr>
            <a:r>
              <a:rPr lang="en-GB" sz="2000" dirty="0">
                <a:solidFill>
                  <a:srgbClr val="3F737B"/>
                </a:solidFill>
                <a:cs typeface="Arial" panose="020B0604020202020204" pitchFamily="34" charset="0"/>
              </a:rPr>
              <a:t>Harry Oakes and Bill Lawrie</a:t>
            </a:r>
          </a:p>
        </p:txBody>
      </p:sp>
      <p:cxnSp>
        <p:nvCxnSpPr>
          <p:cNvPr id="13" name="Straight Connector 12">
            <a:extLst>
              <a:ext uri="{FF2B5EF4-FFF2-40B4-BE49-F238E27FC236}">
                <a16:creationId xmlns:a16="http://schemas.microsoft.com/office/drawing/2014/main" id="{A27157F2-303C-4074-BECC-366A385614A1}"/>
              </a:ext>
            </a:extLst>
          </p:cNvPr>
          <p:cNvCxnSpPr>
            <a:cxnSpLocks/>
          </p:cNvCxnSpPr>
          <p:nvPr/>
        </p:nvCxnSpPr>
        <p:spPr>
          <a:xfrm>
            <a:off x="346838" y="1895220"/>
            <a:ext cx="3021837" cy="0"/>
          </a:xfrm>
          <a:prstGeom prst="line">
            <a:avLst/>
          </a:prstGeom>
          <a:ln w="57150">
            <a:solidFill>
              <a:srgbClr val="FFD8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28091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noAutofit/>
          </a:bodyPr>
          <a:lstStyle/>
          <a:p>
            <a:r>
              <a:rPr lang="en-US" dirty="0"/>
              <a:t>Finding the dead</a:t>
            </a:r>
            <a:br>
              <a:rPr lang="en-GB" dirty="0"/>
            </a:br>
            <a:endParaRPr lang="en-GB"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269" y="1321381"/>
            <a:ext cx="4867347" cy="4770000"/>
          </a:xfrm>
          <a:prstGeom prst="rect">
            <a:avLst/>
          </a:prstGeom>
        </p:spPr>
      </p:pic>
      <p:sp>
        <p:nvSpPr>
          <p:cNvPr id="3" name="Rectangle 2"/>
          <p:cNvSpPr/>
          <p:nvPr/>
        </p:nvSpPr>
        <p:spPr>
          <a:xfrm>
            <a:off x="6796394" y="2467686"/>
            <a:ext cx="2762257" cy="1015663"/>
          </a:xfrm>
          <a:prstGeom prst="rect">
            <a:avLst/>
          </a:prstGeom>
        </p:spPr>
        <p:txBody>
          <a:bodyPr wrap="square" lIns="0" rIns="0">
            <a:spAutoFit/>
          </a:bodyPr>
          <a:lstStyle/>
          <a:p>
            <a:r>
              <a:rPr lang="en-GB" sz="1200" dirty="0"/>
              <a:t>‘A British Army chaplain holds a service over a massed grave before it is filled in’.</a:t>
            </a:r>
          </a:p>
          <a:p>
            <a:r>
              <a:rPr lang="en-GB" sz="1200" dirty="0"/>
              <a:t>April 1945</a:t>
            </a:r>
          </a:p>
          <a:p>
            <a:r>
              <a:rPr lang="en-GB" sz="1200" dirty="0"/>
              <a:t>IWM caption</a:t>
            </a:r>
          </a:p>
          <a:p>
            <a:r>
              <a:rPr lang="en-GB" sz="1200" i="1" dirty="0"/>
              <a:t>IWM Photograph archive</a:t>
            </a:r>
          </a:p>
        </p:txBody>
      </p:sp>
      <p:sp>
        <p:nvSpPr>
          <p:cNvPr id="11" name="Rectangle 10"/>
          <p:cNvSpPr/>
          <p:nvPr/>
        </p:nvSpPr>
        <p:spPr>
          <a:xfrm>
            <a:off x="6762214" y="1319959"/>
            <a:ext cx="2796437" cy="1105088"/>
          </a:xfrm>
          <a:prstGeom prst="rect">
            <a:avLst/>
          </a:prstGeom>
          <a:solidFill>
            <a:schemeClr val="accent4">
              <a:lumMod val="20000"/>
              <a:lumOff val="80000"/>
            </a:schemeClr>
          </a:solidFill>
          <a:ln w="38100">
            <a:noFill/>
            <a:round/>
          </a:ln>
        </p:spPr>
        <p:txBody>
          <a:bodyPr wrap="square" lIns="144000" tIns="36000" rIns="144000" bIns="144000" anchor="ctr" anchorCtr="0">
            <a:spAutoFit/>
          </a:bodyPr>
          <a:lstStyle/>
          <a:p>
            <a:r>
              <a:rPr lang="en-GB" sz="2000" dirty="0">
                <a:solidFill>
                  <a:srgbClr val="3F737B"/>
                </a:solidFill>
                <a:cs typeface="Arial" panose="020B0604020202020204" pitchFamily="34" charset="0"/>
              </a:rPr>
              <a:t>Sergeant H. Oakes</a:t>
            </a:r>
          </a:p>
          <a:p>
            <a:r>
              <a:rPr lang="en-GB" sz="2000" dirty="0">
                <a:solidFill>
                  <a:srgbClr val="3F737B"/>
                </a:solidFill>
                <a:cs typeface="Arial" panose="020B0604020202020204" pitchFamily="34" charset="0"/>
              </a:rPr>
              <a:t>No. 5 Army Film &amp; Photographic Unit</a:t>
            </a:r>
          </a:p>
        </p:txBody>
      </p:sp>
      <p:cxnSp>
        <p:nvCxnSpPr>
          <p:cNvPr id="13" name="Straight Connector 12"/>
          <p:cNvCxnSpPr/>
          <p:nvPr/>
        </p:nvCxnSpPr>
        <p:spPr>
          <a:xfrm flipV="1">
            <a:off x="6762214" y="2428207"/>
            <a:ext cx="2796437" cy="1"/>
          </a:xfrm>
          <a:prstGeom prst="line">
            <a:avLst/>
          </a:prstGeom>
          <a:ln w="57150">
            <a:solidFill>
              <a:schemeClr val="accent4">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662030" y="6132918"/>
            <a:ext cx="1220206" cy="276999"/>
          </a:xfrm>
          <a:prstGeom prst="rect">
            <a:avLst/>
          </a:prstGeom>
        </p:spPr>
        <p:txBody>
          <a:bodyPr wrap="none">
            <a:spAutoFit/>
          </a:bodyPr>
          <a:lstStyle/>
          <a:p>
            <a:r>
              <a:rPr lang="en-GB" sz="1200" dirty="0"/>
              <a:t>© IWM (BU 4269) </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2214" y="3483349"/>
            <a:ext cx="1727200" cy="1701292"/>
          </a:xfrm>
          <a:prstGeom prst="rect">
            <a:avLst/>
          </a:prstGeom>
        </p:spPr>
      </p:pic>
      <p:sp>
        <p:nvSpPr>
          <p:cNvPr id="14" name="TextBox 13"/>
          <p:cNvSpPr txBox="1"/>
          <p:nvPr/>
        </p:nvSpPr>
        <p:spPr>
          <a:xfrm>
            <a:off x="6753224" y="5184641"/>
            <a:ext cx="2805427" cy="1569660"/>
          </a:xfrm>
          <a:prstGeom prst="rect">
            <a:avLst/>
          </a:prstGeom>
          <a:noFill/>
        </p:spPr>
        <p:txBody>
          <a:bodyPr wrap="square" lIns="0" rIns="0" rtlCol="0">
            <a:spAutoFit/>
          </a:bodyPr>
          <a:lstStyle/>
          <a:p>
            <a:r>
              <a:rPr lang="en-GB" sz="1200" dirty="0"/>
              <a:t>‘Sgt Harry Oakes, cine cameraman and photo-</a:t>
            </a:r>
            <a:r>
              <a:rPr lang="en-GB" sz="1200" dirty="0" err="1"/>
              <a:t>grapher</a:t>
            </a:r>
            <a:r>
              <a:rPr lang="en-GB" sz="1200" dirty="0"/>
              <a:t> with No 5 Army Film and Photographic Unit, poses with his cine camera for a final picture before leaving the North West European theatre in June 1945’.</a:t>
            </a:r>
          </a:p>
          <a:p>
            <a:r>
              <a:rPr lang="en-GB" sz="1200" dirty="0"/>
              <a:t>IWM caption</a:t>
            </a:r>
          </a:p>
          <a:p>
            <a:r>
              <a:rPr lang="en-GB" sz="1200" i="1" dirty="0"/>
              <a:t>IWM Photograph archive</a:t>
            </a:r>
          </a:p>
          <a:p>
            <a:r>
              <a:rPr lang="en-GB" sz="1200" dirty="0"/>
              <a:t>© IWM (BU 8362)</a:t>
            </a:r>
          </a:p>
        </p:txBody>
      </p:sp>
      <p:sp>
        <p:nvSpPr>
          <p:cNvPr id="16" name="TextBox 15">
            <a:extLst>
              <a:ext uri="{FF2B5EF4-FFF2-40B4-BE49-F238E27FC236}">
                <a16:creationId xmlns:a16="http://schemas.microsoft.com/office/drawing/2014/main" id="{20960E43-3FCE-4790-A5EF-D8D33CB31693}"/>
              </a:ext>
            </a:extLst>
          </p:cNvPr>
          <p:cNvSpPr txBox="1"/>
          <p:nvPr/>
        </p:nvSpPr>
        <p:spPr>
          <a:xfrm>
            <a:off x="-8029" y="315961"/>
            <a:ext cx="687298" cy="369332"/>
          </a:xfrm>
          <a:prstGeom prst="rect">
            <a:avLst/>
          </a:prstGeom>
          <a:noFill/>
        </p:spPr>
        <p:txBody>
          <a:bodyPr wrap="square" rtlCol="0">
            <a:spAutoFit/>
          </a:bodyPr>
          <a:lstStyle/>
          <a:p>
            <a:pPr algn="ctr"/>
            <a:r>
              <a:rPr lang="en-GB" b="1" dirty="0"/>
              <a:t>A</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GB" dirty="0"/>
              <a:t>Telling the story 2</a:t>
            </a:r>
          </a:p>
        </p:txBody>
      </p:sp>
      <p:sp>
        <p:nvSpPr>
          <p:cNvPr id="2" name="Rectangle 1"/>
          <p:cNvSpPr/>
          <p:nvPr/>
        </p:nvSpPr>
        <p:spPr>
          <a:xfrm>
            <a:off x="3183081" y="1012109"/>
            <a:ext cx="6567747" cy="646331"/>
          </a:xfrm>
          <a:prstGeom prst="rect">
            <a:avLst/>
          </a:prstGeom>
        </p:spPr>
        <p:txBody>
          <a:bodyPr wrap="square">
            <a:spAutoFit/>
          </a:bodyPr>
          <a:lstStyle/>
          <a:p>
            <a:endParaRPr lang="en-GB" dirty="0"/>
          </a:p>
          <a:p>
            <a:r>
              <a:rPr lang="en-GB" dirty="0"/>
              <a:t> </a:t>
            </a:r>
            <a:endParaRPr lang="en-GB" sz="1400" dirty="0"/>
          </a:p>
        </p:txBody>
      </p:sp>
      <p:sp>
        <p:nvSpPr>
          <p:cNvPr id="3" name="Rectangle 2"/>
          <p:cNvSpPr/>
          <p:nvPr/>
        </p:nvSpPr>
        <p:spPr>
          <a:xfrm>
            <a:off x="4011612" y="1348749"/>
            <a:ext cx="5508299" cy="4708981"/>
          </a:xfrm>
          <a:prstGeom prst="rect">
            <a:avLst/>
          </a:prstGeom>
        </p:spPr>
        <p:txBody>
          <a:bodyPr wrap="square" lIns="0" rIns="0">
            <a:spAutoFit/>
          </a:bodyPr>
          <a:lstStyle/>
          <a:p>
            <a:r>
              <a:rPr lang="en-GB" sz="1600" dirty="0"/>
              <a:t>‘What happened was we were all allocated to a hut … the first job to do each day was to go in … and pick out the dead bodies. You’d just go around and see who’s dead and who wasn’t. It was sometimes very difficult to be certain who was dead and who wasn’t. Remove the dead, take them outside, leave them in a heap and the Hungarians then moved them by truck to the mass graves where they were put in the mass graves. And having got rid of the dead you then made a sort of so say ward round to try and do what you could for the remainder … the vast majority had diarrhoea. They all had the most appalling coughs, they all had the most dreadful skin diseases, they were all filthy dirty and they were all absolutely skeletally thin … And we were dealing with the killer, the main killer, which was typhus. And typhus was killing a very large number of people every day’.</a:t>
            </a:r>
          </a:p>
          <a:p>
            <a:endParaRPr lang="en-GB" sz="1600" i="1" dirty="0"/>
          </a:p>
          <a:p>
            <a:r>
              <a:rPr lang="de-DE" sz="1600" dirty="0"/>
              <a:t>(IWM SR 8996) </a:t>
            </a:r>
          </a:p>
          <a:p>
            <a:r>
              <a:rPr lang="de-DE" sz="1600" dirty="0"/>
              <a:t>Interview recorded 19-09-1985</a:t>
            </a:r>
          </a:p>
          <a:p>
            <a:endParaRPr lang="de-DE" sz="1600" dirty="0"/>
          </a:p>
          <a:p>
            <a:r>
              <a:rPr lang="de-DE" sz="1600" i="1" dirty="0"/>
              <a:t>IWM Sound archive</a:t>
            </a:r>
            <a:endParaRPr lang="en-GB" sz="1600" i="1" dirty="0"/>
          </a:p>
          <a:p>
            <a:endParaRPr lang="en-GB" sz="1200" i="1" dirty="0"/>
          </a:p>
        </p:txBody>
      </p:sp>
      <p:sp>
        <p:nvSpPr>
          <p:cNvPr id="12" name="TextBox 11"/>
          <p:cNvSpPr txBox="1"/>
          <p:nvPr/>
        </p:nvSpPr>
        <p:spPr>
          <a:xfrm>
            <a:off x="344488" y="2349165"/>
            <a:ext cx="2660073" cy="923330"/>
          </a:xfrm>
          <a:prstGeom prst="rect">
            <a:avLst/>
          </a:prstGeom>
          <a:noFill/>
        </p:spPr>
        <p:txBody>
          <a:bodyPr wrap="square" lIns="0" rIns="0" rtlCol="0">
            <a:spAutoFit/>
          </a:bodyPr>
          <a:lstStyle/>
          <a:p>
            <a:r>
              <a:rPr lang="en-GB" dirty="0"/>
              <a:t>Dr Roger Dixey was a medical student who volunteered for the relief effort at Bergen-Belsen.</a:t>
            </a:r>
            <a:endParaRPr lang="en-GB" dirty="0">
              <a:solidFill>
                <a:srgbClr val="FF0000"/>
              </a:solidFill>
            </a:endParaRPr>
          </a:p>
        </p:txBody>
      </p:sp>
      <p:sp>
        <p:nvSpPr>
          <p:cNvPr id="13" name="TextBox 12">
            <a:extLst>
              <a:ext uri="{FF2B5EF4-FFF2-40B4-BE49-F238E27FC236}">
                <a16:creationId xmlns:a16="http://schemas.microsoft.com/office/drawing/2014/main" id="{609139D5-4DD9-48FD-9EAE-CFE5F549E6BF}"/>
              </a:ext>
            </a:extLst>
          </p:cNvPr>
          <p:cNvSpPr txBox="1"/>
          <p:nvPr/>
        </p:nvSpPr>
        <p:spPr>
          <a:xfrm>
            <a:off x="-8029" y="315961"/>
            <a:ext cx="687298" cy="369332"/>
          </a:xfrm>
          <a:prstGeom prst="rect">
            <a:avLst/>
          </a:prstGeom>
          <a:noFill/>
        </p:spPr>
        <p:txBody>
          <a:bodyPr wrap="square" rtlCol="0">
            <a:spAutoFit/>
          </a:bodyPr>
          <a:lstStyle/>
          <a:p>
            <a:pPr algn="ctr"/>
            <a:r>
              <a:rPr lang="en-GB" b="1" dirty="0"/>
              <a:t>D</a:t>
            </a:r>
          </a:p>
        </p:txBody>
      </p:sp>
      <p:sp>
        <p:nvSpPr>
          <p:cNvPr id="14" name="Rectangle 13">
            <a:extLst>
              <a:ext uri="{FF2B5EF4-FFF2-40B4-BE49-F238E27FC236}">
                <a16:creationId xmlns:a16="http://schemas.microsoft.com/office/drawing/2014/main" id="{6EF854F0-6C3D-4E0D-8FBF-CC29E5653BE3}"/>
              </a:ext>
            </a:extLst>
          </p:cNvPr>
          <p:cNvSpPr/>
          <p:nvPr/>
        </p:nvSpPr>
        <p:spPr>
          <a:xfrm>
            <a:off x="346838" y="1341438"/>
            <a:ext cx="3021837" cy="565572"/>
          </a:xfrm>
          <a:prstGeom prst="rect">
            <a:avLst/>
          </a:prstGeom>
          <a:solidFill>
            <a:srgbClr val="FFEBBA"/>
          </a:solidFill>
          <a:ln w="38100">
            <a:noFill/>
            <a:round/>
          </a:ln>
        </p:spPr>
        <p:txBody>
          <a:bodyPr wrap="square" lIns="144000" tIns="108000" rIns="144000" bIns="144000" anchor="t" anchorCtr="0">
            <a:noAutofit/>
          </a:bodyPr>
          <a:lstStyle/>
          <a:p>
            <a:pPr>
              <a:lnSpc>
                <a:spcPct val="110000"/>
              </a:lnSpc>
            </a:pPr>
            <a:r>
              <a:rPr lang="en-GB" sz="2000" dirty="0">
                <a:solidFill>
                  <a:srgbClr val="3F737B"/>
                </a:solidFill>
                <a:cs typeface="Arial" panose="020B0604020202020204" pitchFamily="34" charset="0"/>
              </a:rPr>
              <a:t>Dr Roger Dixey</a:t>
            </a:r>
          </a:p>
        </p:txBody>
      </p:sp>
      <p:cxnSp>
        <p:nvCxnSpPr>
          <p:cNvPr id="15" name="Straight Connector 14">
            <a:extLst>
              <a:ext uri="{FF2B5EF4-FFF2-40B4-BE49-F238E27FC236}">
                <a16:creationId xmlns:a16="http://schemas.microsoft.com/office/drawing/2014/main" id="{0593DAA1-359C-4E63-927D-E0B192C986B6}"/>
              </a:ext>
            </a:extLst>
          </p:cNvPr>
          <p:cNvCxnSpPr>
            <a:cxnSpLocks/>
          </p:cNvCxnSpPr>
          <p:nvPr/>
        </p:nvCxnSpPr>
        <p:spPr>
          <a:xfrm>
            <a:off x="346838" y="1895220"/>
            <a:ext cx="3021837" cy="0"/>
          </a:xfrm>
          <a:prstGeom prst="line">
            <a:avLst/>
          </a:prstGeom>
          <a:ln w="57150">
            <a:solidFill>
              <a:srgbClr val="FFD8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98235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GB" dirty="0"/>
              <a:t>Telling the story 3</a:t>
            </a:r>
          </a:p>
        </p:txBody>
      </p:sp>
      <p:sp>
        <p:nvSpPr>
          <p:cNvPr id="2" name="Rectangle 1"/>
          <p:cNvSpPr/>
          <p:nvPr/>
        </p:nvSpPr>
        <p:spPr>
          <a:xfrm>
            <a:off x="4026826" y="1353113"/>
            <a:ext cx="5531826" cy="4139275"/>
          </a:xfrm>
          <a:prstGeom prst="rect">
            <a:avLst/>
          </a:prstGeom>
        </p:spPr>
        <p:txBody>
          <a:bodyPr wrap="square" lIns="0" rIns="0">
            <a:spAutoFit/>
          </a:bodyPr>
          <a:lstStyle/>
          <a:p>
            <a:pPr>
              <a:lnSpc>
                <a:spcPct val="115000"/>
              </a:lnSpc>
              <a:spcAft>
                <a:spcPts val="0"/>
              </a:spcAft>
            </a:pPr>
            <a:r>
              <a:rPr lang="en-GB" sz="1600" dirty="0">
                <a:solidFill>
                  <a:srgbClr val="202020"/>
                </a:solidFill>
                <a:ea typeface="Calibri" panose="020F0502020204030204" pitchFamily="34" charset="0"/>
                <a:cs typeface="Times New Roman" panose="02020603050405020304" pitchFamily="18" charset="0"/>
              </a:rPr>
              <a:t>‘The day following admission was never so difficult as the succeeding days when the patients would be less apathetic, less apprehensive and as soon as any meal appeared in the wards, the clamour for food would start. Those cries of the hungry will haunt the ears of those who heard them for a long time to come’.</a:t>
            </a:r>
          </a:p>
          <a:p>
            <a:pPr>
              <a:lnSpc>
                <a:spcPct val="115000"/>
              </a:lnSpc>
              <a:spcAft>
                <a:spcPts val="0"/>
              </a:spcAft>
            </a:pPr>
            <a:r>
              <a:rPr lang="en-GB" sz="1600" dirty="0">
                <a:solidFill>
                  <a:srgbClr val="FF0000"/>
                </a:solidFill>
                <a:ea typeface="Calibri" panose="020F0502020204030204" pitchFamily="34" charset="0"/>
                <a:cs typeface="Times New Roman" panose="02020603050405020304" pitchFamily="18" charset="0"/>
              </a:rPr>
              <a:t> </a:t>
            </a:r>
          </a:p>
          <a:p>
            <a:pPr>
              <a:lnSpc>
                <a:spcPct val="115000"/>
              </a:lnSpc>
              <a:spcAft>
                <a:spcPts val="0"/>
              </a:spcAft>
            </a:pPr>
            <a:r>
              <a:rPr lang="en-GB" sz="1600" dirty="0">
                <a:solidFill>
                  <a:srgbClr val="000000"/>
                </a:solidFill>
                <a:ea typeface="Calibri" panose="020F0502020204030204" pitchFamily="34" charset="0"/>
                <a:cs typeface="Times New Roman" panose="02020603050405020304" pitchFamily="18" charset="0"/>
              </a:rPr>
              <a:t>21 April 1945.</a:t>
            </a:r>
          </a:p>
          <a:p>
            <a:pPr>
              <a:lnSpc>
                <a:spcPct val="115000"/>
              </a:lnSpc>
              <a:spcAft>
                <a:spcPts val="0"/>
              </a:spcAft>
            </a:pPr>
            <a:endParaRPr lang="en-GB" sz="1600" dirty="0">
              <a:solidFill>
                <a:srgbClr val="FF0000"/>
              </a:solidFill>
              <a:ea typeface="Calibri" panose="020F0502020204030204" pitchFamily="34" charset="0"/>
              <a:cs typeface="Times New Roman" panose="02020603050405020304" pitchFamily="18" charset="0"/>
            </a:endParaRPr>
          </a:p>
          <a:p>
            <a:pPr>
              <a:lnSpc>
                <a:spcPct val="115000"/>
              </a:lnSpc>
              <a:spcAft>
                <a:spcPts val="0"/>
              </a:spcAft>
            </a:pPr>
            <a:r>
              <a:rPr lang="en-GB" sz="1600" dirty="0">
                <a:ea typeface="Calibri" panose="020F0502020204030204" pitchFamily="34" charset="0"/>
                <a:cs typeface="Times New Roman" panose="02020603050405020304" pitchFamily="18" charset="0"/>
              </a:rPr>
              <a:t>From the diary of Molly Silva Jones (McFarlane papers, 99/86/1).</a:t>
            </a:r>
          </a:p>
          <a:p>
            <a:pPr>
              <a:lnSpc>
                <a:spcPct val="115000"/>
              </a:lnSpc>
              <a:spcAft>
                <a:spcPts val="0"/>
              </a:spcAft>
            </a:pPr>
            <a:r>
              <a:rPr lang="en-GB" sz="1600" i="1" dirty="0">
                <a:ea typeface="Calibri" panose="020F0502020204030204" pitchFamily="34" charset="0"/>
                <a:cs typeface="Times New Roman" panose="02020603050405020304" pitchFamily="18" charset="0"/>
              </a:rPr>
              <a:t>IWM Document archive</a:t>
            </a:r>
            <a:br>
              <a:rPr lang="en-GB" sz="1600" i="1" dirty="0">
                <a:ea typeface="Calibri" panose="020F0502020204030204" pitchFamily="34" charset="0"/>
                <a:cs typeface="Times New Roman" panose="02020603050405020304" pitchFamily="18" charset="0"/>
              </a:rPr>
            </a:br>
            <a:endParaRPr lang="en-GB" sz="1600" dirty="0">
              <a:ea typeface="Calibri" panose="020F0502020204030204" pitchFamily="34" charset="0"/>
              <a:cs typeface="Times New Roman" panose="02020603050405020304" pitchFamily="18" charset="0"/>
            </a:endParaRPr>
          </a:p>
          <a:p>
            <a:r>
              <a:rPr lang="en-GB" sz="1600" dirty="0"/>
              <a:t>No name. (2006). ‘The Medical Relief Effort at Belsen: Eyewitness Accounts’. In S. Bardgett and D. Cesarani (Eds), </a:t>
            </a:r>
            <a:r>
              <a:rPr lang="en-GB" sz="1600" i="1" dirty="0"/>
              <a:t>Belsen 1945: New historical perspectives </a:t>
            </a:r>
            <a:r>
              <a:rPr lang="en-GB" sz="1600" dirty="0"/>
              <a:t>(p. 56).</a:t>
            </a:r>
            <a:r>
              <a:rPr lang="en-GB" sz="1600" i="1" dirty="0"/>
              <a:t> </a:t>
            </a:r>
            <a:r>
              <a:rPr lang="en-GB" sz="1600" dirty="0"/>
              <a:t>London: </a:t>
            </a:r>
            <a:r>
              <a:rPr lang="en-GB" sz="1600" dirty="0" err="1"/>
              <a:t>Vallentine</a:t>
            </a:r>
            <a:r>
              <a:rPr lang="en-GB" sz="1600" dirty="0"/>
              <a:t> Mitchell.</a:t>
            </a:r>
            <a:endParaRPr lang="en-GB" sz="1600" b="1" dirty="0"/>
          </a:p>
          <a:p>
            <a:pPr>
              <a:lnSpc>
                <a:spcPct val="115000"/>
              </a:lnSpc>
              <a:spcAft>
                <a:spcPts val="0"/>
              </a:spcAft>
            </a:pPr>
            <a:endParaRPr lang="en-GB" sz="1200" dirty="0">
              <a:ea typeface="Calibri" panose="020F0502020204030204" pitchFamily="34" charset="0"/>
              <a:cs typeface="Times New Roman" panose="02020603050405020304" pitchFamily="18" charset="0"/>
            </a:endParaRPr>
          </a:p>
        </p:txBody>
      </p:sp>
      <p:sp>
        <p:nvSpPr>
          <p:cNvPr id="3" name="Rectangle 2"/>
          <p:cNvSpPr/>
          <p:nvPr/>
        </p:nvSpPr>
        <p:spPr>
          <a:xfrm>
            <a:off x="344488" y="2311614"/>
            <a:ext cx="2795534" cy="1685077"/>
          </a:xfrm>
          <a:prstGeom prst="rect">
            <a:avLst/>
          </a:prstGeom>
        </p:spPr>
        <p:txBody>
          <a:bodyPr wrap="square" lIns="0" rIns="0">
            <a:spAutoFit/>
          </a:bodyPr>
          <a:lstStyle/>
          <a:p>
            <a:pPr>
              <a:lnSpc>
                <a:spcPct val="115000"/>
              </a:lnSpc>
              <a:spcAft>
                <a:spcPts val="0"/>
              </a:spcAft>
            </a:pPr>
            <a:r>
              <a:rPr lang="en-GB" dirty="0">
                <a:ea typeface="Calibri" panose="020F0502020204030204" pitchFamily="34" charset="0"/>
                <a:cs typeface="Times New Roman" panose="02020603050405020304" pitchFamily="18" charset="0"/>
              </a:rPr>
              <a:t>Beatrice Mary (Molly) Silva Jones was one of four nurses who arrived with the Red Cross on 20</a:t>
            </a:r>
            <a:r>
              <a:rPr lang="en-GB" baseline="30000" dirty="0">
                <a:ea typeface="Calibri" panose="020F0502020204030204" pitchFamily="34" charset="0"/>
                <a:cs typeface="Times New Roman" panose="02020603050405020304" pitchFamily="18" charset="0"/>
              </a:rPr>
              <a:t>th</a:t>
            </a:r>
            <a:r>
              <a:rPr lang="en-GB" dirty="0">
                <a:ea typeface="Calibri" panose="020F0502020204030204" pitchFamily="34" charset="0"/>
                <a:cs typeface="Times New Roman" panose="02020603050405020304" pitchFamily="18" charset="0"/>
              </a:rPr>
              <a:t> April 1945.</a:t>
            </a:r>
          </a:p>
          <a:p>
            <a:pPr>
              <a:lnSpc>
                <a:spcPct val="115000"/>
              </a:lnSpc>
              <a:spcAft>
                <a:spcPts val="0"/>
              </a:spcAft>
            </a:pPr>
            <a:endParaRPr lang="en-GB" dirty="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0257AA44-4DDF-4C9C-9733-4E0576FBA086}"/>
              </a:ext>
            </a:extLst>
          </p:cNvPr>
          <p:cNvSpPr txBox="1"/>
          <p:nvPr/>
        </p:nvSpPr>
        <p:spPr>
          <a:xfrm>
            <a:off x="-8029" y="315961"/>
            <a:ext cx="687298" cy="369332"/>
          </a:xfrm>
          <a:prstGeom prst="rect">
            <a:avLst/>
          </a:prstGeom>
          <a:noFill/>
        </p:spPr>
        <p:txBody>
          <a:bodyPr wrap="square" rtlCol="0">
            <a:spAutoFit/>
          </a:bodyPr>
          <a:lstStyle/>
          <a:p>
            <a:pPr algn="ctr"/>
            <a:r>
              <a:rPr lang="en-GB" b="1" dirty="0"/>
              <a:t>D</a:t>
            </a:r>
          </a:p>
        </p:txBody>
      </p:sp>
      <p:sp>
        <p:nvSpPr>
          <p:cNvPr id="12" name="Rectangle 11">
            <a:extLst>
              <a:ext uri="{FF2B5EF4-FFF2-40B4-BE49-F238E27FC236}">
                <a16:creationId xmlns:a16="http://schemas.microsoft.com/office/drawing/2014/main" id="{7AD77498-1565-4349-9831-F785965E4342}"/>
              </a:ext>
            </a:extLst>
          </p:cNvPr>
          <p:cNvSpPr/>
          <p:nvPr/>
        </p:nvSpPr>
        <p:spPr>
          <a:xfrm>
            <a:off x="344487" y="1337472"/>
            <a:ext cx="3024187" cy="565572"/>
          </a:xfrm>
          <a:prstGeom prst="rect">
            <a:avLst/>
          </a:prstGeom>
          <a:solidFill>
            <a:schemeClr val="accent3">
              <a:lumMod val="40000"/>
              <a:lumOff val="60000"/>
            </a:schemeClr>
          </a:solidFill>
          <a:ln w="38100">
            <a:noFill/>
            <a:round/>
          </a:ln>
        </p:spPr>
        <p:txBody>
          <a:bodyPr wrap="square" lIns="144000" tIns="108000" rIns="144000" bIns="144000" anchor="t" anchorCtr="0">
            <a:spAutoFit/>
          </a:bodyPr>
          <a:lstStyle/>
          <a:p>
            <a:pPr>
              <a:lnSpc>
                <a:spcPct val="110000"/>
              </a:lnSpc>
            </a:pPr>
            <a:r>
              <a:rPr lang="en-GB" sz="2000" dirty="0">
                <a:solidFill>
                  <a:srgbClr val="3F737B"/>
                </a:solidFill>
                <a:cs typeface="Arial" panose="020B0604020202020204" pitchFamily="34" charset="0"/>
              </a:rPr>
              <a:t>Molly Silva Jones</a:t>
            </a:r>
          </a:p>
        </p:txBody>
      </p:sp>
      <p:cxnSp>
        <p:nvCxnSpPr>
          <p:cNvPr id="13" name="Straight Connector 12">
            <a:extLst>
              <a:ext uri="{FF2B5EF4-FFF2-40B4-BE49-F238E27FC236}">
                <a16:creationId xmlns:a16="http://schemas.microsoft.com/office/drawing/2014/main" id="{76EFA3EF-BB75-4152-BB34-532C7A38ACB6}"/>
              </a:ext>
            </a:extLst>
          </p:cNvPr>
          <p:cNvCxnSpPr>
            <a:cxnSpLocks/>
          </p:cNvCxnSpPr>
          <p:nvPr/>
        </p:nvCxnSpPr>
        <p:spPr>
          <a:xfrm>
            <a:off x="336458" y="1936402"/>
            <a:ext cx="3024187" cy="0"/>
          </a:xfrm>
          <a:prstGeom prst="line">
            <a:avLst/>
          </a:prstGeom>
          <a:ln w="57150">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705333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GB" dirty="0"/>
              <a:t>Telling the story 4</a:t>
            </a:r>
          </a:p>
        </p:txBody>
      </p:sp>
      <p:sp>
        <p:nvSpPr>
          <p:cNvPr id="2" name="Rectangle 1"/>
          <p:cNvSpPr/>
          <p:nvPr/>
        </p:nvSpPr>
        <p:spPr>
          <a:xfrm>
            <a:off x="3183081" y="1012109"/>
            <a:ext cx="6567747" cy="646331"/>
          </a:xfrm>
          <a:prstGeom prst="rect">
            <a:avLst/>
          </a:prstGeom>
        </p:spPr>
        <p:txBody>
          <a:bodyPr wrap="square">
            <a:spAutoFit/>
          </a:bodyPr>
          <a:lstStyle/>
          <a:p>
            <a:endParaRPr lang="en-GB" dirty="0"/>
          </a:p>
          <a:p>
            <a:r>
              <a:rPr lang="en-GB" dirty="0"/>
              <a:t> </a:t>
            </a:r>
            <a:endParaRPr lang="en-GB" sz="1400" dirty="0"/>
          </a:p>
        </p:txBody>
      </p:sp>
      <p:sp>
        <p:nvSpPr>
          <p:cNvPr id="3" name="Rectangle 2"/>
          <p:cNvSpPr/>
          <p:nvPr/>
        </p:nvSpPr>
        <p:spPr>
          <a:xfrm>
            <a:off x="4035562" y="1341438"/>
            <a:ext cx="5534818" cy="4031873"/>
          </a:xfrm>
          <a:prstGeom prst="rect">
            <a:avLst/>
          </a:prstGeom>
        </p:spPr>
        <p:txBody>
          <a:bodyPr wrap="square" lIns="0" rIns="0">
            <a:spAutoFit/>
          </a:bodyPr>
          <a:lstStyle/>
          <a:p>
            <a:r>
              <a:rPr lang="en-GB" sz="1600" dirty="0"/>
              <a:t>‘The policy was, right from the beginning, was to get people out of that awful place into proper surroundings and you couldn’t take them out until they’d been cleaned and the army had set up a “human laundry” – or was in the process of setting up a “human laundry” – which consisted of trestle tables, water supply, trestle tables, a clothing dump, a stretcher dump, old clothing to be discarded, fresh clothing to be provided after the inmates would be brought out of the huts, hosed down, washed down, deloused, and then put into fresh clothes and then evacuated from the camp …The primary task of course was to save life and to get people fed, to get them out of the camp into proper conditions where they could be nursed and looked after and saved from dying’.</a:t>
            </a:r>
          </a:p>
          <a:p>
            <a:endParaRPr lang="en-GB" sz="1600" i="1" dirty="0"/>
          </a:p>
          <a:p>
            <a:r>
              <a:rPr lang="de-DE" sz="1600" dirty="0"/>
              <a:t>(IWM SR 9082) </a:t>
            </a:r>
          </a:p>
          <a:p>
            <a:r>
              <a:rPr lang="de-DE" sz="1600" dirty="0"/>
              <a:t>Interview recorded 26-09-1985</a:t>
            </a:r>
          </a:p>
          <a:p>
            <a:endParaRPr lang="en-GB" sz="1600" i="1" dirty="0"/>
          </a:p>
          <a:p>
            <a:r>
              <a:rPr lang="en-GB" sz="1600" i="1" dirty="0"/>
              <a:t>IWM Sound archive</a:t>
            </a:r>
            <a:endParaRPr lang="en-GB" sz="1600" dirty="0"/>
          </a:p>
        </p:txBody>
      </p:sp>
      <p:sp>
        <p:nvSpPr>
          <p:cNvPr id="13" name="TextBox 12"/>
          <p:cNvSpPr txBox="1"/>
          <p:nvPr/>
        </p:nvSpPr>
        <p:spPr>
          <a:xfrm>
            <a:off x="335620" y="2294988"/>
            <a:ext cx="2660073" cy="1200329"/>
          </a:xfrm>
          <a:prstGeom prst="rect">
            <a:avLst/>
          </a:prstGeom>
          <a:noFill/>
        </p:spPr>
        <p:txBody>
          <a:bodyPr wrap="square" lIns="0" rIns="0" rtlCol="0">
            <a:spAutoFit/>
          </a:bodyPr>
          <a:lstStyle/>
          <a:p>
            <a:r>
              <a:rPr lang="en-GB" dirty="0"/>
              <a:t>Dr Laurence Wand was a medical student who volunteered for the relief effort at Bergen-Belsen.</a:t>
            </a:r>
            <a:endParaRPr lang="en-GB" dirty="0">
              <a:solidFill>
                <a:srgbClr val="FF0000"/>
              </a:solidFill>
            </a:endParaRPr>
          </a:p>
        </p:txBody>
      </p:sp>
      <p:sp>
        <p:nvSpPr>
          <p:cNvPr id="12" name="TextBox 11">
            <a:extLst>
              <a:ext uri="{FF2B5EF4-FFF2-40B4-BE49-F238E27FC236}">
                <a16:creationId xmlns:a16="http://schemas.microsoft.com/office/drawing/2014/main" id="{013E4610-6101-4CE6-A00F-D04CF14E2E7D}"/>
              </a:ext>
            </a:extLst>
          </p:cNvPr>
          <p:cNvSpPr txBox="1"/>
          <p:nvPr/>
        </p:nvSpPr>
        <p:spPr>
          <a:xfrm>
            <a:off x="-8029" y="315961"/>
            <a:ext cx="687298" cy="369332"/>
          </a:xfrm>
          <a:prstGeom prst="rect">
            <a:avLst/>
          </a:prstGeom>
          <a:noFill/>
        </p:spPr>
        <p:txBody>
          <a:bodyPr wrap="square" rtlCol="0">
            <a:spAutoFit/>
          </a:bodyPr>
          <a:lstStyle/>
          <a:p>
            <a:pPr algn="ctr"/>
            <a:r>
              <a:rPr lang="en-GB" b="1" dirty="0"/>
              <a:t>D</a:t>
            </a:r>
          </a:p>
        </p:txBody>
      </p:sp>
      <p:sp>
        <p:nvSpPr>
          <p:cNvPr id="14" name="Rectangle 13">
            <a:extLst>
              <a:ext uri="{FF2B5EF4-FFF2-40B4-BE49-F238E27FC236}">
                <a16:creationId xmlns:a16="http://schemas.microsoft.com/office/drawing/2014/main" id="{62981FBC-F478-491C-8864-15965E08A051}"/>
              </a:ext>
            </a:extLst>
          </p:cNvPr>
          <p:cNvSpPr/>
          <p:nvPr/>
        </p:nvSpPr>
        <p:spPr>
          <a:xfrm>
            <a:off x="346838" y="1341438"/>
            <a:ext cx="3021837" cy="565572"/>
          </a:xfrm>
          <a:prstGeom prst="rect">
            <a:avLst/>
          </a:prstGeom>
          <a:solidFill>
            <a:srgbClr val="FFEBBA"/>
          </a:solidFill>
          <a:ln w="38100">
            <a:noFill/>
            <a:round/>
          </a:ln>
        </p:spPr>
        <p:txBody>
          <a:bodyPr wrap="square" lIns="144000" tIns="108000" rIns="144000" bIns="144000" anchor="t" anchorCtr="0">
            <a:noAutofit/>
          </a:bodyPr>
          <a:lstStyle/>
          <a:p>
            <a:pPr>
              <a:lnSpc>
                <a:spcPct val="110000"/>
              </a:lnSpc>
            </a:pPr>
            <a:r>
              <a:rPr lang="en-GB" sz="2000" dirty="0">
                <a:solidFill>
                  <a:srgbClr val="3F737B"/>
                </a:solidFill>
                <a:cs typeface="Arial" panose="020B0604020202020204" pitchFamily="34" charset="0"/>
              </a:rPr>
              <a:t>Dr Laurence Wand</a:t>
            </a:r>
          </a:p>
        </p:txBody>
      </p:sp>
      <p:cxnSp>
        <p:nvCxnSpPr>
          <p:cNvPr id="15" name="Straight Connector 14">
            <a:extLst>
              <a:ext uri="{FF2B5EF4-FFF2-40B4-BE49-F238E27FC236}">
                <a16:creationId xmlns:a16="http://schemas.microsoft.com/office/drawing/2014/main" id="{99ED20AA-E2A1-438C-A0CD-962556E8D0F6}"/>
              </a:ext>
            </a:extLst>
          </p:cNvPr>
          <p:cNvCxnSpPr>
            <a:cxnSpLocks/>
          </p:cNvCxnSpPr>
          <p:nvPr/>
        </p:nvCxnSpPr>
        <p:spPr>
          <a:xfrm>
            <a:off x="346838" y="1895220"/>
            <a:ext cx="3021837" cy="0"/>
          </a:xfrm>
          <a:prstGeom prst="line">
            <a:avLst/>
          </a:prstGeom>
          <a:ln w="57150">
            <a:solidFill>
              <a:srgbClr val="FFD8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11296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Discovering Bergen-Belsen</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269" y="1336675"/>
            <a:ext cx="4758075" cy="4770000"/>
          </a:xfrm>
          <a:prstGeom prst="rect">
            <a:avLst/>
          </a:prstGeom>
        </p:spPr>
      </p:pic>
      <p:sp>
        <p:nvSpPr>
          <p:cNvPr id="5" name="Rectangle 4"/>
          <p:cNvSpPr/>
          <p:nvPr/>
        </p:nvSpPr>
        <p:spPr>
          <a:xfrm>
            <a:off x="609600" y="6110261"/>
            <a:ext cx="1184940" cy="276999"/>
          </a:xfrm>
          <a:prstGeom prst="rect">
            <a:avLst/>
          </a:prstGeom>
        </p:spPr>
        <p:txBody>
          <a:bodyPr wrap="none">
            <a:spAutoFit/>
          </a:bodyPr>
          <a:lstStyle/>
          <a:p>
            <a:r>
              <a:rPr lang="en-GB" sz="1200" dirty="0"/>
              <a:t>© IWM (BU 3764)</a:t>
            </a:r>
          </a:p>
        </p:txBody>
      </p:sp>
      <p:sp>
        <p:nvSpPr>
          <p:cNvPr id="6" name="Rectangle 5"/>
          <p:cNvSpPr/>
          <p:nvPr/>
        </p:nvSpPr>
        <p:spPr>
          <a:xfrm>
            <a:off x="6776439" y="2472698"/>
            <a:ext cx="2782212" cy="1200329"/>
          </a:xfrm>
          <a:prstGeom prst="rect">
            <a:avLst/>
          </a:prstGeom>
        </p:spPr>
        <p:txBody>
          <a:bodyPr wrap="square" lIns="0" rIns="0">
            <a:spAutoFit/>
          </a:bodyPr>
          <a:lstStyle/>
          <a:p>
            <a:r>
              <a:rPr lang="en-GB" sz="1200" dirty="0"/>
              <a:t>‘A general view of part of the squalor and filth in the camp at the point of its liberation by the British Army’.</a:t>
            </a:r>
          </a:p>
          <a:p>
            <a:r>
              <a:rPr lang="en-GB" sz="1200" dirty="0"/>
              <a:t>April 1945</a:t>
            </a:r>
          </a:p>
          <a:p>
            <a:r>
              <a:rPr lang="en-GB" sz="1200" dirty="0"/>
              <a:t>IWM caption</a:t>
            </a:r>
          </a:p>
          <a:p>
            <a:r>
              <a:rPr lang="en-GB" sz="1200" i="1" dirty="0"/>
              <a:t>IWM Photograph archive</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6439" y="3673028"/>
            <a:ext cx="2191864" cy="1674036"/>
          </a:xfrm>
          <a:prstGeom prst="rect">
            <a:avLst/>
          </a:prstGeom>
        </p:spPr>
      </p:pic>
      <p:sp>
        <p:nvSpPr>
          <p:cNvPr id="7" name="Rectangle 6"/>
          <p:cNvSpPr/>
          <p:nvPr/>
        </p:nvSpPr>
        <p:spPr>
          <a:xfrm>
            <a:off x="6776440" y="5353256"/>
            <a:ext cx="2782212" cy="1384995"/>
          </a:xfrm>
          <a:prstGeom prst="rect">
            <a:avLst/>
          </a:prstGeom>
        </p:spPr>
        <p:txBody>
          <a:bodyPr wrap="square" lIns="0" rIns="0">
            <a:spAutoFit/>
          </a:bodyPr>
          <a:lstStyle/>
          <a:p>
            <a:r>
              <a:rPr lang="en-GB" sz="1200" dirty="0"/>
              <a:t>© IWM (IWM FLM 1226)</a:t>
            </a:r>
          </a:p>
          <a:p>
            <a:r>
              <a:rPr lang="en-GB" sz="1200" dirty="0"/>
              <a:t>‘A woman inmate of Belsen concentration camp kisses the hand of Army Film &amp; Photographic Unit cameraman Lieutenant Martin Wilson on liberation’.</a:t>
            </a:r>
          </a:p>
          <a:p>
            <a:r>
              <a:rPr lang="en-GB" sz="1200" dirty="0"/>
              <a:t>16 April 1945</a:t>
            </a:r>
          </a:p>
          <a:p>
            <a:r>
              <a:rPr lang="en-GB" sz="1200" dirty="0"/>
              <a:t>IWM caption. IWM Photograph archive</a:t>
            </a:r>
          </a:p>
        </p:txBody>
      </p:sp>
      <p:sp>
        <p:nvSpPr>
          <p:cNvPr id="11" name="TextBox 10">
            <a:extLst>
              <a:ext uri="{FF2B5EF4-FFF2-40B4-BE49-F238E27FC236}">
                <a16:creationId xmlns:a16="http://schemas.microsoft.com/office/drawing/2014/main" id="{D83F5B30-2BB6-4182-9DCE-45BBD87457AA}"/>
              </a:ext>
            </a:extLst>
          </p:cNvPr>
          <p:cNvSpPr txBox="1"/>
          <p:nvPr/>
        </p:nvSpPr>
        <p:spPr>
          <a:xfrm>
            <a:off x="-8029" y="315961"/>
            <a:ext cx="687298" cy="369332"/>
          </a:xfrm>
          <a:prstGeom prst="rect">
            <a:avLst/>
          </a:prstGeom>
          <a:noFill/>
        </p:spPr>
        <p:txBody>
          <a:bodyPr wrap="square" rtlCol="0">
            <a:spAutoFit/>
          </a:bodyPr>
          <a:lstStyle/>
          <a:p>
            <a:pPr algn="ctr"/>
            <a:r>
              <a:rPr lang="en-GB" b="1" dirty="0"/>
              <a:t>E</a:t>
            </a:r>
          </a:p>
        </p:txBody>
      </p:sp>
      <p:sp>
        <p:nvSpPr>
          <p:cNvPr id="12" name="Rectangle 11">
            <a:extLst>
              <a:ext uri="{FF2B5EF4-FFF2-40B4-BE49-F238E27FC236}">
                <a16:creationId xmlns:a16="http://schemas.microsoft.com/office/drawing/2014/main" id="{57DCD0AE-AEE3-4011-9B2A-E5F6E5F7DF05}"/>
              </a:ext>
            </a:extLst>
          </p:cNvPr>
          <p:cNvSpPr/>
          <p:nvPr/>
        </p:nvSpPr>
        <p:spPr>
          <a:xfrm>
            <a:off x="6753226" y="1325737"/>
            <a:ext cx="2805425" cy="1105088"/>
          </a:xfrm>
          <a:prstGeom prst="rect">
            <a:avLst/>
          </a:prstGeom>
          <a:solidFill>
            <a:schemeClr val="accent4">
              <a:lumMod val="20000"/>
              <a:lumOff val="80000"/>
            </a:schemeClr>
          </a:solidFill>
          <a:ln w="38100">
            <a:noFill/>
            <a:round/>
          </a:ln>
        </p:spPr>
        <p:txBody>
          <a:bodyPr wrap="square" lIns="144000" tIns="36000" rIns="144000" bIns="144000" anchor="b" anchorCtr="0">
            <a:spAutoFit/>
          </a:bodyPr>
          <a:lstStyle/>
          <a:p>
            <a:r>
              <a:rPr lang="en-GB" sz="2000" dirty="0">
                <a:solidFill>
                  <a:srgbClr val="3F737B"/>
                </a:solidFill>
                <a:cs typeface="Arial" panose="020B0604020202020204" pitchFamily="34" charset="0"/>
              </a:rPr>
              <a:t>Lt. M.H Wilson </a:t>
            </a:r>
          </a:p>
          <a:p>
            <a:r>
              <a:rPr lang="en-GB" sz="2000" dirty="0">
                <a:solidFill>
                  <a:srgbClr val="3F737B"/>
                </a:solidFill>
                <a:cs typeface="Arial" panose="020B0604020202020204" pitchFamily="34" charset="0"/>
              </a:rPr>
              <a:t>No. 5 Army Film &amp; Photographic Unit</a:t>
            </a:r>
          </a:p>
        </p:txBody>
      </p:sp>
      <p:cxnSp>
        <p:nvCxnSpPr>
          <p:cNvPr id="13" name="Straight Connector 12">
            <a:extLst>
              <a:ext uri="{FF2B5EF4-FFF2-40B4-BE49-F238E27FC236}">
                <a16:creationId xmlns:a16="http://schemas.microsoft.com/office/drawing/2014/main" id="{E6B231A6-8A69-45A3-B9AC-51C370398BC5}"/>
              </a:ext>
            </a:extLst>
          </p:cNvPr>
          <p:cNvCxnSpPr>
            <a:cxnSpLocks/>
          </p:cNvCxnSpPr>
          <p:nvPr/>
        </p:nvCxnSpPr>
        <p:spPr>
          <a:xfrm>
            <a:off x="6753226" y="2430826"/>
            <a:ext cx="2805425" cy="0"/>
          </a:xfrm>
          <a:prstGeom prst="line">
            <a:avLst/>
          </a:prstGeom>
          <a:ln w="57150">
            <a:solidFill>
              <a:schemeClr val="accent4">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368252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noAutofit/>
          </a:bodyPr>
          <a:lstStyle/>
          <a:p>
            <a:r>
              <a:rPr lang="en-US" dirty="0"/>
              <a:t>Finding the dead</a:t>
            </a:r>
            <a:br>
              <a:rPr lang="en-GB" dirty="0"/>
            </a:br>
            <a:br>
              <a:rPr lang="en-GB" dirty="0"/>
            </a:br>
            <a:endParaRPr lang="en-GB"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038" y="1336675"/>
            <a:ext cx="4752113" cy="4770000"/>
          </a:xfrm>
          <a:prstGeom prst="rect">
            <a:avLst/>
          </a:prstGeom>
        </p:spPr>
      </p:pic>
      <p:sp>
        <p:nvSpPr>
          <p:cNvPr id="3" name="Rectangle 2"/>
          <p:cNvSpPr/>
          <p:nvPr/>
        </p:nvSpPr>
        <p:spPr>
          <a:xfrm>
            <a:off x="6753225" y="2438823"/>
            <a:ext cx="2813050" cy="1015663"/>
          </a:xfrm>
          <a:prstGeom prst="rect">
            <a:avLst/>
          </a:prstGeom>
        </p:spPr>
        <p:txBody>
          <a:bodyPr wrap="square" lIns="0" rIns="0">
            <a:spAutoFit/>
          </a:bodyPr>
          <a:lstStyle/>
          <a:p>
            <a:r>
              <a:rPr lang="en-GB" sz="1200" dirty="0"/>
              <a:t>‘View of a filled in mass grave. The grave marker reads “Grave No 2 : 5000 lie buried here”’. </a:t>
            </a:r>
          </a:p>
          <a:p>
            <a:r>
              <a:rPr lang="en-GB" sz="1200" dirty="0"/>
              <a:t>April 1945</a:t>
            </a:r>
          </a:p>
          <a:p>
            <a:r>
              <a:rPr lang="en-GB" sz="1200" dirty="0"/>
              <a:t>IWM caption</a:t>
            </a:r>
          </a:p>
          <a:p>
            <a:r>
              <a:rPr lang="en-GB" sz="1200" i="1" dirty="0"/>
              <a:t>IWM Photograph archive</a:t>
            </a:r>
          </a:p>
        </p:txBody>
      </p:sp>
      <p:sp>
        <p:nvSpPr>
          <p:cNvPr id="4" name="Rectangle 3"/>
          <p:cNvSpPr/>
          <p:nvPr/>
        </p:nvSpPr>
        <p:spPr>
          <a:xfrm>
            <a:off x="607482" y="6106675"/>
            <a:ext cx="1184940" cy="276999"/>
          </a:xfrm>
          <a:prstGeom prst="rect">
            <a:avLst/>
          </a:prstGeom>
        </p:spPr>
        <p:txBody>
          <a:bodyPr wrap="none">
            <a:spAutoFit/>
          </a:bodyPr>
          <a:lstStyle/>
          <a:p>
            <a:r>
              <a:rPr lang="en-GB" sz="1200" dirty="0"/>
              <a:t>© IWM (BU 4847)</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2214" y="3621274"/>
            <a:ext cx="1473543" cy="1451440"/>
          </a:xfrm>
          <a:prstGeom prst="rect">
            <a:avLst/>
          </a:prstGeom>
        </p:spPr>
      </p:pic>
      <p:sp>
        <p:nvSpPr>
          <p:cNvPr id="12" name="TextBox 11"/>
          <p:cNvSpPr txBox="1"/>
          <p:nvPr/>
        </p:nvSpPr>
        <p:spPr>
          <a:xfrm>
            <a:off x="6753224" y="5091012"/>
            <a:ext cx="2813051" cy="1569660"/>
          </a:xfrm>
          <a:prstGeom prst="rect">
            <a:avLst/>
          </a:prstGeom>
          <a:noFill/>
        </p:spPr>
        <p:txBody>
          <a:bodyPr wrap="square" lIns="0" rIns="0" rtlCol="0">
            <a:spAutoFit/>
          </a:bodyPr>
          <a:lstStyle/>
          <a:p>
            <a:r>
              <a:rPr lang="en-GB" sz="1200" dirty="0"/>
              <a:t>© IWM (BU 8362)</a:t>
            </a:r>
          </a:p>
          <a:p>
            <a:r>
              <a:rPr lang="en-GB" sz="1200" dirty="0"/>
              <a:t>‘Sgt Harry Oakes, cine cameraman and photographer with No 5 Army Film and Photographic Unit, poses with his cine camera for a final picture before leaving the North West European theatre in June 1945’.</a:t>
            </a:r>
          </a:p>
          <a:p>
            <a:r>
              <a:rPr lang="en-GB" sz="1200" dirty="0"/>
              <a:t>IWM caption</a:t>
            </a:r>
          </a:p>
          <a:p>
            <a:r>
              <a:rPr lang="en-GB" sz="1200" i="1" dirty="0"/>
              <a:t>IWM Photograph archive</a:t>
            </a:r>
            <a:endParaRPr lang="en-GB" sz="1200" dirty="0"/>
          </a:p>
        </p:txBody>
      </p:sp>
      <p:sp>
        <p:nvSpPr>
          <p:cNvPr id="13" name="TextBox 12">
            <a:extLst>
              <a:ext uri="{FF2B5EF4-FFF2-40B4-BE49-F238E27FC236}">
                <a16:creationId xmlns:a16="http://schemas.microsoft.com/office/drawing/2014/main" id="{D1E0DD66-37B6-4E56-84AA-72DA461BF03E}"/>
              </a:ext>
            </a:extLst>
          </p:cNvPr>
          <p:cNvSpPr txBox="1"/>
          <p:nvPr/>
        </p:nvSpPr>
        <p:spPr>
          <a:xfrm>
            <a:off x="-8029" y="315961"/>
            <a:ext cx="687298" cy="369332"/>
          </a:xfrm>
          <a:prstGeom prst="rect">
            <a:avLst/>
          </a:prstGeom>
          <a:noFill/>
        </p:spPr>
        <p:txBody>
          <a:bodyPr wrap="square" rtlCol="0">
            <a:spAutoFit/>
          </a:bodyPr>
          <a:lstStyle/>
          <a:p>
            <a:pPr algn="ctr"/>
            <a:r>
              <a:rPr lang="en-GB" b="1" dirty="0"/>
              <a:t>E</a:t>
            </a:r>
          </a:p>
        </p:txBody>
      </p:sp>
      <p:sp>
        <p:nvSpPr>
          <p:cNvPr id="14" name="Rectangle 13">
            <a:extLst>
              <a:ext uri="{FF2B5EF4-FFF2-40B4-BE49-F238E27FC236}">
                <a16:creationId xmlns:a16="http://schemas.microsoft.com/office/drawing/2014/main" id="{4E0C4D60-6304-4C22-ACFC-FDBE30B58E8E}"/>
              </a:ext>
            </a:extLst>
          </p:cNvPr>
          <p:cNvSpPr/>
          <p:nvPr/>
        </p:nvSpPr>
        <p:spPr>
          <a:xfrm>
            <a:off x="6762214" y="1319959"/>
            <a:ext cx="2796437" cy="1105088"/>
          </a:xfrm>
          <a:prstGeom prst="rect">
            <a:avLst/>
          </a:prstGeom>
          <a:solidFill>
            <a:schemeClr val="accent4">
              <a:lumMod val="20000"/>
              <a:lumOff val="80000"/>
            </a:schemeClr>
          </a:solidFill>
          <a:ln w="38100">
            <a:noFill/>
            <a:round/>
          </a:ln>
        </p:spPr>
        <p:txBody>
          <a:bodyPr wrap="square" lIns="144000" tIns="36000" rIns="144000" bIns="144000" anchor="ctr" anchorCtr="0">
            <a:spAutoFit/>
          </a:bodyPr>
          <a:lstStyle/>
          <a:p>
            <a:r>
              <a:rPr lang="en-GB" sz="2000" dirty="0">
                <a:solidFill>
                  <a:srgbClr val="3F737B"/>
                </a:solidFill>
                <a:cs typeface="Arial" panose="020B0604020202020204" pitchFamily="34" charset="0"/>
              </a:rPr>
              <a:t>Sergeant H. Oakes</a:t>
            </a:r>
          </a:p>
          <a:p>
            <a:r>
              <a:rPr lang="en-GB" sz="2000" dirty="0">
                <a:solidFill>
                  <a:srgbClr val="3F737B"/>
                </a:solidFill>
                <a:cs typeface="Arial" panose="020B0604020202020204" pitchFamily="34" charset="0"/>
              </a:rPr>
              <a:t>No. 5 Army Film &amp; Photographic Unit</a:t>
            </a:r>
          </a:p>
        </p:txBody>
      </p:sp>
      <p:cxnSp>
        <p:nvCxnSpPr>
          <p:cNvPr id="16" name="Straight Connector 15">
            <a:extLst>
              <a:ext uri="{FF2B5EF4-FFF2-40B4-BE49-F238E27FC236}">
                <a16:creationId xmlns:a16="http://schemas.microsoft.com/office/drawing/2014/main" id="{A7AE2362-F46F-4EF1-8F85-358A28256266}"/>
              </a:ext>
            </a:extLst>
          </p:cNvPr>
          <p:cNvCxnSpPr/>
          <p:nvPr/>
        </p:nvCxnSpPr>
        <p:spPr>
          <a:xfrm flipV="1">
            <a:off x="6762214" y="2428207"/>
            <a:ext cx="2796437" cy="1"/>
          </a:xfrm>
          <a:prstGeom prst="line">
            <a:avLst/>
          </a:prstGeom>
          <a:ln w="57150">
            <a:solidFill>
              <a:schemeClr val="accent4">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06936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noAutofit/>
          </a:bodyPr>
          <a:lstStyle/>
          <a:p>
            <a:r>
              <a:rPr lang="en-GB" dirty="0"/>
              <a:t>Encountering survivors</a:t>
            </a:r>
            <a:br>
              <a:rPr lang="en-GB" dirty="0"/>
            </a:br>
            <a:endParaRPr lang="en-GB" dirty="0"/>
          </a:p>
        </p:txBody>
      </p:sp>
      <p:pic>
        <p:nvPicPr>
          <p:cNvPr id="5" name="Content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038" y="1336675"/>
            <a:ext cx="3285338" cy="4770000"/>
          </a:xfrm>
          <a:prstGeom prst="rect">
            <a:avLst/>
          </a:prstGeom>
        </p:spPr>
      </p:pic>
      <p:sp>
        <p:nvSpPr>
          <p:cNvPr id="2" name="Rectangle 1"/>
          <p:cNvSpPr/>
          <p:nvPr/>
        </p:nvSpPr>
        <p:spPr>
          <a:xfrm>
            <a:off x="6753223" y="1810464"/>
            <a:ext cx="3048698" cy="5047536"/>
          </a:xfrm>
          <a:prstGeom prst="rect">
            <a:avLst/>
          </a:prstGeom>
        </p:spPr>
        <p:txBody>
          <a:bodyPr wrap="square" lIns="0" rIns="0">
            <a:spAutoFit/>
          </a:bodyPr>
          <a:lstStyle/>
          <a:p>
            <a:r>
              <a:rPr lang="en-GB" sz="1400" dirty="0"/>
              <a:t>Artist Eric Taylor (1909-1999) enlisted in the British army in 1939. Not an Official War Artist, he sketched when time allowed.</a:t>
            </a:r>
          </a:p>
          <a:p>
            <a:endParaRPr lang="en-GB" sz="1400" dirty="0"/>
          </a:p>
          <a:p>
            <a:r>
              <a:rPr lang="en-GB" sz="1400" dirty="0"/>
              <a:t>‘A full-length portrait of a woman sitting on a wooden bench holding her hands in her lap. Her face is wan and her body so thin that she appears swamped in her clothes’.</a:t>
            </a:r>
          </a:p>
          <a:p>
            <a:endParaRPr lang="en-GB" sz="1400" dirty="0"/>
          </a:p>
          <a:p>
            <a:r>
              <a:rPr lang="en-GB" sz="1400" dirty="0"/>
              <a:t>‘Taylor captures the state of numbed emotion, common to so many survivors. “I drew the dead and scarcely living people when Belsen concentration camp was overrun, and I witnessed at first hand all the other appalling horrors of war. To me, any attempt to explain in words the overall influence of this experience on my work appears to weaken what I </a:t>
            </a:r>
            <a:r>
              <a:rPr lang="en-GB" sz="1400" dirty="0" err="1"/>
              <a:t>endeavor</a:t>
            </a:r>
            <a:r>
              <a:rPr lang="en-GB" sz="1400" dirty="0"/>
              <a:t> to say in my painting or sculpture. It means so very much”’.</a:t>
            </a:r>
          </a:p>
          <a:p>
            <a:endParaRPr lang="en-GB" sz="1400" dirty="0"/>
          </a:p>
          <a:p>
            <a:r>
              <a:rPr lang="en-GB" sz="1400" i="1" dirty="0"/>
              <a:t>IWM Art archive. </a:t>
            </a:r>
            <a:r>
              <a:rPr lang="en-GB" sz="1400" dirty="0"/>
              <a:t>IWM caption. </a:t>
            </a:r>
          </a:p>
          <a:p>
            <a:endParaRPr lang="en-GB" sz="1400" dirty="0"/>
          </a:p>
          <a:p>
            <a:r>
              <a:rPr lang="en-GB" sz="1400" dirty="0"/>
              <a:t>Date 1945</a:t>
            </a:r>
            <a:endParaRPr lang="en-GB" sz="1400" dirty="0">
              <a:solidFill>
                <a:srgbClr val="FF0000"/>
              </a:solidFill>
            </a:endParaRPr>
          </a:p>
        </p:txBody>
      </p:sp>
      <p:sp>
        <p:nvSpPr>
          <p:cNvPr id="3" name="Rectangle 2"/>
          <p:cNvSpPr/>
          <p:nvPr/>
        </p:nvSpPr>
        <p:spPr>
          <a:xfrm>
            <a:off x="611366" y="6106675"/>
            <a:ext cx="1939890" cy="276999"/>
          </a:xfrm>
          <a:prstGeom prst="rect">
            <a:avLst/>
          </a:prstGeom>
        </p:spPr>
        <p:txBody>
          <a:bodyPr wrap="none">
            <a:spAutoFit/>
          </a:bodyPr>
          <a:lstStyle/>
          <a:p>
            <a:r>
              <a:rPr lang="en-GB" sz="1200" dirty="0"/>
              <a:t>© IWM (Art.IWM ART LD 5586)</a:t>
            </a:r>
          </a:p>
        </p:txBody>
      </p:sp>
      <p:sp>
        <p:nvSpPr>
          <p:cNvPr id="10" name="TextBox 9">
            <a:extLst>
              <a:ext uri="{FF2B5EF4-FFF2-40B4-BE49-F238E27FC236}">
                <a16:creationId xmlns:a16="http://schemas.microsoft.com/office/drawing/2014/main" id="{8FE32F37-DF4D-4B33-B4FF-30EDC913F35B}"/>
              </a:ext>
            </a:extLst>
          </p:cNvPr>
          <p:cNvSpPr txBox="1"/>
          <p:nvPr/>
        </p:nvSpPr>
        <p:spPr>
          <a:xfrm>
            <a:off x="-8029" y="315961"/>
            <a:ext cx="687298" cy="369332"/>
          </a:xfrm>
          <a:prstGeom prst="rect">
            <a:avLst/>
          </a:prstGeom>
          <a:noFill/>
        </p:spPr>
        <p:txBody>
          <a:bodyPr wrap="square" rtlCol="0">
            <a:spAutoFit/>
          </a:bodyPr>
          <a:lstStyle/>
          <a:p>
            <a:pPr algn="ctr"/>
            <a:r>
              <a:rPr lang="en-GB" b="1" dirty="0"/>
              <a:t>E</a:t>
            </a:r>
          </a:p>
        </p:txBody>
      </p:sp>
      <p:sp>
        <p:nvSpPr>
          <p:cNvPr id="11" name="Rectangle 10">
            <a:extLst>
              <a:ext uri="{FF2B5EF4-FFF2-40B4-BE49-F238E27FC236}">
                <a16:creationId xmlns:a16="http://schemas.microsoft.com/office/drawing/2014/main" id="{24FC6329-8B94-4AEB-9DE5-9E40E7D87D0B}"/>
              </a:ext>
            </a:extLst>
          </p:cNvPr>
          <p:cNvSpPr/>
          <p:nvPr/>
        </p:nvSpPr>
        <p:spPr>
          <a:xfrm>
            <a:off x="6753224" y="1117376"/>
            <a:ext cx="2803431" cy="469392"/>
          </a:xfrm>
          <a:prstGeom prst="rect">
            <a:avLst/>
          </a:prstGeom>
          <a:solidFill>
            <a:srgbClr val="E8ECEC"/>
          </a:solidFill>
          <a:ln w="38100">
            <a:noFill/>
            <a:round/>
          </a:ln>
        </p:spPr>
        <p:txBody>
          <a:bodyPr wrap="square" lIns="144000" tIns="108000" rIns="144000" bIns="144000" anchor="ctr" anchorCtr="0">
            <a:spAutoFit/>
          </a:bodyPr>
          <a:lstStyle/>
          <a:p>
            <a:pPr>
              <a:lnSpc>
                <a:spcPts val="1600"/>
              </a:lnSpc>
            </a:pPr>
            <a:r>
              <a:rPr lang="en-GB" sz="2000" dirty="0">
                <a:solidFill>
                  <a:srgbClr val="3F737B"/>
                </a:solidFill>
                <a:cs typeface="Arial" panose="020B0604020202020204" pitchFamily="34" charset="0"/>
              </a:rPr>
              <a:t>Eric Taylor</a:t>
            </a:r>
          </a:p>
        </p:txBody>
      </p:sp>
      <p:cxnSp>
        <p:nvCxnSpPr>
          <p:cNvPr id="12" name="Straight Connector 11">
            <a:extLst>
              <a:ext uri="{FF2B5EF4-FFF2-40B4-BE49-F238E27FC236}">
                <a16:creationId xmlns:a16="http://schemas.microsoft.com/office/drawing/2014/main" id="{00C4AC36-5B70-4AAE-8C55-3A51FBE89A81}"/>
              </a:ext>
            </a:extLst>
          </p:cNvPr>
          <p:cNvCxnSpPr>
            <a:cxnSpLocks/>
          </p:cNvCxnSpPr>
          <p:nvPr/>
        </p:nvCxnSpPr>
        <p:spPr>
          <a:xfrm flipV="1">
            <a:off x="6753223" y="1586768"/>
            <a:ext cx="2803431" cy="3"/>
          </a:xfrm>
          <a:prstGeom prst="line">
            <a:avLst/>
          </a:prstGeom>
          <a:ln w="57150">
            <a:solidFill>
              <a:srgbClr val="8FA7AB"/>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46836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noAutofit/>
          </a:bodyPr>
          <a:lstStyle/>
          <a:p>
            <a:r>
              <a:rPr lang="en-US" dirty="0"/>
              <a:t>Facing typhus</a:t>
            </a:r>
            <a:endParaRPr lang="en-GB" dirty="0"/>
          </a:p>
        </p:txBody>
      </p:sp>
      <p:sp>
        <p:nvSpPr>
          <p:cNvPr id="2" name="Rectangle 1"/>
          <p:cNvSpPr/>
          <p:nvPr/>
        </p:nvSpPr>
        <p:spPr>
          <a:xfrm>
            <a:off x="6779034" y="2517679"/>
            <a:ext cx="2787241" cy="2062103"/>
          </a:xfrm>
          <a:prstGeom prst="rect">
            <a:avLst/>
          </a:prstGeom>
        </p:spPr>
        <p:txBody>
          <a:bodyPr wrap="square" lIns="0" rIns="0">
            <a:spAutoFit/>
          </a:bodyPr>
          <a:lstStyle/>
          <a:p>
            <a:r>
              <a:rPr lang="en-GB" sz="1600" dirty="0"/>
              <a:t>‘A trailer used to transport the dead to mass graves is burned to prevent the spread of disease’.</a:t>
            </a:r>
          </a:p>
          <a:p>
            <a:endParaRPr lang="en-GB" sz="1600" dirty="0"/>
          </a:p>
          <a:p>
            <a:r>
              <a:rPr lang="en-GB" sz="1600" dirty="0"/>
              <a:t>April 1945</a:t>
            </a:r>
          </a:p>
          <a:p>
            <a:endParaRPr lang="en-GB" sz="1600" dirty="0"/>
          </a:p>
          <a:p>
            <a:r>
              <a:rPr lang="en-GB" sz="1600" dirty="0"/>
              <a:t>IWM caption</a:t>
            </a:r>
          </a:p>
          <a:p>
            <a:r>
              <a:rPr lang="en-GB" sz="1600" i="1" dirty="0"/>
              <a:t>IWM Photograph archive</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038" y="1336675"/>
            <a:ext cx="4770000" cy="4770000"/>
          </a:xfrm>
          <a:prstGeom prst="rect">
            <a:avLst/>
          </a:prstGeom>
        </p:spPr>
      </p:pic>
      <p:sp>
        <p:nvSpPr>
          <p:cNvPr id="4" name="Rectangle 3"/>
          <p:cNvSpPr/>
          <p:nvPr/>
        </p:nvSpPr>
        <p:spPr>
          <a:xfrm>
            <a:off x="602112" y="6094172"/>
            <a:ext cx="1184940" cy="276999"/>
          </a:xfrm>
          <a:prstGeom prst="rect">
            <a:avLst/>
          </a:prstGeom>
        </p:spPr>
        <p:txBody>
          <a:bodyPr wrap="none">
            <a:spAutoFit/>
          </a:bodyPr>
          <a:lstStyle/>
          <a:p>
            <a:r>
              <a:rPr lang="en-GB" sz="1200" dirty="0"/>
              <a:t>© IWM (BU 4266)</a:t>
            </a:r>
          </a:p>
        </p:txBody>
      </p:sp>
      <p:sp>
        <p:nvSpPr>
          <p:cNvPr id="13" name="TextBox 12">
            <a:extLst>
              <a:ext uri="{FF2B5EF4-FFF2-40B4-BE49-F238E27FC236}">
                <a16:creationId xmlns:a16="http://schemas.microsoft.com/office/drawing/2014/main" id="{2F2E4CF0-19A2-4D7A-AAD2-C11393DE59EC}"/>
              </a:ext>
            </a:extLst>
          </p:cNvPr>
          <p:cNvSpPr txBox="1"/>
          <p:nvPr/>
        </p:nvSpPr>
        <p:spPr>
          <a:xfrm>
            <a:off x="-8029" y="315961"/>
            <a:ext cx="687298" cy="369332"/>
          </a:xfrm>
          <a:prstGeom prst="rect">
            <a:avLst/>
          </a:prstGeom>
          <a:noFill/>
        </p:spPr>
        <p:txBody>
          <a:bodyPr wrap="square" rtlCol="0">
            <a:spAutoFit/>
          </a:bodyPr>
          <a:lstStyle/>
          <a:p>
            <a:pPr algn="ctr"/>
            <a:r>
              <a:rPr lang="en-GB" b="1" dirty="0"/>
              <a:t>E</a:t>
            </a:r>
          </a:p>
        </p:txBody>
      </p:sp>
      <p:sp>
        <p:nvSpPr>
          <p:cNvPr id="14" name="Rectangle 13">
            <a:extLst>
              <a:ext uri="{FF2B5EF4-FFF2-40B4-BE49-F238E27FC236}">
                <a16:creationId xmlns:a16="http://schemas.microsoft.com/office/drawing/2014/main" id="{39111F9B-6287-4B8F-BD47-94BF8C9082FE}"/>
              </a:ext>
            </a:extLst>
          </p:cNvPr>
          <p:cNvSpPr/>
          <p:nvPr/>
        </p:nvSpPr>
        <p:spPr>
          <a:xfrm>
            <a:off x="6762214" y="1319959"/>
            <a:ext cx="2796437" cy="1105088"/>
          </a:xfrm>
          <a:prstGeom prst="rect">
            <a:avLst/>
          </a:prstGeom>
          <a:solidFill>
            <a:schemeClr val="accent4">
              <a:lumMod val="20000"/>
              <a:lumOff val="80000"/>
            </a:schemeClr>
          </a:solidFill>
          <a:ln w="38100">
            <a:noFill/>
            <a:round/>
          </a:ln>
        </p:spPr>
        <p:txBody>
          <a:bodyPr wrap="square" lIns="144000" tIns="36000" rIns="144000" bIns="144000" anchor="ctr" anchorCtr="0">
            <a:spAutoFit/>
          </a:bodyPr>
          <a:lstStyle/>
          <a:p>
            <a:r>
              <a:rPr lang="en-GB" sz="2000" dirty="0">
                <a:solidFill>
                  <a:srgbClr val="3F737B"/>
                </a:solidFill>
                <a:cs typeface="Arial" panose="020B0604020202020204" pitchFamily="34" charset="0"/>
              </a:rPr>
              <a:t>Sergeant H. Oakes</a:t>
            </a:r>
          </a:p>
          <a:p>
            <a:r>
              <a:rPr lang="en-GB" sz="2000" dirty="0">
                <a:solidFill>
                  <a:srgbClr val="3F737B"/>
                </a:solidFill>
                <a:cs typeface="Arial" panose="020B0604020202020204" pitchFamily="34" charset="0"/>
              </a:rPr>
              <a:t>No. 5 Army Film &amp; Photographic Unit</a:t>
            </a:r>
          </a:p>
        </p:txBody>
      </p:sp>
      <p:cxnSp>
        <p:nvCxnSpPr>
          <p:cNvPr id="16" name="Straight Connector 15">
            <a:extLst>
              <a:ext uri="{FF2B5EF4-FFF2-40B4-BE49-F238E27FC236}">
                <a16:creationId xmlns:a16="http://schemas.microsoft.com/office/drawing/2014/main" id="{664DEC71-5EBF-4ED3-B199-91A51C8A6F19}"/>
              </a:ext>
            </a:extLst>
          </p:cNvPr>
          <p:cNvCxnSpPr/>
          <p:nvPr/>
        </p:nvCxnSpPr>
        <p:spPr>
          <a:xfrm flipV="1">
            <a:off x="6762214" y="2428207"/>
            <a:ext cx="2796437" cy="1"/>
          </a:xfrm>
          <a:prstGeom prst="line">
            <a:avLst/>
          </a:prstGeom>
          <a:ln w="57150">
            <a:solidFill>
              <a:schemeClr val="accent4">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385358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noAutofit/>
          </a:bodyPr>
          <a:lstStyle/>
          <a:p>
            <a:r>
              <a:rPr lang="en-GB" dirty="0"/>
              <a:t>Providing relief</a:t>
            </a:r>
            <a:br>
              <a:rPr lang="en-GB" dirty="0"/>
            </a:br>
            <a:endParaRPr lang="en-GB" dirty="0"/>
          </a:p>
        </p:txBody>
      </p:sp>
      <p:sp>
        <p:nvSpPr>
          <p:cNvPr id="3" name="Rectangle 2"/>
          <p:cNvSpPr/>
          <p:nvPr/>
        </p:nvSpPr>
        <p:spPr>
          <a:xfrm>
            <a:off x="6770516" y="2506420"/>
            <a:ext cx="2788136" cy="3724096"/>
          </a:xfrm>
          <a:prstGeom prst="rect">
            <a:avLst/>
          </a:prstGeom>
        </p:spPr>
        <p:txBody>
          <a:bodyPr wrap="square" lIns="0" rIns="0">
            <a:spAutoFit/>
          </a:bodyPr>
          <a:lstStyle/>
          <a:p>
            <a:r>
              <a:rPr lang="en-GB" sz="1600" dirty="0"/>
              <a:t>‘German prisoners of war and British Royal Army Medical Corps orderlies in protective clothing unload sick prisoners transported by ambulance from Camp No 1 at the cleansing station run by No 7 Mobile Bacteriological Laboratory, Camp No 2, </a:t>
            </a:r>
            <a:r>
              <a:rPr lang="en-GB" sz="1600" dirty="0" err="1"/>
              <a:t>Hohne</a:t>
            </a:r>
            <a:r>
              <a:rPr lang="en-GB" sz="1600" dirty="0"/>
              <a:t> Military Barracks. The cleansing station acquired the nickname of the “Human Laundry”’.</a:t>
            </a:r>
          </a:p>
          <a:p>
            <a:endParaRPr lang="en-GB" sz="1600" dirty="0"/>
          </a:p>
          <a:p>
            <a:r>
              <a:rPr lang="en-GB" sz="1600" dirty="0"/>
              <a:t>April 1945</a:t>
            </a:r>
          </a:p>
          <a:p>
            <a:r>
              <a:rPr lang="en-GB" sz="1600" dirty="0"/>
              <a:t>IWM caption</a:t>
            </a:r>
          </a:p>
          <a:p>
            <a:r>
              <a:rPr lang="en-GB" sz="1600" i="1" dirty="0"/>
              <a:t>IWM Photograph archive</a:t>
            </a:r>
          </a:p>
          <a:p>
            <a:pPr>
              <a:spcBef>
                <a:spcPct val="0"/>
              </a:spcBef>
            </a:pPr>
            <a:endParaRPr lang="en-GB" sz="1200" dirty="0"/>
          </a:p>
        </p:txBody>
      </p:sp>
      <p:sp>
        <p:nvSpPr>
          <p:cNvPr id="4" name="Rectangle 3"/>
          <p:cNvSpPr/>
          <p:nvPr/>
        </p:nvSpPr>
        <p:spPr>
          <a:xfrm>
            <a:off x="600892" y="6085136"/>
            <a:ext cx="1184940" cy="276999"/>
          </a:xfrm>
          <a:prstGeom prst="rect">
            <a:avLst/>
          </a:prstGeom>
        </p:spPr>
        <p:txBody>
          <a:bodyPr wrap="none">
            <a:spAutoFit/>
          </a:bodyPr>
          <a:lstStyle/>
          <a:p>
            <a:pPr>
              <a:spcBef>
                <a:spcPct val="0"/>
              </a:spcBef>
            </a:pPr>
            <a:r>
              <a:rPr lang="en-GB" sz="1200" dirty="0"/>
              <a:t>© IWM (BU 4680)</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269" y="1319959"/>
            <a:ext cx="4781955" cy="4770000"/>
          </a:xfrm>
          <a:prstGeom prst="rect">
            <a:avLst/>
          </a:prstGeom>
        </p:spPr>
      </p:pic>
      <p:sp>
        <p:nvSpPr>
          <p:cNvPr id="9" name="TextBox 8">
            <a:extLst>
              <a:ext uri="{FF2B5EF4-FFF2-40B4-BE49-F238E27FC236}">
                <a16:creationId xmlns:a16="http://schemas.microsoft.com/office/drawing/2014/main" id="{9BC5B51B-A226-4E62-B7DA-C05C99FB9D2D}"/>
              </a:ext>
            </a:extLst>
          </p:cNvPr>
          <p:cNvSpPr txBox="1"/>
          <p:nvPr/>
        </p:nvSpPr>
        <p:spPr>
          <a:xfrm>
            <a:off x="-8029" y="315961"/>
            <a:ext cx="687298" cy="369332"/>
          </a:xfrm>
          <a:prstGeom prst="rect">
            <a:avLst/>
          </a:prstGeom>
          <a:noFill/>
        </p:spPr>
        <p:txBody>
          <a:bodyPr wrap="square" rtlCol="0">
            <a:spAutoFit/>
          </a:bodyPr>
          <a:lstStyle/>
          <a:p>
            <a:pPr algn="ctr"/>
            <a:r>
              <a:rPr lang="en-GB" b="1" dirty="0"/>
              <a:t>E</a:t>
            </a:r>
          </a:p>
        </p:txBody>
      </p:sp>
      <p:sp>
        <p:nvSpPr>
          <p:cNvPr id="12" name="Rectangle 11">
            <a:extLst>
              <a:ext uri="{FF2B5EF4-FFF2-40B4-BE49-F238E27FC236}">
                <a16:creationId xmlns:a16="http://schemas.microsoft.com/office/drawing/2014/main" id="{E0172763-19A1-4841-A958-999F53665479}"/>
              </a:ext>
            </a:extLst>
          </p:cNvPr>
          <p:cNvSpPr/>
          <p:nvPr/>
        </p:nvSpPr>
        <p:spPr>
          <a:xfrm>
            <a:off x="6762214" y="1319959"/>
            <a:ext cx="2796437" cy="1105088"/>
          </a:xfrm>
          <a:prstGeom prst="rect">
            <a:avLst/>
          </a:prstGeom>
          <a:solidFill>
            <a:schemeClr val="accent4">
              <a:lumMod val="20000"/>
              <a:lumOff val="80000"/>
            </a:schemeClr>
          </a:solidFill>
          <a:ln w="38100">
            <a:noFill/>
            <a:round/>
          </a:ln>
        </p:spPr>
        <p:txBody>
          <a:bodyPr wrap="square" lIns="144000" tIns="36000" rIns="144000" bIns="144000" anchor="ctr" anchorCtr="0">
            <a:spAutoFit/>
          </a:bodyPr>
          <a:lstStyle/>
          <a:p>
            <a:r>
              <a:rPr lang="en-GB" sz="2000" dirty="0">
                <a:solidFill>
                  <a:srgbClr val="3F737B"/>
                </a:solidFill>
                <a:cs typeface="Arial" panose="020B0604020202020204" pitchFamily="34" charset="0"/>
              </a:rPr>
              <a:t>Sergeant H. Oakes</a:t>
            </a:r>
          </a:p>
          <a:p>
            <a:r>
              <a:rPr lang="en-GB" sz="2000" dirty="0">
                <a:solidFill>
                  <a:srgbClr val="3F737B"/>
                </a:solidFill>
                <a:cs typeface="Arial" panose="020B0604020202020204" pitchFamily="34" charset="0"/>
              </a:rPr>
              <a:t>No. 5 Army Film &amp; Photographic Unit</a:t>
            </a:r>
          </a:p>
        </p:txBody>
      </p:sp>
      <p:cxnSp>
        <p:nvCxnSpPr>
          <p:cNvPr id="13" name="Straight Connector 12">
            <a:extLst>
              <a:ext uri="{FF2B5EF4-FFF2-40B4-BE49-F238E27FC236}">
                <a16:creationId xmlns:a16="http://schemas.microsoft.com/office/drawing/2014/main" id="{C5B788BA-44F0-45D2-87FA-110ABDE788E4}"/>
              </a:ext>
            </a:extLst>
          </p:cNvPr>
          <p:cNvCxnSpPr/>
          <p:nvPr/>
        </p:nvCxnSpPr>
        <p:spPr>
          <a:xfrm flipV="1">
            <a:off x="6762214" y="2428207"/>
            <a:ext cx="2796437" cy="1"/>
          </a:xfrm>
          <a:prstGeom prst="line">
            <a:avLst/>
          </a:prstGeom>
          <a:ln w="57150">
            <a:solidFill>
              <a:schemeClr val="accent4">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166825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011613" y="1356090"/>
            <a:ext cx="5547038" cy="5360442"/>
          </a:xfrm>
          <a:prstGeom prst="rect">
            <a:avLst/>
          </a:prstGeom>
        </p:spPr>
        <p:txBody>
          <a:bodyPr wrap="square" lIns="0" tIns="0" rIns="0" bIns="0">
            <a:spAutoFit/>
          </a:bodyPr>
          <a:lstStyle/>
          <a:p>
            <a:pPr>
              <a:spcAft>
                <a:spcPts val="300"/>
              </a:spcAft>
            </a:pPr>
            <a:r>
              <a:rPr lang="en-GB" sz="1000" dirty="0"/>
              <a:t>First page of document listing the original captions approved by the SHAEF Field Censor on 20 April 1945 for the full batch of AFPU photographs taken of the liberation of Belsen Concentration Camp on 17 &amp; 18 April 1945. The caption sheet reproduces </a:t>
            </a:r>
            <a:r>
              <a:rPr lang="en-GB" sz="1000" dirty="0" err="1"/>
              <a:t>Malindine's</a:t>
            </a:r>
            <a:r>
              <a:rPr lang="en-GB" sz="1000" dirty="0"/>
              <a:t> requirement that the photographs are to receive maximum publicity by order of Field Marshal Montgomery and General Dempsey.</a:t>
            </a:r>
          </a:p>
          <a:p>
            <a:pPr>
              <a:spcAft>
                <a:spcPts val="300"/>
              </a:spcAft>
            </a:pPr>
            <a:r>
              <a:rPr lang="en-GB" sz="1000" i="1" dirty="0">
                <a:solidFill>
                  <a:srgbClr val="000000"/>
                </a:solidFill>
                <a:latin typeface="Arial Narrow"/>
                <a:cs typeface="Arial Narrow"/>
              </a:rPr>
              <a:t>‘During the </a:t>
            </a:r>
            <a:r>
              <a:rPr lang="en-US" sz="1000" i="1" dirty="0">
                <a:solidFill>
                  <a:srgbClr val="000000"/>
                </a:solidFill>
                <a:latin typeface="Arial Narrow"/>
                <a:cs typeface="Arial Narrow"/>
              </a:rPr>
              <a:t>advance of the 2</a:t>
            </a:r>
            <a:r>
              <a:rPr lang="en-US" sz="1000" i="1" baseline="30000" dirty="0">
                <a:solidFill>
                  <a:srgbClr val="000000"/>
                </a:solidFill>
                <a:latin typeface="Arial Narrow"/>
                <a:cs typeface="Arial Narrow"/>
              </a:rPr>
              <a:t>nd</a:t>
            </a:r>
            <a:r>
              <a:rPr lang="en-US" sz="1000" i="1" dirty="0">
                <a:solidFill>
                  <a:srgbClr val="000000"/>
                </a:solidFill>
                <a:latin typeface="Arial Narrow"/>
                <a:cs typeface="Arial Narrow"/>
              </a:rPr>
              <a:t> Army, the huge concentration camp as </a:t>
            </a:r>
            <a:r>
              <a:rPr lang="en-US" sz="1000" i="1" dirty="0" err="1">
                <a:solidFill>
                  <a:srgbClr val="000000"/>
                </a:solidFill>
                <a:latin typeface="Arial Narrow"/>
                <a:cs typeface="Arial Narrow"/>
              </a:rPr>
              <a:t>Belsen</a:t>
            </a:r>
            <a:r>
              <a:rPr lang="en-US" sz="1000" i="1" dirty="0">
                <a:solidFill>
                  <a:srgbClr val="000000"/>
                </a:solidFill>
                <a:latin typeface="Arial Narrow"/>
                <a:cs typeface="Arial Narrow"/>
              </a:rPr>
              <a:t> was relieved. Some 60,000 civilians, mostly suffering from Typhus, Typhoid and Dysentery, are dying in their hundreds daily, despite the frantic efforts being made by the medical services rushed to the camp. The camp was declared a neutral area before we arrived and the Allied Military Government stood by to reach the camp at the earliest possible moment, to be faced with the most indescribable scenes – 60,000 people starving and without water for six days.</a:t>
            </a:r>
          </a:p>
          <a:p>
            <a:pPr>
              <a:spcAft>
                <a:spcPts val="300"/>
              </a:spcAft>
            </a:pPr>
            <a:r>
              <a:rPr lang="en-US" sz="1000" i="1" dirty="0">
                <a:solidFill>
                  <a:srgbClr val="000000"/>
                </a:solidFill>
                <a:latin typeface="Arial Narrow"/>
                <a:cs typeface="Arial Narrow"/>
              </a:rPr>
              <a:t>The camp was littered with dead and dying and on closer investigation is was discovered that the huts capable of housing 30 people in many cases were holding as many as 500, it was impossible to estimate the number of dead among them, the others were too weak to remove the bodies so they just had to remain. In many cases they died by suffocation, being too weak to move. Despite all this horror, SS guards still remained in command of the camp, including the commandant, and now the SS men, the super-men as they called themselves, are being made to cart and bury, in their thousands, the unfortunate civilians who have been tortured to death, in most cases their only crimes being that they were born Jews.</a:t>
            </a:r>
          </a:p>
          <a:p>
            <a:pPr marL="171450" indent="-171450">
              <a:spcAft>
                <a:spcPts val="100"/>
              </a:spcAft>
              <a:buFont typeface="Arial" panose="020B0604020202020204" pitchFamily="34" charset="0"/>
              <a:buChar char="•"/>
            </a:pPr>
            <a:r>
              <a:rPr lang="en-US" sz="1000" i="1" dirty="0">
                <a:solidFill>
                  <a:srgbClr val="000000"/>
                </a:solidFill>
                <a:latin typeface="Arial Narrow"/>
                <a:cs typeface="Arial Narrow"/>
              </a:rPr>
              <a:t>Woman stripping the dead of their clothing for burning.</a:t>
            </a:r>
          </a:p>
          <a:p>
            <a:pPr marL="171450" indent="-171450">
              <a:spcAft>
                <a:spcPts val="100"/>
              </a:spcAft>
              <a:buFont typeface="Arial" panose="020B0604020202020204" pitchFamily="34" charset="0"/>
              <a:buChar char="•"/>
            </a:pPr>
            <a:r>
              <a:rPr lang="en-US" sz="1000" i="1" dirty="0">
                <a:solidFill>
                  <a:srgbClr val="000000"/>
                </a:solidFill>
                <a:latin typeface="Arial Narrow"/>
                <a:cs typeface="Arial Narrow"/>
              </a:rPr>
              <a:t>A dying woman leans out of the window to comb her hair.</a:t>
            </a:r>
          </a:p>
          <a:p>
            <a:pPr marL="171450" indent="-171450">
              <a:spcAft>
                <a:spcPts val="100"/>
              </a:spcAft>
              <a:buFont typeface="Arial" panose="020B0604020202020204" pitchFamily="34" charset="0"/>
              <a:buChar char="•"/>
            </a:pPr>
            <a:r>
              <a:rPr lang="en-US" sz="1000" i="1" dirty="0">
                <a:solidFill>
                  <a:srgbClr val="000000"/>
                </a:solidFill>
                <a:latin typeface="Arial Narrow"/>
                <a:cs typeface="Arial Narrow"/>
              </a:rPr>
              <a:t>As the victims die, their comrades carry their bodies, in sacking, to the piles of bodies.</a:t>
            </a:r>
          </a:p>
          <a:p>
            <a:pPr marL="171450" indent="-171450">
              <a:spcAft>
                <a:spcPts val="100"/>
              </a:spcAft>
              <a:buFont typeface="Arial" panose="020B0604020202020204" pitchFamily="34" charset="0"/>
              <a:buChar char="•"/>
            </a:pPr>
            <a:r>
              <a:rPr lang="en-US" sz="1000" i="1" dirty="0">
                <a:solidFill>
                  <a:srgbClr val="000000"/>
                </a:solidFill>
                <a:latin typeface="Arial Narrow"/>
                <a:cs typeface="Arial Narrow"/>
              </a:rPr>
              <a:t>This woman is getting water from a filthy pond.</a:t>
            </a:r>
          </a:p>
          <a:p>
            <a:pPr marL="171450" indent="-171450">
              <a:spcAft>
                <a:spcPts val="100"/>
              </a:spcAft>
              <a:buFont typeface="Arial" panose="020B0604020202020204" pitchFamily="34" charset="0"/>
              <a:buChar char="•"/>
            </a:pPr>
            <a:r>
              <a:rPr lang="en-US" sz="1000" i="1" dirty="0">
                <a:solidFill>
                  <a:srgbClr val="000000"/>
                </a:solidFill>
                <a:latin typeface="Arial Narrow"/>
                <a:cs typeface="Arial Narrow"/>
              </a:rPr>
              <a:t>A scene outside one of the …where one woman sits disheveled and starving, while others in the background go for water in rusty tins.</a:t>
            </a:r>
          </a:p>
          <a:p>
            <a:pPr marL="171450" indent="-171450">
              <a:spcAft>
                <a:spcPts val="100"/>
              </a:spcAft>
              <a:buFont typeface="Arial" panose="020B0604020202020204" pitchFamily="34" charset="0"/>
              <a:buChar char="•"/>
            </a:pPr>
            <a:r>
              <a:rPr lang="en-US" sz="1000" i="1" dirty="0">
                <a:solidFill>
                  <a:srgbClr val="000000"/>
                </a:solidFill>
                <a:latin typeface="Arial Narrow"/>
                <a:cs typeface="Arial Narrow"/>
              </a:rPr>
              <a:t>An inmate, too weak to walk, sits on a mound in the camp – possibly to die where he sits.</a:t>
            </a:r>
          </a:p>
          <a:p>
            <a:pPr marL="171450" indent="-171450">
              <a:spcAft>
                <a:spcPts val="100"/>
              </a:spcAft>
              <a:buFont typeface="Arial" panose="020B0604020202020204" pitchFamily="34" charset="0"/>
              <a:buChar char="•"/>
            </a:pPr>
            <a:r>
              <a:rPr lang="en-US" sz="1000" i="1" dirty="0">
                <a:solidFill>
                  <a:srgbClr val="000000"/>
                </a:solidFill>
                <a:latin typeface="Arial Narrow"/>
                <a:cs typeface="Arial Narrow"/>
              </a:rPr>
              <a:t>Two women make the best of a tin of water for washing.</a:t>
            </a:r>
          </a:p>
          <a:p>
            <a:pPr marL="171450" indent="-171450">
              <a:spcAft>
                <a:spcPts val="100"/>
              </a:spcAft>
              <a:buFont typeface="Arial" panose="020B0604020202020204" pitchFamily="34" charset="0"/>
              <a:buChar char="•"/>
            </a:pPr>
            <a:r>
              <a:rPr lang="en-US" sz="1000" i="1" dirty="0">
                <a:solidFill>
                  <a:srgbClr val="000000"/>
                </a:solidFill>
                <a:latin typeface="Arial Narrow"/>
                <a:cs typeface="Arial Narrow"/>
              </a:rPr>
              <a:t>Unable to see owing to his beatings and long suffering under the Nazis, this inmate is about to drink water from a rusty tin.</a:t>
            </a:r>
          </a:p>
          <a:p>
            <a:pPr marL="171450" indent="-171450">
              <a:spcAft>
                <a:spcPts val="100"/>
              </a:spcAft>
              <a:buFont typeface="Arial" panose="020B0604020202020204" pitchFamily="34" charset="0"/>
              <a:buChar char="•"/>
            </a:pPr>
            <a:r>
              <a:rPr lang="en-US" sz="1000" i="1" dirty="0">
                <a:solidFill>
                  <a:srgbClr val="000000"/>
                </a:solidFill>
                <a:latin typeface="Arial Narrow"/>
                <a:cs typeface="Arial Narrow"/>
              </a:rPr>
              <a:t>Although weak, they carry food to the huts where their less fortunate comrades are lying, dying. A common sight in the camp, where bodies of dead and dying are strewn everywhere.</a:t>
            </a:r>
          </a:p>
          <a:p>
            <a:pPr marL="171450" indent="-171450">
              <a:spcAft>
                <a:spcPts val="100"/>
              </a:spcAft>
              <a:buFont typeface="Arial" panose="020B0604020202020204" pitchFamily="34" charset="0"/>
              <a:buChar char="•"/>
            </a:pPr>
            <a:r>
              <a:rPr lang="en-US" sz="1000" i="1" dirty="0">
                <a:solidFill>
                  <a:srgbClr val="000000"/>
                </a:solidFill>
                <a:latin typeface="Arial Narrow"/>
                <a:cs typeface="Arial Narrow"/>
              </a:rPr>
              <a:t>Two women inmates in the camp.</a:t>
            </a:r>
          </a:p>
          <a:p>
            <a:pPr marL="171450" indent="-171450">
              <a:spcAft>
                <a:spcPts val="100"/>
              </a:spcAft>
              <a:buFont typeface="Arial" panose="020B0604020202020204" pitchFamily="34" charset="0"/>
              <a:buChar char="•"/>
            </a:pPr>
            <a:r>
              <a:rPr lang="en-US" sz="1000" i="1" dirty="0">
                <a:solidFill>
                  <a:srgbClr val="000000"/>
                </a:solidFill>
                <a:latin typeface="Arial Narrow"/>
                <a:cs typeface="Arial Narrow"/>
              </a:rPr>
              <a:t>An interview inside the hospital, so termed. Most of the inmates are dying of the diseases mentioned in the top story. </a:t>
            </a:r>
          </a:p>
          <a:p>
            <a:pPr marL="171450" indent="-171450">
              <a:spcAft>
                <a:spcPts val="100"/>
              </a:spcAft>
              <a:buFont typeface="Arial" panose="020B0604020202020204" pitchFamily="34" charset="0"/>
              <a:buChar char="•"/>
            </a:pPr>
            <a:r>
              <a:rPr lang="en-US" sz="1000" i="1" dirty="0">
                <a:solidFill>
                  <a:srgbClr val="000000"/>
                </a:solidFill>
                <a:latin typeface="Arial Narrow"/>
                <a:cs typeface="Arial Narrow"/>
              </a:rPr>
              <a:t>Two ill-clad members of the camp outside the hut.</a:t>
            </a:r>
          </a:p>
          <a:p>
            <a:pPr marL="171450" indent="-171450">
              <a:spcAft>
                <a:spcPts val="100"/>
              </a:spcAft>
              <a:buFont typeface="Arial" panose="020B0604020202020204" pitchFamily="34" charset="0"/>
              <a:buChar char="•"/>
            </a:pPr>
            <a:r>
              <a:rPr lang="en-US" sz="1000" i="1" dirty="0">
                <a:solidFill>
                  <a:srgbClr val="000000"/>
                </a:solidFill>
                <a:latin typeface="Arial Narrow"/>
                <a:cs typeface="Arial Narrow"/>
              </a:rPr>
              <a:t>Victims of the communal graves in the camp.</a:t>
            </a:r>
          </a:p>
          <a:p>
            <a:pPr marL="171450" indent="-171450">
              <a:spcAft>
                <a:spcPts val="100"/>
              </a:spcAft>
              <a:buFont typeface="Arial" panose="020B0604020202020204" pitchFamily="34" charset="0"/>
              <a:buChar char="•"/>
            </a:pPr>
            <a:r>
              <a:rPr lang="en-US" sz="1000" i="1" dirty="0">
                <a:solidFill>
                  <a:srgbClr val="000000"/>
                </a:solidFill>
                <a:latin typeface="Arial Narrow"/>
                <a:cs typeface="Arial Narrow"/>
              </a:rPr>
              <a:t>A general view of the filth of the camp, where women had to wash.’</a:t>
            </a:r>
            <a:endParaRPr lang="en-GB" sz="1000" dirty="0">
              <a:solidFill>
                <a:srgbClr val="000000"/>
              </a:solidFill>
              <a:latin typeface="Arial Narrow"/>
              <a:cs typeface="Arial Narrow"/>
            </a:endParaRPr>
          </a:p>
        </p:txBody>
      </p:sp>
      <p:sp>
        <p:nvSpPr>
          <p:cNvPr id="12" name="Title 11"/>
          <p:cNvSpPr>
            <a:spLocks noGrp="1"/>
          </p:cNvSpPr>
          <p:nvPr>
            <p:ph type="title"/>
          </p:nvPr>
        </p:nvSpPr>
        <p:spPr/>
        <p:txBody>
          <a:bodyPr>
            <a:noAutofit/>
          </a:bodyPr>
          <a:lstStyle/>
          <a:p>
            <a:r>
              <a:rPr lang="en-US" dirty="0"/>
              <a:t>Making images</a:t>
            </a:r>
            <a:br>
              <a:rPr lang="en-GB" dirty="0"/>
            </a:br>
            <a:endParaRPr lang="en-GB" dirty="0"/>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1382"/>
          <a:stretch/>
        </p:blipFill>
        <p:spPr>
          <a:xfrm>
            <a:off x="362068" y="2336396"/>
            <a:ext cx="2579416" cy="4165600"/>
          </a:xfrm>
          <a:prstGeom prst="rect">
            <a:avLst/>
          </a:prstGeom>
        </p:spPr>
      </p:pic>
      <p:sp>
        <p:nvSpPr>
          <p:cNvPr id="10" name="Rectangle 9"/>
          <p:cNvSpPr/>
          <p:nvPr/>
        </p:nvSpPr>
        <p:spPr>
          <a:xfrm>
            <a:off x="319360" y="6501996"/>
            <a:ext cx="1332416" cy="276999"/>
          </a:xfrm>
          <a:prstGeom prst="rect">
            <a:avLst/>
          </a:prstGeom>
        </p:spPr>
        <p:txBody>
          <a:bodyPr wrap="none">
            <a:spAutoFit/>
          </a:bodyPr>
          <a:lstStyle/>
          <a:p>
            <a:r>
              <a:rPr lang="en-GB" sz="1200" dirty="0"/>
              <a:t>© IWM (HU 105971)</a:t>
            </a:r>
          </a:p>
        </p:txBody>
      </p:sp>
      <p:sp>
        <p:nvSpPr>
          <p:cNvPr id="11" name="TextBox 10">
            <a:extLst>
              <a:ext uri="{FF2B5EF4-FFF2-40B4-BE49-F238E27FC236}">
                <a16:creationId xmlns:a16="http://schemas.microsoft.com/office/drawing/2014/main" id="{BBF12AB9-E5C7-424D-90B0-0CC63E843FDB}"/>
              </a:ext>
            </a:extLst>
          </p:cNvPr>
          <p:cNvSpPr txBox="1"/>
          <p:nvPr/>
        </p:nvSpPr>
        <p:spPr>
          <a:xfrm>
            <a:off x="-8029" y="315961"/>
            <a:ext cx="687298" cy="369332"/>
          </a:xfrm>
          <a:prstGeom prst="rect">
            <a:avLst/>
          </a:prstGeom>
          <a:noFill/>
        </p:spPr>
        <p:txBody>
          <a:bodyPr wrap="square" rtlCol="0">
            <a:spAutoFit/>
          </a:bodyPr>
          <a:lstStyle/>
          <a:p>
            <a:pPr algn="ctr"/>
            <a:r>
              <a:rPr lang="en-GB" b="1" dirty="0"/>
              <a:t>E</a:t>
            </a:r>
          </a:p>
        </p:txBody>
      </p:sp>
      <p:sp>
        <p:nvSpPr>
          <p:cNvPr id="13" name="Rectangle 12">
            <a:extLst>
              <a:ext uri="{FF2B5EF4-FFF2-40B4-BE49-F238E27FC236}">
                <a16:creationId xmlns:a16="http://schemas.microsoft.com/office/drawing/2014/main" id="{92AA3858-9966-4100-A1BA-89DF4C148C64}"/>
              </a:ext>
            </a:extLst>
          </p:cNvPr>
          <p:cNvSpPr/>
          <p:nvPr/>
        </p:nvSpPr>
        <p:spPr>
          <a:xfrm>
            <a:off x="344488" y="1352458"/>
            <a:ext cx="3024187" cy="984885"/>
          </a:xfrm>
          <a:prstGeom prst="rect">
            <a:avLst/>
          </a:prstGeom>
          <a:solidFill>
            <a:schemeClr val="accent3">
              <a:lumMod val="40000"/>
              <a:lumOff val="60000"/>
            </a:schemeClr>
          </a:solidFill>
          <a:ln w="38100">
            <a:noFill/>
            <a:round/>
          </a:ln>
        </p:spPr>
        <p:txBody>
          <a:bodyPr wrap="square" lIns="144000" tIns="0" rIns="72000" bIns="0" anchor="t" anchorCtr="0">
            <a:spAutoFit/>
          </a:bodyPr>
          <a:lstStyle/>
          <a:p>
            <a:r>
              <a:rPr lang="en-GB" sz="2400" baseline="-25000" dirty="0">
                <a:solidFill>
                  <a:srgbClr val="3F737B"/>
                </a:solidFill>
                <a:cs typeface="Arial" panose="020B0604020202020204" pitchFamily="34" charset="0"/>
              </a:rPr>
              <a:t>Cpt EG </a:t>
            </a:r>
            <a:r>
              <a:rPr lang="en-GB" sz="2400" baseline="-25000" dirty="0" err="1">
                <a:solidFill>
                  <a:srgbClr val="3F737B"/>
                </a:solidFill>
                <a:cs typeface="Arial" panose="020B0604020202020204" pitchFamily="34" charset="0"/>
              </a:rPr>
              <a:t>Malindine</a:t>
            </a:r>
            <a:r>
              <a:rPr lang="en-GB" sz="2400" baseline="-25000" dirty="0">
                <a:solidFill>
                  <a:srgbClr val="3F737B"/>
                </a:solidFill>
                <a:cs typeface="Arial" panose="020B0604020202020204" pitchFamily="34" charset="0"/>
              </a:rPr>
              <a:t>, Lt M Wilson, </a:t>
            </a:r>
          </a:p>
          <a:p>
            <a:r>
              <a:rPr lang="en-GB" sz="2400" baseline="-25000" dirty="0">
                <a:solidFill>
                  <a:srgbClr val="3F737B"/>
                </a:solidFill>
                <a:cs typeface="Arial" panose="020B0604020202020204" pitchFamily="34" charset="0"/>
              </a:rPr>
              <a:t>Sgt P Norris, Sgt N </a:t>
            </a:r>
            <a:r>
              <a:rPr lang="en-GB" sz="2400" baseline="-25000" dirty="0" err="1">
                <a:solidFill>
                  <a:srgbClr val="3F737B"/>
                </a:solidFill>
                <a:cs typeface="Arial" panose="020B0604020202020204" pitchFamily="34" charset="0"/>
              </a:rPr>
              <a:t>Midgley</a:t>
            </a:r>
            <a:endParaRPr lang="en-GB" sz="2400" baseline="-25000" dirty="0">
              <a:solidFill>
                <a:srgbClr val="3F737B"/>
              </a:solidFill>
              <a:cs typeface="Arial" panose="020B0604020202020204" pitchFamily="34" charset="0"/>
            </a:endParaRPr>
          </a:p>
          <a:p>
            <a:r>
              <a:rPr lang="en-GB" sz="2400" baseline="-25000" dirty="0">
                <a:solidFill>
                  <a:srgbClr val="3F737B"/>
                </a:solidFill>
                <a:cs typeface="Arial" panose="020B0604020202020204" pitchFamily="34" charset="0"/>
              </a:rPr>
              <a:t>No.5 Army Film &amp; Photographic Unit</a:t>
            </a:r>
          </a:p>
          <a:p>
            <a:endParaRPr lang="en-GB" sz="2400" baseline="-25000" dirty="0">
              <a:solidFill>
                <a:srgbClr val="3F737B"/>
              </a:solidFill>
              <a:cs typeface="Arial" panose="020B0604020202020204" pitchFamily="34" charset="0"/>
            </a:endParaRPr>
          </a:p>
        </p:txBody>
      </p:sp>
      <p:cxnSp>
        <p:nvCxnSpPr>
          <p:cNvPr id="14" name="Straight Connector 13">
            <a:extLst>
              <a:ext uri="{FF2B5EF4-FFF2-40B4-BE49-F238E27FC236}">
                <a16:creationId xmlns:a16="http://schemas.microsoft.com/office/drawing/2014/main" id="{08F37D3B-E6A4-4F39-AD16-9047D8304CB7}"/>
              </a:ext>
            </a:extLst>
          </p:cNvPr>
          <p:cNvCxnSpPr>
            <a:cxnSpLocks/>
          </p:cNvCxnSpPr>
          <p:nvPr/>
        </p:nvCxnSpPr>
        <p:spPr>
          <a:xfrm flipV="1">
            <a:off x="363668" y="2305863"/>
            <a:ext cx="3013758" cy="8199"/>
          </a:xfrm>
          <a:prstGeom prst="line">
            <a:avLst/>
          </a:prstGeom>
          <a:ln w="57150">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2777822" y="2706675"/>
            <a:ext cx="1264818" cy="461665"/>
          </a:xfrm>
          <a:prstGeom prst="rect">
            <a:avLst/>
          </a:prstGeom>
          <a:solidFill>
            <a:schemeClr val="bg1"/>
          </a:solidFill>
          <a:ln w="28575">
            <a:solidFill>
              <a:srgbClr val="3F737B"/>
            </a:solidFill>
          </a:ln>
        </p:spPr>
        <p:txBody>
          <a:bodyPr wrap="square">
            <a:spAutoFit/>
          </a:bodyPr>
          <a:lstStyle/>
          <a:p>
            <a:r>
              <a:rPr lang="en-GB" sz="600" b="1" dirty="0">
                <a:cs typeface="Arial Narrow"/>
              </a:rPr>
              <a:t>It is to be requested by Field Marshall Montgomery and General Dempsey that these pictures receive the maximum publicity</a:t>
            </a:r>
          </a:p>
        </p:txBody>
      </p:sp>
    </p:spTree>
    <p:extLst>
      <p:ext uri="{BB962C8B-B14F-4D97-AF65-F5344CB8AC3E}">
        <p14:creationId xmlns:p14="http://schemas.microsoft.com/office/powerpoint/2010/main" val="36413745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GB" dirty="0"/>
              <a:t>Telling the story 1</a:t>
            </a:r>
          </a:p>
        </p:txBody>
      </p:sp>
      <p:sp>
        <p:nvSpPr>
          <p:cNvPr id="2" name="Rectangle 1"/>
          <p:cNvSpPr/>
          <p:nvPr/>
        </p:nvSpPr>
        <p:spPr>
          <a:xfrm>
            <a:off x="4011613" y="1350147"/>
            <a:ext cx="5547038" cy="4524315"/>
          </a:xfrm>
          <a:prstGeom prst="rect">
            <a:avLst/>
          </a:prstGeom>
        </p:spPr>
        <p:txBody>
          <a:bodyPr wrap="square" lIns="0" rIns="0">
            <a:spAutoFit/>
          </a:bodyPr>
          <a:lstStyle/>
          <a:p>
            <a:pPr>
              <a:spcAft>
                <a:spcPts val="0"/>
              </a:spcAft>
            </a:pPr>
            <a:r>
              <a:rPr lang="en-GB" sz="1600" dirty="0">
                <a:ea typeface="MS Mincho"/>
                <a:cs typeface="Times New Roman" panose="02020603050405020304" pitchFamily="18" charset="0"/>
              </a:rPr>
              <a:t>‘I remember that night trying to sleep and being completely unable to sleep. And there was no – you couldn’t say it was fear, you couldn’t say it was discomfort, because we were comparatively comfortable, we were under a shelter … There was a kind of terrible horror. I can’t explain it … I didn’t disturb anyone else. And everybody else was there was the same – drivers and cameramen. Everybody pretended to be asleep and nobody was sleeping for some reason or another’.</a:t>
            </a:r>
          </a:p>
          <a:p>
            <a:endParaRPr lang="de-DE" sz="1600" dirty="0"/>
          </a:p>
          <a:p>
            <a:r>
              <a:rPr lang="de-DE" sz="1600" dirty="0"/>
              <a:t>(IWM SR 7481/03, reel 2) </a:t>
            </a:r>
          </a:p>
          <a:p>
            <a:r>
              <a:rPr lang="de-DE" sz="1600" dirty="0"/>
              <a:t>Interview recorded April 1984</a:t>
            </a:r>
          </a:p>
          <a:p>
            <a:endParaRPr lang="de-DE" sz="1600" dirty="0"/>
          </a:p>
          <a:p>
            <a:r>
              <a:rPr lang="en-GB" sz="1600" dirty="0"/>
              <a:t>Haggith, T. (2006). ‘The filming of the Liberation of Bergen-Belsen and its Impact on the Understanding of the Holocaust. In S. Bardgett and D. Cesarani (Eds), </a:t>
            </a:r>
            <a:r>
              <a:rPr lang="en-GB" sz="1600" i="1" dirty="0"/>
              <a:t>Belsen 1945: New historical perspectives </a:t>
            </a:r>
            <a:r>
              <a:rPr lang="en-GB" sz="1600" dirty="0"/>
              <a:t>(p.94).</a:t>
            </a:r>
            <a:r>
              <a:rPr lang="en-GB" sz="1600" i="1" dirty="0"/>
              <a:t> </a:t>
            </a:r>
            <a:r>
              <a:rPr lang="en-GB" sz="1600" dirty="0"/>
              <a:t>London: </a:t>
            </a:r>
            <a:r>
              <a:rPr lang="en-GB" sz="1600" dirty="0" err="1"/>
              <a:t>Vallentine</a:t>
            </a:r>
            <a:r>
              <a:rPr lang="en-GB" sz="1600" dirty="0"/>
              <a:t> Mitchell.</a:t>
            </a:r>
            <a:endParaRPr lang="en-GB" sz="1600" b="1" dirty="0"/>
          </a:p>
          <a:p>
            <a:endParaRPr lang="de-DE" sz="1600" i="1" dirty="0"/>
          </a:p>
          <a:p>
            <a:endParaRPr lang="en-GB" sz="1600" i="1" dirty="0"/>
          </a:p>
          <a:p>
            <a:r>
              <a:rPr lang="en-GB" sz="1600" i="1" dirty="0"/>
              <a:t>IWM Sound archive</a:t>
            </a:r>
            <a:endParaRPr lang="en-GB" sz="1600" dirty="0"/>
          </a:p>
        </p:txBody>
      </p:sp>
      <p:sp>
        <p:nvSpPr>
          <p:cNvPr id="3" name="Rectangle 2"/>
          <p:cNvSpPr/>
          <p:nvPr/>
        </p:nvSpPr>
        <p:spPr>
          <a:xfrm>
            <a:off x="346838" y="2101121"/>
            <a:ext cx="3021837" cy="4278094"/>
          </a:xfrm>
          <a:prstGeom prst="rect">
            <a:avLst/>
          </a:prstGeom>
        </p:spPr>
        <p:txBody>
          <a:bodyPr wrap="square" lIns="0" rIns="0">
            <a:spAutoFit/>
          </a:bodyPr>
          <a:lstStyle/>
          <a:p>
            <a:r>
              <a:rPr lang="en-GB" sz="1700" dirty="0"/>
              <a:t>Sergeant Bill Lawrie worked for the Army Film and Photographic Unit  (AFPU).</a:t>
            </a:r>
          </a:p>
          <a:p>
            <a:endParaRPr lang="en-GB" sz="1700" dirty="0">
              <a:solidFill>
                <a:srgbClr val="FF0000"/>
              </a:solidFill>
            </a:endParaRPr>
          </a:p>
          <a:p>
            <a:r>
              <a:rPr lang="en-GB" sz="1700" dirty="0"/>
              <a:t>From Glasgow, he was conscripted in 1939. He went to France in 1940 and returned to Britain via Dunkirk. He served on Gibraltar before joining the Parachute Regiment. He joined the AFPU after this training.</a:t>
            </a:r>
          </a:p>
          <a:p>
            <a:endParaRPr lang="en-GB" sz="1700" dirty="0"/>
          </a:p>
          <a:p>
            <a:r>
              <a:rPr lang="en-GB" sz="1700" dirty="0"/>
              <a:t>The cameramen entered Bergen-Belsen on the evening of 15</a:t>
            </a:r>
            <a:r>
              <a:rPr lang="en-GB" sz="1700" baseline="30000" dirty="0"/>
              <a:t>th</a:t>
            </a:r>
            <a:r>
              <a:rPr lang="en-GB" sz="1700" dirty="0"/>
              <a:t> April 1945 to do an initial visit. That night the men found it difficult to sleep, shocked by what they had seen.</a:t>
            </a:r>
          </a:p>
        </p:txBody>
      </p:sp>
      <p:sp>
        <p:nvSpPr>
          <p:cNvPr id="12" name="TextBox 11">
            <a:extLst>
              <a:ext uri="{FF2B5EF4-FFF2-40B4-BE49-F238E27FC236}">
                <a16:creationId xmlns:a16="http://schemas.microsoft.com/office/drawing/2014/main" id="{E4ACC451-5972-485E-9702-FD9CF1A3A549}"/>
              </a:ext>
            </a:extLst>
          </p:cNvPr>
          <p:cNvSpPr txBox="1"/>
          <p:nvPr/>
        </p:nvSpPr>
        <p:spPr>
          <a:xfrm>
            <a:off x="-8029" y="315961"/>
            <a:ext cx="687298" cy="369332"/>
          </a:xfrm>
          <a:prstGeom prst="rect">
            <a:avLst/>
          </a:prstGeom>
          <a:noFill/>
        </p:spPr>
        <p:txBody>
          <a:bodyPr wrap="square" rtlCol="0">
            <a:spAutoFit/>
          </a:bodyPr>
          <a:lstStyle/>
          <a:p>
            <a:pPr algn="ctr"/>
            <a:r>
              <a:rPr lang="en-GB" b="1" dirty="0"/>
              <a:t>E</a:t>
            </a:r>
          </a:p>
        </p:txBody>
      </p:sp>
      <p:sp>
        <p:nvSpPr>
          <p:cNvPr id="13" name="Rectangle 12">
            <a:extLst>
              <a:ext uri="{FF2B5EF4-FFF2-40B4-BE49-F238E27FC236}">
                <a16:creationId xmlns:a16="http://schemas.microsoft.com/office/drawing/2014/main" id="{328D6928-9E7A-4027-B855-E75DDB8EF436}"/>
              </a:ext>
            </a:extLst>
          </p:cNvPr>
          <p:cNvSpPr/>
          <p:nvPr/>
        </p:nvSpPr>
        <p:spPr>
          <a:xfrm>
            <a:off x="346838" y="1341438"/>
            <a:ext cx="3021837" cy="565572"/>
          </a:xfrm>
          <a:prstGeom prst="rect">
            <a:avLst/>
          </a:prstGeom>
          <a:solidFill>
            <a:srgbClr val="FFEBBA"/>
          </a:solidFill>
          <a:ln w="38100">
            <a:noFill/>
            <a:round/>
          </a:ln>
        </p:spPr>
        <p:txBody>
          <a:bodyPr wrap="square" lIns="144000" tIns="108000" rIns="144000" bIns="144000" anchor="t" anchorCtr="0">
            <a:noAutofit/>
          </a:bodyPr>
          <a:lstStyle/>
          <a:p>
            <a:pPr>
              <a:lnSpc>
                <a:spcPct val="110000"/>
              </a:lnSpc>
            </a:pPr>
            <a:r>
              <a:rPr lang="en-GB" sz="2000" dirty="0">
                <a:solidFill>
                  <a:srgbClr val="3F737B"/>
                </a:solidFill>
                <a:cs typeface="Arial" panose="020B0604020202020204" pitchFamily="34" charset="0"/>
              </a:rPr>
              <a:t>Sergeant William (Bill) Lawrie</a:t>
            </a:r>
          </a:p>
        </p:txBody>
      </p:sp>
      <p:cxnSp>
        <p:nvCxnSpPr>
          <p:cNvPr id="14" name="Straight Connector 13">
            <a:extLst>
              <a:ext uri="{FF2B5EF4-FFF2-40B4-BE49-F238E27FC236}">
                <a16:creationId xmlns:a16="http://schemas.microsoft.com/office/drawing/2014/main" id="{AC799F9F-5C44-4492-8B45-7F354334E13A}"/>
              </a:ext>
            </a:extLst>
          </p:cNvPr>
          <p:cNvCxnSpPr>
            <a:cxnSpLocks/>
          </p:cNvCxnSpPr>
          <p:nvPr/>
        </p:nvCxnSpPr>
        <p:spPr>
          <a:xfrm>
            <a:off x="346838" y="1895220"/>
            <a:ext cx="3021837" cy="0"/>
          </a:xfrm>
          <a:prstGeom prst="line">
            <a:avLst/>
          </a:prstGeom>
          <a:ln w="57150">
            <a:solidFill>
              <a:srgbClr val="FFD8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34706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noAutofit/>
          </a:bodyPr>
          <a:lstStyle/>
          <a:p>
            <a:r>
              <a:rPr lang="en-GB" dirty="0"/>
              <a:t>Encountering survivors</a:t>
            </a:r>
            <a:br>
              <a:rPr lang="en-GB" dirty="0"/>
            </a:br>
            <a:endParaRPr lang="en-GB" dirty="0"/>
          </a:p>
        </p:txBody>
      </p:sp>
      <p:sp>
        <p:nvSpPr>
          <p:cNvPr id="8" name="Rectangle 7"/>
          <p:cNvSpPr/>
          <p:nvPr/>
        </p:nvSpPr>
        <p:spPr>
          <a:xfrm>
            <a:off x="6762997" y="1319213"/>
            <a:ext cx="2795654" cy="469392"/>
          </a:xfrm>
          <a:prstGeom prst="rect">
            <a:avLst/>
          </a:prstGeom>
          <a:solidFill>
            <a:srgbClr val="E8ECEC"/>
          </a:solidFill>
          <a:ln w="38100">
            <a:noFill/>
            <a:round/>
          </a:ln>
        </p:spPr>
        <p:txBody>
          <a:bodyPr wrap="square" lIns="144000" tIns="108000" rIns="144000" bIns="144000" anchor="b" anchorCtr="0">
            <a:spAutoFit/>
          </a:bodyPr>
          <a:lstStyle/>
          <a:p>
            <a:pPr>
              <a:lnSpc>
                <a:spcPts val="1600"/>
              </a:lnSpc>
            </a:pPr>
            <a:r>
              <a:rPr lang="en-GB" sz="2000" dirty="0">
                <a:solidFill>
                  <a:srgbClr val="3F737B"/>
                </a:solidFill>
                <a:cs typeface="Arial" panose="020B0604020202020204" pitchFamily="34" charset="0"/>
              </a:rPr>
              <a:t>Eric Taylor</a:t>
            </a:r>
          </a:p>
        </p:txBody>
      </p:sp>
      <p:cxnSp>
        <p:nvCxnSpPr>
          <p:cNvPr id="9" name="Straight Connector 8"/>
          <p:cNvCxnSpPr>
            <a:cxnSpLocks/>
          </p:cNvCxnSpPr>
          <p:nvPr/>
        </p:nvCxnSpPr>
        <p:spPr>
          <a:xfrm>
            <a:off x="6762997" y="1785431"/>
            <a:ext cx="2803278" cy="3174"/>
          </a:xfrm>
          <a:prstGeom prst="line">
            <a:avLst/>
          </a:prstGeom>
          <a:ln w="57150">
            <a:solidFill>
              <a:srgbClr val="8FA7AB"/>
            </a:solidFill>
          </a:ln>
          <a:effectLst/>
        </p:spPr>
        <p:style>
          <a:lnRef idx="2">
            <a:schemeClr val="accent1"/>
          </a:lnRef>
          <a:fillRef idx="0">
            <a:schemeClr val="accent1"/>
          </a:fillRef>
          <a:effectRef idx="1">
            <a:schemeClr val="accent1"/>
          </a:effectRef>
          <a:fontRef idx="minor">
            <a:schemeClr val="tx1"/>
          </a:fontRef>
        </p:style>
      </p:cxnSp>
      <p:pic>
        <p:nvPicPr>
          <p:cNvPr id="6" name="Content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038" y="1319213"/>
            <a:ext cx="3601350" cy="4770000"/>
          </a:xfrm>
          <a:prstGeom prst="rect">
            <a:avLst/>
          </a:prstGeom>
        </p:spPr>
      </p:pic>
      <p:sp>
        <p:nvSpPr>
          <p:cNvPr id="2" name="Rectangle 1"/>
          <p:cNvSpPr/>
          <p:nvPr/>
        </p:nvSpPr>
        <p:spPr>
          <a:xfrm>
            <a:off x="6749144" y="1942285"/>
            <a:ext cx="2817132" cy="4924425"/>
          </a:xfrm>
          <a:prstGeom prst="rect">
            <a:avLst/>
          </a:prstGeom>
        </p:spPr>
        <p:txBody>
          <a:bodyPr wrap="square" lIns="0" rIns="0">
            <a:spAutoFit/>
          </a:bodyPr>
          <a:lstStyle/>
          <a:p>
            <a:pPr>
              <a:spcAft>
                <a:spcPts val="600"/>
              </a:spcAft>
            </a:pPr>
            <a:r>
              <a:rPr lang="en-GB" sz="1400" dirty="0"/>
              <a:t>Artist Eric Taylor (1909-1999) enlisted in the British army in 1939. Not an Official War Artist, he sketched when time allowed.</a:t>
            </a:r>
          </a:p>
          <a:p>
            <a:pPr>
              <a:spcAft>
                <a:spcPts val="600"/>
              </a:spcAft>
            </a:pPr>
            <a:r>
              <a:rPr lang="en-GB" sz="1400" dirty="0"/>
              <a:t>‘A full-length portrait of a clothed, skeletal boy sitting on a stool. His clothing does not cover his arms and legs, which are extremely thin, displaying that he is suffering from starvation’.</a:t>
            </a:r>
          </a:p>
          <a:p>
            <a:pPr>
              <a:spcAft>
                <a:spcPts val="600"/>
              </a:spcAft>
            </a:pPr>
            <a:r>
              <a:rPr lang="en-GB" sz="1400" dirty="0"/>
              <a:t>‘Taylor captures the state of numbed emotion, common to so many survivors. “I drew the dead and scarcely living people when Belsen concentration camp was overrun, and I witnessed at first hand all the other appalling horrors of war. To me, any attempt to explain in words the overall influence of this experience on my work appears to weaken what I </a:t>
            </a:r>
            <a:r>
              <a:rPr lang="en-GB" sz="1400" dirty="0" err="1"/>
              <a:t>endeavor</a:t>
            </a:r>
            <a:r>
              <a:rPr lang="en-GB" sz="1400" dirty="0"/>
              <a:t> to say in my painting or sculpture. It means so very much”’.</a:t>
            </a:r>
          </a:p>
          <a:p>
            <a:pPr>
              <a:spcAft>
                <a:spcPts val="600"/>
              </a:spcAft>
            </a:pPr>
            <a:r>
              <a:rPr lang="en-GB" sz="1400" i="1" dirty="0" err="1"/>
              <a:t>IWM</a:t>
            </a:r>
            <a:r>
              <a:rPr lang="en-GB" sz="1400" i="1" dirty="0"/>
              <a:t> Art archive. </a:t>
            </a:r>
            <a:r>
              <a:rPr lang="en-GB" sz="1400" dirty="0"/>
              <a:t>IWM caption.</a:t>
            </a:r>
          </a:p>
          <a:p>
            <a:pPr>
              <a:spcAft>
                <a:spcPts val="600"/>
              </a:spcAft>
            </a:pPr>
            <a:r>
              <a:rPr lang="en-GB" sz="1400" dirty="0"/>
              <a:t>Date 1945</a:t>
            </a:r>
            <a:endParaRPr lang="en-GB" sz="1400" dirty="0">
              <a:solidFill>
                <a:srgbClr val="FF0000"/>
              </a:solidFill>
            </a:endParaRPr>
          </a:p>
        </p:txBody>
      </p:sp>
      <p:sp>
        <p:nvSpPr>
          <p:cNvPr id="3" name="Rectangle 2"/>
          <p:cNvSpPr/>
          <p:nvPr/>
        </p:nvSpPr>
        <p:spPr>
          <a:xfrm>
            <a:off x="679269" y="6122830"/>
            <a:ext cx="1939890" cy="276999"/>
          </a:xfrm>
          <a:prstGeom prst="rect">
            <a:avLst/>
          </a:prstGeom>
        </p:spPr>
        <p:txBody>
          <a:bodyPr wrap="none">
            <a:spAutoFit/>
          </a:bodyPr>
          <a:lstStyle/>
          <a:p>
            <a:r>
              <a:rPr lang="en-GB" sz="1200" dirty="0"/>
              <a:t>© IWM (Art.IWM ART LD 5585)</a:t>
            </a:r>
          </a:p>
        </p:txBody>
      </p:sp>
      <p:sp>
        <p:nvSpPr>
          <p:cNvPr id="10" name="TextBox 9">
            <a:extLst>
              <a:ext uri="{FF2B5EF4-FFF2-40B4-BE49-F238E27FC236}">
                <a16:creationId xmlns:a16="http://schemas.microsoft.com/office/drawing/2014/main" id="{F352EA8B-64DA-40B2-8F97-CF1C5607C346}"/>
              </a:ext>
            </a:extLst>
          </p:cNvPr>
          <p:cNvSpPr txBox="1"/>
          <p:nvPr/>
        </p:nvSpPr>
        <p:spPr>
          <a:xfrm>
            <a:off x="-8029" y="315961"/>
            <a:ext cx="687298" cy="369332"/>
          </a:xfrm>
          <a:prstGeom prst="rect">
            <a:avLst/>
          </a:prstGeom>
          <a:noFill/>
        </p:spPr>
        <p:txBody>
          <a:bodyPr wrap="square" rtlCol="0">
            <a:spAutoFit/>
          </a:bodyPr>
          <a:lstStyle/>
          <a:p>
            <a:pPr algn="ctr"/>
            <a:r>
              <a:rPr lang="en-GB" b="1" dirty="0"/>
              <a:t>A</a:t>
            </a:r>
          </a:p>
        </p:txBody>
      </p:sp>
    </p:spTree>
    <p:extLst>
      <p:ext uri="{BB962C8B-B14F-4D97-AF65-F5344CB8AC3E}">
        <p14:creationId xmlns:p14="http://schemas.microsoft.com/office/powerpoint/2010/main" val="10006171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GB" dirty="0"/>
              <a:t>Telling the story 2</a:t>
            </a:r>
          </a:p>
        </p:txBody>
      </p:sp>
      <p:sp>
        <p:nvSpPr>
          <p:cNvPr id="2" name="Rectangle 1"/>
          <p:cNvSpPr/>
          <p:nvPr/>
        </p:nvSpPr>
        <p:spPr>
          <a:xfrm>
            <a:off x="3183081" y="1012109"/>
            <a:ext cx="6567747" cy="646331"/>
          </a:xfrm>
          <a:prstGeom prst="rect">
            <a:avLst/>
          </a:prstGeom>
        </p:spPr>
        <p:txBody>
          <a:bodyPr wrap="square">
            <a:spAutoFit/>
          </a:bodyPr>
          <a:lstStyle/>
          <a:p>
            <a:endParaRPr lang="en-GB" dirty="0"/>
          </a:p>
          <a:p>
            <a:r>
              <a:rPr lang="en-GB" dirty="0"/>
              <a:t> </a:t>
            </a:r>
            <a:endParaRPr lang="en-GB" sz="1400" dirty="0"/>
          </a:p>
        </p:txBody>
      </p:sp>
      <p:sp>
        <p:nvSpPr>
          <p:cNvPr id="3" name="Rectangle 2"/>
          <p:cNvSpPr/>
          <p:nvPr/>
        </p:nvSpPr>
        <p:spPr>
          <a:xfrm>
            <a:off x="4011613" y="1341438"/>
            <a:ext cx="5547038" cy="5603778"/>
          </a:xfrm>
          <a:prstGeom prst="rect">
            <a:avLst/>
          </a:prstGeom>
        </p:spPr>
        <p:txBody>
          <a:bodyPr wrap="square" lIns="0" rIns="0">
            <a:spAutoFit/>
          </a:bodyPr>
          <a:lstStyle/>
          <a:p>
            <a:pPr>
              <a:lnSpc>
                <a:spcPct val="107000"/>
              </a:lnSpc>
              <a:spcAft>
                <a:spcPts val="800"/>
              </a:spcAft>
            </a:pPr>
            <a:r>
              <a:rPr lang="en-GB" sz="1600" dirty="0">
                <a:ea typeface="Calibri" panose="020F0502020204030204" pitchFamily="34" charset="0"/>
                <a:cs typeface="Times New Roman" panose="02020603050405020304" pitchFamily="18" charset="0"/>
              </a:rPr>
              <a:t>‘The German nurses were an interesting study; at the start they laughed, joked, were definitely truculent, made no effort to get things ready for the job in hand, damned if they were going to work for the something British. And then the first patients started to arrive. I am told by my friend who was in charge of the laundry that this was one of the most dramatic moments at </a:t>
            </a:r>
            <a:r>
              <a:rPr lang="en-GB" sz="1600" dirty="0" err="1">
                <a:ea typeface="Calibri" panose="020F0502020204030204" pitchFamily="34" charset="0"/>
                <a:cs typeface="Times New Roman" panose="02020603050405020304" pitchFamily="18" charset="0"/>
              </a:rPr>
              <a:t>Belsen</a:t>
            </a:r>
            <a:r>
              <a:rPr lang="en-GB" sz="1600" dirty="0">
                <a:ea typeface="Calibri" panose="020F0502020204030204" pitchFamily="34" charset="0"/>
                <a:cs typeface="Times New Roman" panose="02020603050405020304" pitchFamily="18" charset="0"/>
              </a:rPr>
              <a:t>, the place of unending drama. Those nurses stood with their mouths open and gazed horror struck as those bodies were brought in, first one then another started to sob until almost the whole sixty were weeping. There was no more truculence after that. Those girls worked like slaves, they went down with typhus and they died but others took their place, they grew thin and they grew pale but they worked and they toiled from eight in the morning till six at night. They earnt our respect’.</a:t>
            </a:r>
          </a:p>
          <a:p>
            <a:pPr>
              <a:lnSpc>
                <a:spcPct val="107000"/>
              </a:lnSpc>
              <a:spcAft>
                <a:spcPts val="800"/>
              </a:spcAft>
            </a:pPr>
            <a:endParaRPr lang="en-GB" sz="1600" dirty="0">
              <a:ea typeface="Calibri" panose="020F0502020204030204" pitchFamily="34" charset="0"/>
              <a:cs typeface="Times New Roman" panose="02020603050405020304" pitchFamily="18" charset="0"/>
            </a:endParaRPr>
          </a:p>
          <a:p>
            <a:pPr>
              <a:lnSpc>
                <a:spcPct val="107000"/>
              </a:lnSpc>
              <a:spcAft>
                <a:spcPts val="800"/>
              </a:spcAft>
            </a:pPr>
            <a:r>
              <a:rPr lang="en-GB" sz="1600" dirty="0"/>
              <a:t>Doc.3713 Mervyn Willet </a:t>
            </a:r>
            <a:r>
              <a:rPr lang="en-GB" sz="1600" dirty="0" err="1"/>
              <a:t>Gonin</a:t>
            </a:r>
            <a:r>
              <a:rPr lang="en-GB" sz="1600" dirty="0"/>
              <a:t> written 1945-1946.</a:t>
            </a:r>
          </a:p>
          <a:p>
            <a:pPr>
              <a:lnSpc>
                <a:spcPct val="107000"/>
              </a:lnSpc>
              <a:spcAft>
                <a:spcPts val="800"/>
              </a:spcAft>
            </a:pPr>
            <a:r>
              <a:rPr lang="en-GB" sz="1600" dirty="0"/>
              <a:t>Documents/Private Papers</a:t>
            </a:r>
            <a:endParaRPr lang="en-GB" sz="1600" dirty="0">
              <a:ea typeface="Calibri" panose="020F0502020204030204" pitchFamily="34" charset="0"/>
              <a:cs typeface="Times New Roman" panose="02020603050405020304" pitchFamily="18" charset="0"/>
            </a:endParaRPr>
          </a:p>
          <a:p>
            <a:pPr>
              <a:lnSpc>
                <a:spcPct val="107000"/>
              </a:lnSpc>
              <a:spcAft>
                <a:spcPts val="800"/>
              </a:spcAft>
            </a:pPr>
            <a:r>
              <a:rPr lang="en-GB" sz="1600" i="1" dirty="0"/>
              <a:t>IWM Document archive </a:t>
            </a:r>
            <a:r>
              <a:rPr lang="en-GB" sz="1600" dirty="0"/>
              <a:t>85/38/1</a:t>
            </a:r>
          </a:p>
          <a:p>
            <a:pPr>
              <a:lnSpc>
                <a:spcPct val="107000"/>
              </a:lnSpc>
              <a:spcAft>
                <a:spcPts val="800"/>
              </a:spcAft>
            </a:pPr>
            <a:endParaRPr lang="en-GB" sz="1200" dirty="0">
              <a:ea typeface="Calibri" panose="020F0502020204030204" pitchFamily="34" charset="0"/>
              <a:cs typeface="Times New Roman" panose="02020603050405020304" pitchFamily="18" charset="0"/>
            </a:endParaRPr>
          </a:p>
          <a:p>
            <a:pPr>
              <a:lnSpc>
                <a:spcPct val="107000"/>
              </a:lnSpc>
              <a:spcAft>
                <a:spcPts val="800"/>
              </a:spcAft>
            </a:pPr>
            <a:endParaRPr lang="en-GB" sz="1200" dirty="0">
              <a:ea typeface="Calibri" panose="020F0502020204030204" pitchFamily="34" charset="0"/>
              <a:cs typeface="Times New Roman" panose="02020603050405020304" pitchFamily="18" charset="0"/>
            </a:endParaRPr>
          </a:p>
          <a:p>
            <a:pPr>
              <a:lnSpc>
                <a:spcPct val="107000"/>
              </a:lnSpc>
              <a:spcAft>
                <a:spcPts val="800"/>
              </a:spcAft>
            </a:pPr>
            <a:endParaRPr lang="en-GB" sz="1200" dirty="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2F707135-845F-4712-9906-D1ACEEA0D343}"/>
              </a:ext>
            </a:extLst>
          </p:cNvPr>
          <p:cNvSpPr txBox="1"/>
          <p:nvPr/>
        </p:nvSpPr>
        <p:spPr>
          <a:xfrm>
            <a:off x="-8029" y="315961"/>
            <a:ext cx="687298" cy="369332"/>
          </a:xfrm>
          <a:prstGeom prst="rect">
            <a:avLst/>
          </a:prstGeom>
          <a:noFill/>
        </p:spPr>
        <p:txBody>
          <a:bodyPr wrap="square" rtlCol="0">
            <a:spAutoFit/>
          </a:bodyPr>
          <a:lstStyle/>
          <a:p>
            <a:pPr algn="ctr"/>
            <a:r>
              <a:rPr lang="en-GB" b="1" dirty="0"/>
              <a:t>E</a:t>
            </a:r>
          </a:p>
        </p:txBody>
      </p:sp>
      <p:sp>
        <p:nvSpPr>
          <p:cNvPr id="14" name="Rectangle 13">
            <a:extLst>
              <a:ext uri="{FF2B5EF4-FFF2-40B4-BE49-F238E27FC236}">
                <a16:creationId xmlns:a16="http://schemas.microsoft.com/office/drawing/2014/main" id="{98EE3018-23DE-437C-95B4-0C732B474904}"/>
              </a:ext>
            </a:extLst>
          </p:cNvPr>
          <p:cNvSpPr/>
          <p:nvPr/>
        </p:nvSpPr>
        <p:spPr>
          <a:xfrm>
            <a:off x="344488" y="1346261"/>
            <a:ext cx="3024187" cy="831423"/>
          </a:xfrm>
          <a:prstGeom prst="rect">
            <a:avLst/>
          </a:prstGeom>
          <a:solidFill>
            <a:schemeClr val="accent3">
              <a:lumMod val="40000"/>
              <a:lumOff val="60000"/>
            </a:schemeClr>
          </a:solidFill>
          <a:ln w="38100">
            <a:noFill/>
            <a:round/>
          </a:ln>
        </p:spPr>
        <p:txBody>
          <a:bodyPr wrap="square" lIns="144000" tIns="36000" rIns="144000" bIns="144000" anchor="t" anchorCtr="0">
            <a:spAutoFit/>
          </a:bodyPr>
          <a:lstStyle/>
          <a:p>
            <a:pPr>
              <a:lnSpc>
                <a:spcPct val="110000"/>
              </a:lnSpc>
            </a:pPr>
            <a:r>
              <a:rPr lang="en-GB" sz="2000" dirty="0">
                <a:solidFill>
                  <a:srgbClr val="3F737B"/>
                </a:solidFill>
                <a:cs typeface="Arial" panose="020B0604020202020204" pitchFamily="34" charset="0"/>
              </a:rPr>
              <a:t>Lieutenant-Colonel </a:t>
            </a:r>
          </a:p>
          <a:p>
            <a:pPr>
              <a:lnSpc>
                <a:spcPct val="110000"/>
              </a:lnSpc>
            </a:pPr>
            <a:r>
              <a:rPr lang="en-GB" sz="2000" dirty="0">
                <a:solidFill>
                  <a:srgbClr val="3F737B"/>
                </a:solidFill>
                <a:cs typeface="Arial" panose="020B0604020202020204" pitchFamily="34" charset="0"/>
              </a:rPr>
              <a:t>MW </a:t>
            </a:r>
            <a:r>
              <a:rPr lang="en-GB" sz="2000" dirty="0" err="1">
                <a:solidFill>
                  <a:srgbClr val="3F737B"/>
                </a:solidFill>
                <a:cs typeface="Arial" panose="020B0604020202020204" pitchFamily="34" charset="0"/>
              </a:rPr>
              <a:t>Gonin</a:t>
            </a:r>
            <a:endParaRPr lang="en-GB" sz="2000" dirty="0">
              <a:solidFill>
                <a:srgbClr val="3F737B"/>
              </a:solidFill>
              <a:cs typeface="Arial" panose="020B0604020202020204" pitchFamily="34" charset="0"/>
            </a:endParaRPr>
          </a:p>
        </p:txBody>
      </p:sp>
      <p:cxnSp>
        <p:nvCxnSpPr>
          <p:cNvPr id="15" name="Straight Connector 14">
            <a:extLst>
              <a:ext uri="{FF2B5EF4-FFF2-40B4-BE49-F238E27FC236}">
                <a16:creationId xmlns:a16="http://schemas.microsoft.com/office/drawing/2014/main" id="{7A059934-EEEB-4813-88A1-954311E2F11A}"/>
              </a:ext>
            </a:extLst>
          </p:cNvPr>
          <p:cNvCxnSpPr>
            <a:cxnSpLocks/>
          </p:cNvCxnSpPr>
          <p:nvPr/>
        </p:nvCxnSpPr>
        <p:spPr>
          <a:xfrm>
            <a:off x="344488" y="2174660"/>
            <a:ext cx="3024187" cy="0"/>
          </a:xfrm>
          <a:prstGeom prst="line">
            <a:avLst/>
          </a:prstGeom>
          <a:ln w="57150">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EDA4A461-9618-427A-8BC6-CEC088664015}"/>
              </a:ext>
            </a:extLst>
          </p:cNvPr>
          <p:cNvSpPr txBox="1"/>
          <p:nvPr/>
        </p:nvSpPr>
        <p:spPr>
          <a:xfrm>
            <a:off x="344488" y="2327874"/>
            <a:ext cx="3130063" cy="1200329"/>
          </a:xfrm>
          <a:prstGeom prst="rect">
            <a:avLst/>
          </a:prstGeom>
          <a:noFill/>
        </p:spPr>
        <p:txBody>
          <a:bodyPr wrap="square" lIns="0" rIns="0" rtlCol="0">
            <a:spAutoFit/>
          </a:bodyPr>
          <a:lstStyle/>
          <a:p>
            <a:pPr>
              <a:spcAft>
                <a:spcPts val="0"/>
              </a:spcAft>
            </a:pPr>
            <a:r>
              <a:rPr lang="en-GB" dirty="0">
                <a:ea typeface="Calibri" panose="020F0502020204030204" pitchFamily="34" charset="0"/>
                <a:cs typeface="Times New Roman" panose="02020603050405020304" pitchFamily="18" charset="0"/>
              </a:rPr>
              <a:t>Lieutenant-Colonel </a:t>
            </a:r>
            <a:r>
              <a:rPr lang="en-GB" dirty="0" err="1">
                <a:ea typeface="Calibri" panose="020F0502020204030204" pitchFamily="34" charset="0"/>
                <a:cs typeface="Times New Roman" panose="02020603050405020304" pitchFamily="18" charset="0"/>
              </a:rPr>
              <a:t>Gonin</a:t>
            </a:r>
            <a:r>
              <a:rPr lang="en-GB" dirty="0">
                <a:ea typeface="Calibri" panose="020F0502020204030204" pitchFamily="34" charset="0"/>
                <a:cs typeface="Times New Roman" panose="02020603050405020304" pitchFamily="18" charset="0"/>
              </a:rPr>
              <a:t> was </a:t>
            </a:r>
            <a:br>
              <a:rPr lang="en-GB" dirty="0">
                <a:ea typeface="Calibri" panose="020F0502020204030204" pitchFamily="34" charset="0"/>
                <a:cs typeface="Times New Roman" panose="02020603050405020304" pitchFamily="18" charset="0"/>
              </a:rPr>
            </a:br>
            <a:r>
              <a:rPr lang="en-GB" dirty="0">
                <a:ea typeface="Calibri" panose="020F0502020204030204" pitchFamily="34" charset="0"/>
                <a:cs typeface="Times New Roman" panose="02020603050405020304" pitchFamily="18" charset="0"/>
              </a:rPr>
              <a:t>a commanding officer of the </a:t>
            </a:r>
            <a:br>
              <a:rPr lang="en-GB" dirty="0">
                <a:ea typeface="Calibri" panose="020F0502020204030204" pitchFamily="34" charset="0"/>
                <a:cs typeface="Times New Roman" panose="02020603050405020304" pitchFamily="18" charset="0"/>
              </a:rPr>
            </a:br>
            <a:r>
              <a:rPr lang="en-GB" dirty="0">
                <a:ea typeface="Calibri" panose="020F0502020204030204" pitchFamily="34" charset="0"/>
                <a:cs typeface="Times New Roman" panose="02020603050405020304" pitchFamily="18" charset="0"/>
              </a:rPr>
              <a:t>Royal Army Medical Corps </a:t>
            </a:r>
            <a:br>
              <a:rPr lang="en-GB" dirty="0">
                <a:ea typeface="Calibri" panose="020F0502020204030204" pitchFamily="34" charset="0"/>
                <a:cs typeface="Times New Roman" panose="02020603050405020304" pitchFamily="18" charset="0"/>
              </a:rPr>
            </a:br>
            <a:r>
              <a:rPr lang="en-GB" dirty="0">
                <a:ea typeface="Calibri" panose="020F0502020204030204" pitchFamily="34" charset="0"/>
                <a:cs typeface="Times New Roman" panose="02020603050405020304" pitchFamily="18" charset="0"/>
              </a:rPr>
              <a:t>at Bergen-Belsen. </a:t>
            </a:r>
            <a:endParaRPr lang="en-GB" dirty="0"/>
          </a:p>
        </p:txBody>
      </p:sp>
    </p:spTree>
    <p:extLst>
      <p:ext uri="{BB962C8B-B14F-4D97-AF65-F5344CB8AC3E}">
        <p14:creationId xmlns:p14="http://schemas.microsoft.com/office/powerpoint/2010/main" val="20309073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GB" dirty="0"/>
              <a:t>Telling the story 3</a:t>
            </a:r>
          </a:p>
        </p:txBody>
      </p:sp>
      <p:sp>
        <p:nvSpPr>
          <p:cNvPr id="2" name="Rectangle 1"/>
          <p:cNvSpPr/>
          <p:nvPr/>
        </p:nvSpPr>
        <p:spPr>
          <a:xfrm>
            <a:off x="3183081" y="1012109"/>
            <a:ext cx="6567747" cy="646331"/>
          </a:xfrm>
          <a:prstGeom prst="rect">
            <a:avLst/>
          </a:prstGeom>
        </p:spPr>
        <p:txBody>
          <a:bodyPr wrap="square">
            <a:spAutoFit/>
          </a:bodyPr>
          <a:lstStyle/>
          <a:p>
            <a:endParaRPr lang="en-GB" dirty="0"/>
          </a:p>
          <a:p>
            <a:r>
              <a:rPr lang="en-GB" dirty="0"/>
              <a:t> </a:t>
            </a:r>
            <a:endParaRPr lang="en-GB" sz="1400" dirty="0"/>
          </a:p>
        </p:txBody>
      </p:sp>
      <p:sp>
        <p:nvSpPr>
          <p:cNvPr id="6" name="Rectangle 5"/>
          <p:cNvSpPr/>
          <p:nvPr/>
        </p:nvSpPr>
        <p:spPr>
          <a:xfrm>
            <a:off x="4011613" y="1345959"/>
            <a:ext cx="5131432" cy="3970318"/>
          </a:xfrm>
          <a:prstGeom prst="rect">
            <a:avLst/>
          </a:prstGeom>
        </p:spPr>
        <p:txBody>
          <a:bodyPr wrap="square" lIns="0" rIns="0">
            <a:spAutoFit/>
          </a:bodyPr>
          <a:lstStyle/>
          <a:p>
            <a:r>
              <a:rPr lang="en-GB" sz="1600" dirty="0"/>
              <a:t>‘</a:t>
            </a:r>
            <a:r>
              <a:rPr lang="en-GB" sz="1600" dirty="0">
                <a:solidFill>
                  <a:srgbClr val="000000"/>
                </a:solidFill>
              </a:rPr>
              <a:t>The terrible discovery came to me, this sort of revelation like a flash of lightning, because it penetrated these terrible scenes to make me think – all the stories I’d heard about the persecution of people from my mother and father, here they </a:t>
            </a:r>
            <a:r>
              <a:rPr lang="en-GB" sz="1600" dirty="0"/>
              <a:t>were true’.</a:t>
            </a:r>
            <a:endParaRPr lang="en-GB" sz="1600" dirty="0">
              <a:solidFill>
                <a:schemeClr val="accent2"/>
              </a:solidFill>
            </a:endParaRPr>
          </a:p>
          <a:p>
            <a:endParaRPr lang="de-DE" sz="1600" dirty="0">
              <a:solidFill>
                <a:srgbClr val="000000"/>
              </a:solidFill>
              <a:latin typeface="Arial" panose="020B0604020202020204" pitchFamily="34" charset="0"/>
            </a:endParaRPr>
          </a:p>
          <a:p>
            <a:endParaRPr lang="de-DE" sz="1600" dirty="0">
              <a:solidFill>
                <a:srgbClr val="000000"/>
              </a:solidFill>
              <a:latin typeface="Arial" panose="020B0604020202020204" pitchFamily="34" charset="0"/>
            </a:endParaRPr>
          </a:p>
          <a:p>
            <a:r>
              <a:rPr lang="de-DE" sz="1600" dirty="0">
                <a:solidFill>
                  <a:srgbClr val="000000"/>
                </a:solidFill>
              </a:rPr>
              <a:t>(IWM SR 4833/9, reel 7) </a:t>
            </a:r>
          </a:p>
          <a:p>
            <a:r>
              <a:rPr lang="de-DE" sz="1600" dirty="0">
                <a:solidFill>
                  <a:srgbClr val="000000"/>
                </a:solidFill>
              </a:rPr>
              <a:t>26-03-1981</a:t>
            </a:r>
          </a:p>
          <a:p>
            <a:endParaRPr lang="en-GB" sz="1600" dirty="0"/>
          </a:p>
          <a:p>
            <a:r>
              <a:rPr lang="en-GB" sz="1600" dirty="0"/>
              <a:t>Haggith, T. (2006). ‘The filming of the Liberation of Bergen-Belsen and its Impact on the Understanding of the Holocaust. In S. Bardgett and D. Cesarani (Eds), </a:t>
            </a:r>
            <a:r>
              <a:rPr lang="en-GB" sz="1600" i="1" dirty="0"/>
              <a:t>Belsen 1945: New historical perspectives </a:t>
            </a:r>
            <a:r>
              <a:rPr lang="en-GB" sz="1600" dirty="0"/>
              <a:t>(p. 96).</a:t>
            </a:r>
            <a:r>
              <a:rPr lang="en-GB" sz="1600" i="1" dirty="0"/>
              <a:t> </a:t>
            </a:r>
            <a:r>
              <a:rPr lang="en-GB" sz="1600" dirty="0"/>
              <a:t>London: </a:t>
            </a:r>
            <a:r>
              <a:rPr lang="en-GB" sz="1600" dirty="0" err="1"/>
              <a:t>Vallentine</a:t>
            </a:r>
            <a:r>
              <a:rPr lang="en-GB" sz="1600" dirty="0"/>
              <a:t> Mitchell.</a:t>
            </a:r>
            <a:endParaRPr lang="en-GB" sz="1600" b="1" dirty="0"/>
          </a:p>
          <a:p>
            <a:endParaRPr lang="en-GB" sz="1600" i="1" dirty="0"/>
          </a:p>
          <a:p>
            <a:r>
              <a:rPr lang="en-GB" sz="1600" i="1" dirty="0"/>
              <a:t>IWM Sound archive</a:t>
            </a:r>
            <a:endParaRPr lang="de-DE" sz="1600" dirty="0"/>
          </a:p>
          <a:p>
            <a:endParaRPr lang="en-GB" sz="1200" dirty="0"/>
          </a:p>
        </p:txBody>
      </p:sp>
      <p:sp>
        <p:nvSpPr>
          <p:cNvPr id="13" name="TextBox 12"/>
          <p:cNvSpPr txBox="1"/>
          <p:nvPr/>
        </p:nvSpPr>
        <p:spPr>
          <a:xfrm>
            <a:off x="346838" y="1933722"/>
            <a:ext cx="2873654" cy="1754326"/>
          </a:xfrm>
          <a:prstGeom prst="rect">
            <a:avLst/>
          </a:prstGeom>
          <a:noFill/>
        </p:spPr>
        <p:txBody>
          <a:bodyPr wrap="square" lIns="0" rIns="0" rtlCol="0">
            <a:spAutoFit/>
          </a:bodyPr>
          <a:lstStyle/>
          <a:p>
            <a:pPr>
              <a:spcAft>
                <a:spcPts val="600"/>
              </a:spcAft>
            </a:pPr>
            <a:r>
              <a:rPr lang="en-GB" sz="1200" dirty="0"/>
              <a:t>Sergeant Mike Lewis worked for the Army Film and Photographic Unit  (AFPU).</a:t>
            </a:r>
          </a:p>
          <a:p>
            <a:pPr>
              <a:spcAft>
                <a:spcPts val="600"/>
              </a:spcAft>
            </a:pPr>
            <a:r>
              <a:rPr lang="en-GB" sz="1200" dirty="0"/>
              <a:t>He came from a Polish Jewish family who moved to Britain before the First World War.</a:t>
            </a:r>
          </a:p>
          <a:p>
            <a:pPr>
              <a:spcAft>
                <a:spcPts val="600"/>
              </a:spcAft>
            </a:pPr>
            <a:r>
              <a:rPr lang="en-GB" sz="1200" dirty="0"/>
              <a:t>Growing up in London, he was called up in 1941. He joined the Royal Fusiliers but volunteered for the Parachute Regiment. He served in North Africa before joining the AFPU</a:t>
            </a:r>
            <a:r>
              <a:rPr lang="en-GB" sz="1400" dirty="0"/>
              <a:t>.</a:t>
            </a: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215" y="3714760"/>
            <a:ext cx="1930400" cy="1906270"/>
          </a:xfrm>
          <a:prstGeom prst="rect">
            <a:avLst/>
          </a:prstGeom>
        </p:spPr>
      </p:pic>
      <p:sp>
        <p:nvSpPr>
          <p:cNvPr id="3" name="TextBox 2"/>
          <p:cNvSpPr txBox="1"/>
          <p:nvPr/>
        </p:nvSpPr>
        <p:spPr>
          <a:xfrm>
            <a:off x="352215" y="5647742"/>
            <a:ext cx="3016459" cy="830997"/>
          </a:xfrm>
          <a:prstGeom prst="rect">
            <a:avLst/>
          </a:prstGeom>
          <a:noFill/>
        </p:spPr>
        <p:txBody>
          <a:bodyPr wrap="square" lIns="0" rIns="0" rtlCol="0">
            <a:spAutoFit/>
          </a:bodyPr>
          <a:lstStyle/>
          <a:p>
            <a:r>
              <a:rPr lang="en-GB" sz="1200" dirty="0"/>
              <a:t>© IWM (BU 4089)</a:t>
            </a:r>
          </a:p>
          <a:p>
            <a:r>
              <a:rPr lang="en-GB" sz="1200" dirty="0"/>
              <a:t>‘Sgt Mike Lewis, is dusted with DDT (to protect him from typhus)’. IWM caption. </a:t>
            </a:r>
          </a:p>
          <a:p>
            <a:r>
              <a:rPr lang="en-GB" sz="1200" dirty="0"/>
              <a:t>IWM photograph archive.</a:t>
            </a:r>
          </a:p>
        </p:txBody>
      </p:sp>
      <p:sp>
        <p:nvSpPr>
          <p:cNvPr id="12" name="TextBox 11">
            <a:extLst>
              <a:ext uri="{FF2B5EF4-FFF2-40B4-BE49-F238E27FC236}">
                <a16:creationId xmlns:a16="http://schemas.microsoft.com/office/drawing/2014/main" id="{CE611A8B-4732-44A4-BF84-F7F03A367673}"/>
              </a:ext>
            </a:extLst>
          </p:cNvPr>
          <p:cNvSpPr txBox="1"/>
          <p:nvPr/>
        </p:nvSpPr>
        <p:spPr>
          <a:xfrm>
            <a:off x="-8029" y="315961"/>
            <a:ext cx="687298" cy="369332"/>
          </a:xfrm>
          <a:prstGeom prst="rect">
            <a:avLst/>
          </a:prstGeom>
          <a:noFill/>
        </p:spPr>
        <p:txBody>
          <a:bodyPr wrap="square" rtlCol="0">
            <a:spAutoFit/>
          </a:bodyPr>
          <a:lstStyle/>
          <a:p>
            <a:pPr algn="ctr"/>
            <a:r>
              <a:rPr lang="en-GB" b="1" dirty="0"/>
              <a:t>E</a:t>
            </a:r>
          </a:p>
        </p:txBody>
      </p:sp>
      <p:sp>
        <p:nvSpPr>
          <p:cNvPr id="15" name="Rectangle 14">
            <a:extLst>
              <a:ext uri="{FF2B5EF4-FFF2-40B4-BE49-F238E27FC236}">
                <a16:creationId xmlns:a16="http://schemas.microsoft.com/office/drawing/2014/main" id="{FDE85F29-2632-4336-BF4A-168DB53DFE29}"/>
              </a:ext>
            </a:extLst>
          </p:cNvPr>
          <p:cNvSpPr/>
          <p:nvPr/>
        </p:nvSpPr>
        <p:spPr>
          <a:xfrm>
            <a:off x="346838" y="1341438"/>
            <a:ext cx="3021837" cy="565572"/>
          </a:xfrm>
          <a:prstGeom prst="rect">
            <a:avLst/>
          </a:prstGeom>
          <a:solidFill>
            <a:srgbClr val="FFEBBA"/>
          </a:solidFill>
          <a:ln w="38100">
            <a:noFill/>
            <a:round/>
          </a:ln>
        </p:spPr>
        <p:txBody>
          <a:bodyPr wrap="square" lIns="144000" tIns="108000" rIns="144000" bIns="144000" anchor="t" anchorCtr="0">
            <a:noAutofit/>
          </a:bodyPr>
          <a:lstStyle/>
          <a:p>
            <a:pPr>
              <a:lnSpc>
                <a:spcPct val="110000"/>
              </a:lnSpc>
            </a:pPr>
            <a:r>
              <a:rPr lang="en-GB" sz="2000" dirty="0">
                <a:solidFill>
                  <a:srgbClr val="3F737B"/>
                </a:solidFill>
                <a:cs typeface="Arial" panose="020B0604020202020204" pitchFamily="34" charset="0"/>
              </a:rPr>
              <a:t>Sergeant Mike Lewis</a:t>
            </a:r>
          </a:p>
        </p:txBody>
      </p:sp>
      <p:cxnSp>
        <p:nvCxnSpPr>
          <p:cNvPr id="16" name="Straight Connector 15">
            <a:extLst>
              <a:ext uri="{FF2B5EF4-FFF2-40B4-BE49-F238E27FC236}">
                <a16:creationId xmlns:a16="http://schemas.microsoft.com/office/drawing/2014/main" id="{8E2204A3-969D-410E-A947-F6FF8F238663}"/>
              </a:ext>
            </a:extLst>
          </p:cNvPr>
          <p:cNvCxnSpPr>
            <a:cxnSpLocks/>
          </p:cNvCxnSpPr>
          <p:nvPr/>
        </p:nvCxnSpPr>
        <p:spPr>
          <a:xfrm>
            <a:off x="346838" y="1895220"/>
            <a:ext cx="3021837" cy="0"/>
          </a:xfrm>
          <a:prstGeom prst="line">
            <a:avLst/>
          </a:prstGeom>
          <a:ln w="57150">
            <a:solidFill>
              <a:srgbClr val="FFD8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115050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GB" dirty="0"/>
              <a:t>Telling the story 4</a:t>
            </a:r>
          </a:p>
        </p:txBody>
      </p:sp>
      <p:sp>
        <p:nvSpPr>
          <p:cNvPr id="2" name="Rectangle 1"/>
          <p:cNvSpPr/>
          <p:nvPr/>
        </p:nvSpPr>
        <p:spPr>
          <a:xfrm>
            <a:off x="4011614" y="1357238"/>
            <a:ext cx="5547038" cy="4139275"/>
          </a:xfrm>
          <a:prstGeom prst="rect">
            <a:avLst/>
          </a:prstGeom>
        </p:spPr>
        <p:txBody>
          <a:bodyPr wrap="square" lIns="0" rIns="0">
            <a:spAutoFit/>
          </a:bodyPr>
          <a:lstStyle/>
          <a:p>
            <a:pPr>
              <a:lnSpc>
                <a:spcPct val="115000"/>
              </a:lnSpc>
              <a:spcAft>
                <a:spcPts val="0"/>
              </a:spcAft>
            </a:pPr>
            <a:r>
              <a:rPr lang="en-GB" sz="1600" dirty="0">
                <a:ea typeface="Calibri" panose="020F0502020204030204" pitchFamily="34" charset="0"/>
                <a:cs typeface="Times New Roman" panose="02020603050405020304" pitchFamily="18" charset="0"/>
              </a:rPr>
              <a:t>‘There were no pillows, very few BP’s [bed pans] (augmented by dog bowls, no washing bowls), few towels, not enough cups [and] these had to be washed once or twice during every meal. The food consisted of coffee without milk or sugar, soup and black bread’.</a:t>
            </a:r>
          </a:p>
          <a:p>
            <a:pPr>
              <a:lnSpc>
                <a:spcPct val="115000"/>
              </a:lnSpc>
              <a:spcAft>
                <a:spcPts val="0"/>
              </a:spcAft>
            </a:pPr>
            <a:endParaRPr lang="en-GB" sz="1600" dirty="0">
              <a:ea typeface="Calibri" panose="020F0502020204030204" pitchFamily="34" charset="0"/>
              <a:cs typeface="Times New Roman" panose="02020603050405020304" pitchFamily="18" charset="0"/>
            </a:endParaRPr>
          </a:p>
          <a:p>
            <a:pPr>
              <a:lnSpc>
                <a:spcPct val="115000"/>
              </a:lnSpc>
              <a:spcAft>
                <a:spcPts val="0"/>
              </a:spcAft>
            </a:pPr>
            <a:r>
              <a:rPr lang="en-GB" sz="1600" dirty="0">
                <a:ea typeface="Calibri" panose="020F0502020204030204" pitchFamily="34" charset="0"/>
                <a:cs typeface="Times New Roman" panose="02020603050405020304" pitchFamily="18" charset="0"/>
              </a:rPr>
              <a:t>21 April 1945</a:t>
            </a:r>
          </a:p>
          <a:p>
            <a:pPr>
              <a:lnSpc>
                <a:spcPct val="115000"/>
              </a:lnSpc>
              <a:spcAft>
                <a:spcPts val="0"/>
              </a:spcAft>
            </a:pPr>
            <a:endParaRPr lang="en-GB" sz="1600" dirty="0">
              <a:ea typeface="Calibri" panose="020F0502020204030204" pitchFamily="34" charset="0"/>
              <a:cs typeface="Times New Roman" panose="02020603050405020304" pitchFamily="18" charset="0"/>
            </a:endParaRPr>
          </a:p>
          <a:p>
            <a:pPr>
              <a:lnSpc>
                <a:spcPct val="115000"/>
              </a:lnSpc>
              <a:spcAft>
                <a:spcPts val="0"/>
              </a:spcAft>
            </a:pPr>
            <a:endParaRPr lang="en-GB" sz="1600" dirty="0">
              <a:ea typeface="Calibri" panose="020F0502020204030204" pitchFamily="34" charset="0"/>
              <a:cs typeface="Times New Roman" panose="02020603050405020304" pitchFamily="18" charset="0"/>
            </a:endParaRPr>
          </a:p>
          <a:p>
            <a:pPr>
              <a:lnSpc>
                <a:spcPct val="115000"/>
              </a:lnSpc>
              <a:spcAft>
                <a:spcPts val="0"/>
              </a:spcAft>
            </a:pPr>
            <a:r>
              <a:rPr lang="en-GB" sz="1600" dirty="0">
                <a:ea typeface="Calibri" panose="020F0502020204030204" pitchFamily="34" charset="0"/>
                <a:cs typeface="Times New Roman" panose="02020603050405020304" pitchFamily="18" charset="0"/>
              </a:rPr>
              <a:t>From the diary of Molly Silva Jones (McFarlane papers, 99/86/1).</a:t>
            </a:r>
          </a:p>
          <a:p>
            <a:pPr>
              <a:lnSpc>
                <a:spcPct val="115000"/>
              </a:lnSpc>
              <a:spcAft>
                <a:spcPts val="0"/>
              </a:spcAft>
            </a:pPr>
            <a:r>
              <a:rPr lang="en-GB" sz="1600" i="1" dirty="0">
                <a:ea typeface="Calibri" panose="020F0502020204030204" pitchFamily="34" charset="0"/>
                <a:cs typeface="Times New Roman" panose="02020603050405020304" pitchFamily="18" charset="0"/>
              </a:rPr>
              <a:t>IWM Document archive</a:t>
            </a:r>
            <a:r>
              <a:rPr lang="en-GB" sz="1600" dirty="0">
                <a:ea typeface="Calibri" panose="020F0502020204030204" pitchFamily="34" charset="0"/>
                <a:cs typeface="Times New Roman" panose="02020603050405020304" pitchFamily="18" charset="0"/>
              </a:rPr>
              <a:t>. </a:t>
            </a:r>
            <a:br>
              <a:rPr lang="en-GB" sz="1600" dirty="0">
                <a:ea typeface="Calibri" panose="020F0502020204030204" pitchFamily="34" charset="0"/>
                <a:cs typeface="Times New Roman" panose="02020603050405020304" pitchFamily="18" charset="0"/>
              </a:rPr>
            </a:br>
            <a:endParaRPr lang="en-GB" sz="1600" dirty="0">
              <a:ea typeface="Calibri" panose="020F0502020204030204" pitchFamily="34" charset="0"/>
              <a:cs typeface="Times New Roman" panose="02020603050405020304" pitchFamily="18" charset="0"/>
            </a:endParaRPr>
          </a:p>
          <a:p>
            <a:r>
              <a:rPr lang="en-GB" sz="1600" dirty="0"/>
              <a:t>No name. (2006). ‘The Medical Relief Effort at Belsen: Eyewitness Accounts’. In S. Bardgett and D. Cesarani (Eds), </a:t>
            </a:r>
            <a:r>
              <a:rPr lang="en-GB" sz="1600" i="1" dirty="0"/>
              <a:t>Belsen 1945: New historical perspectives </a:t>
            </a:r>
            <a:r>
              <a:rPr lang="en-GB" sz="1600" dirty="0"/>
              <a:t>(p.55).</a:t>
            </a:r>
            <a:r>
              <a:rPr lang="en-GB" sz="1600" i="1" dirty="0"/>
              <a:t> </a:t>
            </a:r>
            <a:r>
              <a:rPr lang="en-GB" sz="1600" dirty="0"/>
              <a:t>London: </a:t>
            </a:r>
            <a:r>
              <a:rPr lang="en-GB" sz="1600" dirty="0" err="1"/>
              <a:t>Vallentine</a:t>
            </a:r>
            <a:r>
              <a:rPr lang="en-GB" sz="1600" dirty="0"/>
              <a:t> Mitchell.</a:t>
            </a:r>
            <a:endParaRPr lang="en-GB" sz="1600" b="1" dirty="0"/>
          </a:p>
          <a:p>
            <a:pPr>
              <a:lnSpc>
                <a:spcPct val="115000"/>
              </a:lnSpc>
              <a:spcAft>
                <a:spcPts val="0"/>
              </a:spcAft>
            </a:pPr>
            <a:endParaRPr lang="en-GB" sz="1200" dirty="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3B219BA0-E36B-4453-9052-1528F849D518}"/>
              </a:ext>
            </a:extLst>
          </p:cNvPr>
          <p:cNvSpPr txBox="1"/>
          <p:nvPr/>
        </p:nvSpPr>
        <p:spPr>
          <a:xfrm>
            <a:off x="-8029" y="315961"/>
            <a:ext cx="687298" cy="369332"/>
          </a:xfrm>
          <a:prstGeom prst="rect">
            <a:avLst/>
          </a:prstGeom>
          <a:noFill/>
        </p:spPr>
        <p:txBody>
          <a:bodyPr wrap="square" rtlCol="0">
            <a:spAutoFit/>
          </a:bodyPr>
          <a:lstStyle/>
          <a:p>
            <a:pPr algn="ctr"/>
            <a:r>
              <a:rPr lang="en-GB" b="1" dirty="0"/>
              <a:t>E</a:t>
            </a:r>
          </a:p>
        </p:txBody>
      </p:sp>
      <p:sp>
        <p:nvSpPr>
          <p:cNvPr id="12" name="Rectangle 11">
            <a:extLst>
              <a:ext uri="{FF2B5EF4-FFF2-40B4-BE49-F238E27FC236}">
                <a16:creationId xmlns:a16="http://schemas.microsoft.com/office/drawing/2014/main" id="{D7DE156C-A45B-455C-9442-B4FF25C60D0F}"/>
              </a:ext>
            </a:extLst>
          </p:cNvPr>
          <p:cNvSpPr/>
          <p:nvPr/>
        </p:nvSpPr>
        <p:spPr>
          <a:xfrm>
            <a:off x="344488" y="2311614"/>
            <a:ext cx="2795534" cy="1685077"/>
          </a:xfrm>
          <a:prstGeom prst="rect">
            <a:avLst/>
          </a:prstGeom>
        </p:spPr>
        <p:txBody>
          <a:bodyPr wrap="square" lIns="0" rIns="0">
            <a:spAutoFit/>
          </a:bodyPr>
          <a:lstStyle/>
          <a:p>
            <a:pPr>
              <a:lnSpc>
                <a:spcPct val="115000"/>
              </a:lnSpc>
              <a:spcAft>
                <a:spcPts val="0"/>
              </a:spcAft>
            </a:pPr>
            <a:r>
              <a:rPr lang="en-GB" dirty="0">
                <a:ea typeface="Calibri" panose="020F0502020204030204" pitchFamily="34" charset="0"/>
                <a:cs typeface="Times New Roman" panose="02020603050405020304" pitchFamily="18" charset="0"/>
              </a:rPr>
              <a:t>Beatrice Mary (Molly) Silva Jones was one of four nurses who arrived with the Red Cross on 20</a:t>
            </a:r>
            <a:r>
              <a:rPr lang="en-GB" baseline="30000" dirty="0">
                <a:ea typeface="Calibri" panose="020F0502020204030204" pitchFamily="34" charset="0"/>
                <a:cs typeface="Times New Roman" panose="02020603050405020304" pitchFamily="18" charset="0"/>
              </a:rPr>
              <a:t>th</a:t>
            </a:r>
            <a:r>
              <a:rPr lang="en-GB" dirty="0">
                <a:ea typeface="Calibri" panose="020F0502020204030204" pitchFamily="34" charset="0"/>
                <a:cs typeface="Times New Roman" panose="02020603050405020304" pitchFamily="18" charset="0"/>
              </a:rPr>
              <a:t> April 1945.</a:t>
            </a:r>
          </a:p>
          <a:p>
            <a:pPr>
              <a:lnSpc>
                <a:spcPct val="115000"/>
              </a:lnSpc>
              <a:spcAft>
                <a:spcPts val="0"/>
              </a:spcAft>
            </a:pPr>
            <a:endParaRPr lang="en-GB" dirty="0">
              <a:ea typeface="Calibri" panose="020F0502020204030204" pitchFamily="34" charset="0"/>
              <a:cs typeface="Times New Roman" panose="02020603050405020304" pitchFamily="18" charset="0"/>
            </a:endParaRPr>
          </a:p>
        </p:txBody>
      </p:sp>
      <p:sp>
        <p:nvSpPr>
          <p:cNvPr id="13" name="Rectangle 12">
            <a:extLst>
              <a:ext uri="{FF2B5EF4-FFF2-40B4-BE49-F238E27FC236}">
                <a16:creationId xmlns:a16="http://schemas.microsoft.com/office/drawing/2014/main" id="{88B652DF-1F3E-4994-B572-FC9823796045}"/>
              </a:ext>
            </a:extLst>
          </p:cNvPr>
          <p:cNvSpPr/>
          <p:nvPr/>
        </p:nvSpPr>
        <p:spPr>
          <a:xfrm>
            <a:off x="344487" y="1337472"/>
            <a:ext cx="3024187" cy="565572"/>
          </a:xfrm>
          <a:prstGeom prst="rect">
            <a:avLst/>
          </a:prstGeom>
          <a:solidFill>
            <a:schemeClr val="accent3">
              <a:lumMod val="40000"/>
              <a:lumOff val="60000"/>
            </a:schemeClr>
          </a:solidFill>
          <a:ln w="38100">
            <a:noFill/>
            <a:round/>
          </a:ln>
        </p:spPr>
        <p:txBody>
          <a:bodyPr wrap="square" lIns="144000" tIns="108000" rIns="144000" bIns="144000" anchor="t" anchorCtr="0">
            <a:spAutoFit/>
          </a:bodyPr>
          <a:lstStyle/>
          <a:p>
            <a:pPr>
              <a:lnSpc>
                <a:spcPct val="110000"/>
              </a:lnSpc>
            </a:pPr>
            <a:r>
              <a:rPr lang="en-GB" sz="2000" dirty="0">
                <a:solidFill>
                  <a:srgbClr val="3F737B"/>
                </a:solidFill>
                <a:cs typeface="Arial" panose="020B0604020202020204" pitchFamily="34" charset="0"/>
              </a:rPr>
              <a:t>Molly Silva Jones</a:t>
            </a:r>
          </a:p>
        </p:txBody>
      </p:sp>
      <p:cxnSp>
        <p:nvCxnSpPr>
          <p:cNvPr id="14" name="Straight Connector 13">
            <a:extLst>
              <a:ext uri="{FF2B5EF4-FFF2-40B4-BE49-F238E27FC236}">
                <a16:creationId xmlns:a16="http://schemas.microsoft.com/office/drawing/2014/main" id="{0DE24BDC-3F1B-4D64-8C09-E1B56A9444A4}"/>
              </a:ext>
            </a:extLst>
          </p:cNvPr>
          <p:cNvCxnSpPr>
            <a:cxnSpLocks/>
          </p:cNvCxnSpPr>
          <p:nvPr/>
        </p:nvCxnSpPr>
        <p:spPr>
          <a:xfrm>
            <a:off x="336458" y="1936402"/>
            <a:ext cx="3024187" cy="0"/>
          </a:xfrm>
          <a:prstGeom prst="line">
            <a:avLst/>
          </a:prstGeom>
          <a:ln w="57150">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114370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Encountering Bergen-Belsen </a:t>
            </a:r>
            <a:br>
              <a:rPr lang="en-GB" dirty="0"/>
            </a:br>
            <a:endParaRPr lang="en-GB" dirty="0"/>
          </a:p>
        </p:txBody>
      </p:sp>
      <p:pic>
        <p:nvPicPr>
          <p:cNvPr id="7" name="Content Placeholder 6">
            <a:extLst>
              <a:ext uri="{FF2B5EF4-FFF2-40B4-BE49-F238E27FC236}">
                <a16:creationId xmlns:a16="http://schemas.microsoft.com/office/drawing/2014/main" id="{B0F72E09-46C3-4C5E-A0B1-0DCB4354D3D0}"/>
              </a:ext>
            </a:extLst>
          </p:cNvPr>
          <p:cNvPicPr>
            <a:picLocks noGrp="1" noChangeAspect="1"/>
          </p:cNvPicPr>
          <p:nvPr>
            <p:ph idx="1"/>
          </p:nvPr>
        </p:nvPicPr>
        <p:blipFill>
          <a:blip r:embed="rId3" cstate="print">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2859742" y="1639888"/>
            <a:ext cx="4665940" cy="4525962"/>
          </a:xfrm>
          <a:prstGeom prst="rect">
            <a:avLst/>
          </a:prstGeom>
        </p:spPr>
      </p:pic>
    </p:spTree>
    <p:extLst>
      <p:ext uri="{BB962C8B-B14F-4D97-AF65-F5344CB8AC3E}">
        <p14:creationId xmlns:p14="http://schemas.microsoft.com/office/powerpoint/2010/main" val="3055903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logo for a company&#10;&#10;AI-generated content may be incorrect.">
            <a:extLst>
              <a:ext uri="{FF2B5EF4-FFF2-40B4-BE49-F238E27FC236}">
                <a16:creationId xmlns:a16="http://schemas.microsoft.com/office/drawing/2014/main" id="{16410D41-37F3-CD82-73AA-0F2C6E33A2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4428" y="1690535"/>
            <a:ext cx="7457143" cy="2520000"/>
          </a:xfrm>
          <a:prstGeom prst="rect">
            <a:avLst/>
          </a:prstGeom>
        </p:spPr>
      </p:pic>
      <p:sp>
        <p:nvSpPr>
          <p:cNvPr id="2" name="TextBox 1">
            <a:extLst>
              <a:ext uri="{FF2B5EF4-FFF2-40B4-BE49-F238E27FC236}">
                <a16:creationId xmlns:a16="http://schemas.microsoft.com/office/drawing/2014/main" id="{9586F04E-1D6F-EBAB-445C-B53B0B9E1D44}"/>
              </a:ext>
            </a:extLst>
          </p:cNvPr>
          <p:cNvSpPr txBox="1"/>
          <p:nvPr/>
        </p:nvSpPr>
        <p:spPr>
          <a:xfrm>
            <a:off x="1131731" y="4342746"/>
            <a:ext cx="7661395" cy="461665"/>
          </a:xfrm>
          <a:prstGeom prst="rect">
            <a:avLst/>
          </a:prstGeom>
          <a:solidFill>
            <a:schemeClr val="bg1"/>
          </a:solidFill>
        </p:spPr>
        <p:txBody>
          <a:bodyPr wrap="square" rtlCol="0">
            <a:spAutoFit/>
          </a:bodyPr>
          <a:lstStyle/>
          <a:p>
            <a:r>
              <a:rPr lang="en-GB" sz="1200" i="1" dirty="0"/>
              <a:t>This programme is delivered by UCL Centre for Holocaust Education, the Holocaust Educational Trust, with support from the National Holocaust Centre and Museum, and made possible thanks to funding from the Department for Education</a:t>
            </a:r>
          </a:p>
        </p:txBody>
      </p:sp>
    </p:spTree>
    <p:extLst>
      <p:ext uri="{BB962C8B-B14F-4D97-AF65-F5344CB8AC3E}">
        <p14:creationId xmlns:p14="http://schemas.microsoft.com/office/powerpoint/2010/main" val="1471833287"/>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noAutofit/>
          </a:bodyPr>
          <a:lstStyle/>
          <a:p>
            <a:r>
              <a:rPr lang="en-US" dirty="0"/>
              <a:t>Facing typhus</a:t>
            </a:r>
            <a:br>
              <a:rPr lang="en-GB" dirty="0"/>
            </a:br>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038" y="1319213"/>
            <a:ext cx="4830380" cy="4770000"/>
          </a:xfrm>
          <a:prstGeom prst="rect">
            <a:avLst/>
          </a:prstGeom>
        </p:spPr>
      </p:pic>
      <p:sp>
        <p:nvSpPr>
          <p:cNvPr id="2" name="Rectangle 1"/>
          <p:cNvSpPr/>
          <p:nvPr/>
        </p:nvSpPr>
        <p:spPr>
          <a:xfrm>
            <a:off x="6753225" y="2490801"/>
            <a:ext cx="2813050" cy="2800767"/>
          </a:xfrm>
          <a:prstGeom prst="rect">
            <a:avLst/>
          </a:prstGeom>
        </p:spPr>
        <p:txBody>
          <a:bodyPr wrap="square" lIns="0" rIns="0">
            <a:spAutoFit/>
          </a:bodyPr>
          <a:lstStyle/>
          <a:p>
            <a:r>
              <a:rPr lang="en-GB" sz="1600" dirty="0"/>
              <a:t>‘One of the British Army Film &amp; Photographic Unit photographers covering the relief of Belsen, Sgt Mike Lewis, is dusted with DDT (to protect him from typhus) by Private Barret of 11 Light Field Ambulance, before entering the camp’.</a:t>
            </a:r>
          </a:p>
          <a:p>
            <a:r>
              <a:rPr lang="en-GB" sz="1600" dirty="0"/>
              <a:t>April 1945</a:t>
            </a:r>
          </a:p>
          <a:p>
            <a:endParaRPr lang="en-GB" sz="1600" i="1" dirty="0"/>
          </a:p>
          <a:p>
            <a:r>
              <a:rPr lang="en-GB" sz="1600" dirty="0"/>
              <a:t>IWM caption</a:t>
            </a:r>
          </a:p>
          <a:p>
            <a:r>
              <a:rPr lang="en-GB" sz="1600" i="1" dirty="0"/>
              <a:t>IWM Photograph archive</a:t>
            </a:r>
          </a:p>
        </p:txBody>
      </p:sp>
      <p:sp>
        <p:nvSpPr>
          <p:cNvPr id="3" name="Rectangle 2"/>
          <p:cNvSpPr/>
          <p:nvPr/>
        </p:nvSpPr>
        <p:spPr>
          <a:xfrm>
            <a:off x="629031" y="6107372"/>
            <a:ext cx="1184940" cy="276999"/>
          </a:xfrm>
          <a:prstGeom prst="rect">
            <a:avLst/>
          </a:prstGeom>
        </p:spPr>
        <p:txBody>
          <a:bodyPr wrap="none">
            <a:spAutoFit/>
          </a:bodyPr>
          <a:lstStyle/>
          <a:p>
            <a:r>
              <a:rPr lang="en-GB" sz="1200" dirty="0"/>
              <a:t>© IWM (BU 4089)</a:t>
            </a:r>
          </a:p>
        </p:txBody>
      </p:sp>
      <p:sp>
        <p:nvSpPr>
          <p:cNvPr id="11" name="TextBox 10">
            <a:extLst>
              <a:ext uri="{FF2B5EF4-FFF2-40B4-BE49-F238E27FC236}">
                <a16:creationId xmlns:a16="http://schemas.microsoft.com/office/drawing/2014/main" id="{6CFE5243-017D-4E8A-8BAE-D5EF57A400DC}"/>
              </a:ext>
            </a:extLst>
          </p:cNvPr>
          <p:cNvSpPr txBox="1"/>
          <p:nvPr/>
        </p:nvSpPr>
        <p:spPr>
          <a:xfrm>
            <a:off x="-8029" y="315961"/>
            <a:ext cx="687298" cy="369332"/>
          </a:xfrm>
          <a:prstGeom prst="rect">
            <a:avLst/>
          </a:prstGeom>
          <a:noFill/>
        </p:spPr>
        <p:txBody>
          <a:bodyPr wrap="square" rtlCol="0">
            <a:spAutoFit/>
          </a:bodyPr>
          <a:lstStyle/>
          <a:p>
            <a:pPr algn="ctr"/>
            <a:r>
              <a:rPr lang="en-GB" b="1" dirty="0"/>
              <a:t>A</a:t>
            </a:r>
          </a:p>
        </p:txBody>
      </p:sp>
      <p:sp>
        <p:nvSpPr>
          <p:cNvPr id="12" name="Rectangle 11">
            <a:extLst>
              <a:ext uri="{FF2B5EF4-FFF2-40B4-BE49-F238E27FC236}">
                <a16:creationId xmlns:a16="http://schemas.microsoft.com/office/drawing/2014/main" id="{18C29698-117C-44CB-81EA-0BFB260C3E52}"/>
              </a:ext>
            </a:extLst>
          </p:cNvPr>
          <p:cNvSpPr/>
          <p:nvPr/>
        </p:nvSpPr>
        <p:spPr>
          <a:xfrm>
            <a:off x="6762214" y="1319959"/>
            <a:ext cx="2796437" cy="1105088"/>
          </a:xfrm>
          <a:prstGeom prst="rect">
            <a:avLst/>
          </a:prstGeom>
          <a:solidFill>
            <a:schemeClr val="accent4">
              <a:lumMod val="20000"/>
              <a:lumOff val="80000"/>
            </a:schemeClr>
          </a:solidFill>
          <a:ln w="38100">
            <a:noFill/>
            <a:round/>
          </a:ln>
        </p:spPr>
        <p:txBody>
          <a:bodyPr wrap="square" lIns="144000" tIns="36000" rIns="144000" bIns="144000" anchor="ctr" anchorCtr="0">
            <a:spAutoFit/>
          </a:bodyPr>
          <a:lstStyle/>
          <a:p>
            <a:r>
              <a:rPr lang="en-GB" sz="2000" dirty="0">
                <a:solidFill>
                  <a:srgbClr val="3F737B"/>
                </a:solidFill>
                <a:cs typeface="Arial" panose="020B0604020202020204" pitchFamily="34" charset="0"/>
              </a:rPr>
              <a:t>Sergeant H. Oakes</a:t>
            </a:r>
          </a:p>
          <a:p>
            <a:r>
              <a:rPr lang="en-GB" sz="2000" dirty="0">
                <a:solidFill>
                  <a:srgbClr val="3F737B"/>
                </a:solidFill>
                <a:cs typeface="Arial" panose="020B0604020202020204" pitchFamily="34" charset="0"/>
              </a:rPr>
              <a:t>No. 5 Army Film &amp; Photographic Unit</a:t>
            </a:r>
          </a:p>
        </p:txBody>
      </p:sp>
      <p:cxnSp>
        <p:nvCxnSpPr>
          <p:cNvPr id="13" name="Straight Connector 12">
            <a:extLst>
              <a:ext uri="{FF2B5EF4-FFF2-40B4-BE49-F238E27FC236}">
                <a16:creationId xmlns:a16="http://schemas.microsoft.com/office/drawing/2014/main" id="{4047C3E2-BE9F-4E4C-9CD4-CEA44479D843}"/>
              </a:ext>
            </a:extLst>
          </p:cNvPr>
          <p:cNvCxnSpPr/>
          <p:nvPr/>
        </p:nvCxnSpPr>
        <p:spPr>
          <a:xfrm flipV="1">
            <a:off x="6762214" y="2428207"/>
            <a:ext cx="2796437" cy="1"/>
          </a:xfrm>
          <a:prstGeom prst="line">
            <a:avLst/>
          </a:prstGeom>
          <a:ln w="57150">
            <a:solidFill>
              <a:schemeClr val="accent4">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9197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noAutofit/>
          </a:bodyPr>
          <a:lstStyle/>
          <a:p>
            <a:r>
              <a:rPr lang="en-GB" dirty="0"/>
              <a:t>Providing relief</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038" y="1319959"/>
            <a:ext cx="4793970" cy="4770000"/>
          </a:xfrm>
          <a:prstGeom prst="rect">
            <a:avLst/>
          </a:prstGeom>
        </p:spPr>
      </p:pic>
      <p:sp>
        <p:nvSpPr>
          <p:cNvPr id="2" name="Rectangle 1"/>
          <p:cNvSpPr/>
          <p:nvPr/>
        </p:nvSpPr>
        <p:spPr>
          <a:xfrm>
            <a:off x="6753224" y="2495364"/>
            <a:ext cx="2813051" cy="4031873"/>
          </a:xfrm>
          <a:prstGeom prst="rect">
            <a:avLst/>
          </a:prstGeom>
        </p:spPr>
        <p:txBody>
          <a:bodyPr wrap="square" lIns="0" rIns="0">
            <a:spAutoFit/>
          </a:bodyPr>
          <a:lstStyle/>
          <a:p>
            <a:r>
              <a:rPr lang="en-GB" sz="1600" dirty="0"/>
              <a:t>‘On 20 April 1945, work to improve the conditions of the moderately unwell prisoners began. However the period during which the camp was designated a neutral zone had expired the previous day. Four German </a:t>
            </a:r>
            <a:r>
              <a:rPr lang="en-GB" sz="1600" dirty="0" err="1"/>
              <a:t>Focke</a:t>
            </a:r>
            <a:r>
              <a:rPr lang="en-GB" sz="1600" dirty="0"/>
              <a:t> </a:t>
            </a:r>
            <a:r>
              <a:rPr lang="en-GB" sz="1600" dirty="0" err="1"/>
              <a:t>Wulf</a:t>
            </a:r>
            <a:r>
              <a:rPr lang="en-GB" sz="1600" dirty="0"/>
              <a:t> fighter aircraft attacked the camp in the morning, killing three medical orderlies and damaging the water system and field ambulance. Photograph shows the damage to one of 11 Light Field Ambulance's vehicles’.</a:t>
            </a:r>
          </a:p>
          <a:p>
            <a:r>
              <a:rPr lang="en-GB" sz="1600" dirty="0"/>
              <a:t>April 1945 </a:t>
            </a:r>
          </a:p>
          <a:p>
            <a:r>
              <a:rPr lang="en-GB" sz="1600" dirty="0"/>
              <a:t>IWM caption</a:t>
            </a:r>
          </a:p>
          <a:p>
            <a:r>
              <a:rPr lang="en-GB" sz="1600" i="1" dirty="0"/>
              <a:t>IWM Photograph archive</a:t>
            </a:r>
          </a:p>
        </p:txBody>
      </p:sp>
      <p:sp>
        <p:nvSpPr>
          <p:cNvPr id="3" name="Rectangle 2"/>
          <p:cNvSpPr/>
          <p:nvPr/>
        </p:nvSpPr>
        <p:spPr>
          <a:xfrm>
            <a:off x="847365" y="6465682"/>
            <a:ext cx="1184940" cy="276999"/>
          </a:xfrm>
          <a:prstGeom prst="rect">
            <a:avLst/>
          </a:prstGeom>
        </p:spPr>
        <p:txBody>
          <a:bodyPr wrap="none">
            <a:spAutoFit/>
          </a:bodyPr>
          <a:lstStyle/>
          <a:p>
            <a:r>
              <a:rPr lang="en-GB" sz="1200" dirty="0"/>
              <a:t>© IWM (BU 4090)</a:t>
            </a:r>
          </a:p>
        </p:txBody>
      </p:sp>
      <p:sp>
        <p:nvSpPr>
          <p:cNvPr id="9" name="TextBox 8">
            <a:extLst>
              <a:ext uri="{FF2B5EF4-FFF2-40B4-BE49-F238E27FC236}">
                <a16:creationId xmlns:a16="http://schemas.microsoft.com/office/drawing/2014/main" id="{FCD7062A-B706-4131-B520-382EFCD0E574}"/>
              </a:ext>
            </a:extLst>
          </p:cNvPr>
          <p:cNvSpPr txBox="1"/>
          <p:nvPr/>
        </p:nvSpPr>
        <p:spPr>
          <a:xfrm>
            <a:off x="-8029" y="315961"/>
            <a:ext cx="687298" cy="369332"/>
          </a:xfrm>
          <a:prstGeom prst="rect">
            <a:avLst/>
          </a:prstGeom>
          <a:noFill/>
        </p:spPr>
        <p:txBody>
          <a:bodyPr wrap="square" rtlCol="0">
            <a:spAutoFit/>
          </a:bodyPr>
          <a:lstStyle/>
          <a:p>
            <a:pPr algn="ctr"/>
            <a:r>
              <a:rPr lang="en-GB" b="1" dirty="0"/>
              <a:t>A</a:t>
            </a:r>
          </a:p>
        </p:txBody>
      </p:sp>
      <p:sp>
        <p:nvSpPr>
          <p:cNvPr id="12" name="Rectangle 11">
            <a:extLst>
              <a:ext uri="{FF2B5EF4-FFF2-40B4-BE49-F238E27FC236}">
                <a16:creationId xmlns:a16="http://schemas.microsoft.com/office/drawing/2014/main" id="{D17C84A1-4431-48C6-BA3E-24A6C0B48CFE}"/>
              </a:ext>
            </a:extLst>
          </p:cNvPr>
          <p:cNvSpPr/>
          <p:nvPr/>
        </p:nvSpPr>
        <p:spPr>
          <a:xfrm>
            <a:off x="6762214" y="1319959"/>
            <a:ext cx="2796437" cy="1105088"/>
          </a:xfrm>
          <a:prstGeom prst="rect">
            <a:avLst/>
          </a:prstGeom>
          <a:solidFill>
            <a:schemeClr val="accent4">
              <a:lumMod val="20000"/>
              <a:lumOff val="80000"/>
            </a:schemeClr>
          </a:solidFill>
          <a:ln w="38100">
            <a:noFill/>
            <a:round/>
          </a:ln>
        </p:spPr>
        <p:txBody>
          <a:bodyPr wrap="square" lIns="144000" tIns="36000" rIns="144000" bIns="144000" anchor="ctr" anchorCtr="0">
            <a:spAutoFit/>
          </a:bodyPr>
          <a:lstStyle/>
          <a:p>
            <a:r>
              <a:rPr lang="en-GB" sz="2000" dirty="0">
                <a:solidFill>
                  <a:srgbClr val="3F737B"/>
                </a:solidFill>
                <a:cs typeface="Arial" panose="020B0604020202020204" pitchFamily="34" charset="0"/>
              </a:rPr>
              <a:t>Sergeant H. Oakes</a:t>
            </a:r>
          </a:p>
          <a:p>
            <a:r>
              <a:rPr lang="en-GB" sz="2000" dirty="0">
                <a:solidFill>
                  <a:srgbClr val="3F737B"/>
                </a:solidFill>
                <a:cs typeface="Arial" panose="020B0604020202020204" pitchFamily="34" charset="0"/>
              </a:rPr>
              <a:t>No. 5 Army Film &amp; Photographic Unit</a:t>
            </a:r>
          </a:p>
        </p:txBody>
      </p:sp>
      <p:cxnSp>
        <p:nvCxnSpPr>
          <p:cNvPr id="13" name="Straight Connector 12">
            <a:extLst>
              <a:ext uri="{FF2B5EF4-FFF2-40B4-BE49-F238E27FC236}">
                <a16:creationId xmlns:a16="http://schemas.microsoft.com/office/drawing/2014/main" id="{BCCA8E5C-8D74-49AE-8B5C-0C0059CBAD23}"/>
              </a:ext>
            </a:extLst>
          </p:cNvPr>
          <p:cNvCxnSpPr/>
          <p:nvPr/>
        </p:nvCxnSpPr>
        <p:spPr>
          <a:xfrm flipV="1">
            <a:off x="6762214" y="2428207"/>
            <a:ext cx="2796437" cy="1"/>
          </a:xfrm>
          <a:prstGeom prst="line">
            <a:avLst/>
          </a:prstGeom>
          <a:ln w="57150">
            <a:solidFill>
              <a:schemeClr val="accent4">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6305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011613" y="1350147"/>
            <a:ext cx="5727016" cy="5391838"/>
          </a:xfrm>
          <a:prstGeom prst="rect">
            <a:avLst/>
          </a:prstGeom>
        </p:spPr>
        <p:txBody>
          <a:bodyPr wrap="square" lIns="0" tIns="90000" rIns="0" bIns="90000">
            <a:spAutoFit/>
          </a:bodyPr>
          <a:lstStyle/>
          <a:p>
            <a:r>
              <a:rPr lang="en-GB" sz="1400" dirty="0"/>
              <a:t>First page of the official caption sheet for the second batch of AFPU photographs taken of the liberation </a:t>
            </a:r>
            <a:r>
              <a:rPr lang="en-GB" sz="1400" dirty="0" err="1"/>
              <a:t>Belsen</a:t>
            </a:r>
            <a:r>
              <a:rPr lang="en-GB" sz="1400" dirty="0"/>
              <a:t> Concentration Camp.</a:t>
            </a:r>
          </a:p>
          <a:p>
            <a:endParaRPr lang="en-GB" sz="1400" i="1" dirty="0"/>
          </a:p>
          <a:p>
            <a:r>
              <a:rPr lang="en-GB" sz="1400" i="1" dirty="0"/>
              <a:t>‘One of the most shocking indictments has come to light against Nazi Germany with the taking of the infamous concentration at Belsen. Of the sixty thousand inmates all but the latest arrivals are suffering from starvation. With sixty thousand ... people on their hands the Nazi guards realised that here was one camp they could not move in time to beat the rapidly advancing 11</a:t>
            </a:r>
            <a:r>
              <a:rPr lang="en-GB" sz="1400" i="1" baseline="30000" dirty="0"/>
              <a:t>th</a:t>
            </a:r>
            <a:r>
              <a:rPr lang="en-GB" sz="1400" i="1" dirty="0"/>
              <a:t>  armoured division. Consequently, a representation of German officers came through our lines where it was arranged that the camp should fall peacefully into our hands.</a:t>
            </a:r>
          </a:p>
          <a:p>
            <a:r>
              <a:rPr lang="en-GB" sz="1400" i="1" dirty="0"/>
              <a:t>These pictures were taken ... the day we took possession. Fuller and more considered coverage of this atrocious plague  ... will follow. </a:t>
            </a:r>
          </a:p>
          <a:p>
            <a:r>
              <a:rPr lang="en-GB" sz="1400" i="1" dirty="0"/>
              <a:t> </a:t>
            </a:r>
          </a:p>
          <a:p>
            <a:r>
              <a:rPr lang="en-GB" sz="1400" i="1" dirty="0"/>
              <a:t>1. Here is a foul smelling foetid water pool – the only source available to the inmates</a:t>
            </a:r>
          </a:p>
          <a:p>
            <a:r>
              <a:rPr lang="en-GB" sz="1400" i="1" dirty="0"/>
              <a:t>2. Ignore</a:t>
            </a:r>
          </a:p>
          <a:p>
            <a:r>
              <a:rPr lang="en-GB" sz="1400" i="1" dirty="0"/>
              <a:t>3. A woman in the foreground is tying a piece of  wire to a tin can so that she may draw some of the filthy water to drink. </a:t>
            </a:r>
          </a:p>
          <a:p>
            <a:r>
              <a:rPr lang="en-GB" sz="1400" i="1" dirty="0"/>
              <a:t>4. In the crowded “lager” two women paired in their aimless wanderings to view with noticeable apathy two of the inmates who have succumbed to starvation and lie dead in the pathway’.</a:t>
            </a:r>
          </a:p>
          <a:p>
            <a:endParaRPr lang="en-GB" sz="1400" i="1" dirty="0"/>
          </a:p>
          <a:p>
            <a:r>
              <a:rPr lang="en-GB" sz="1400" dirty="0"/>
              <a:t>April 1945</a:t>
            </a:r>
          </a:p>
          <a:p>
            <a:pPr>
              <a:lnSpc>
                <a:spcPts val="1600"/>
              </a:lnSpc>
              <a:spcBef>
                <a:spcPts val="264"/>
              </a:spcBef>
            </a:pPr>
            <a:endParaRPr lang="en-US" sz="1200" dirty="0">
              <a:solidFill>
                <a:srgbClr val="000000"/>
              </a:solidFill>
              <a:latin typeface="Arial Narrow"/>
              <a:cs typeface="Arial Narrow"/>
            </a:endParaRPr>
          </a:p>
          <a:p>
            <a:pPr>
              <a:lnSpc>
                <a:spcPts val="1600"/>
              </a:lnSpc>
              <a:spcBef>
                <a:spcPts val="264"/>
              </a:spcBef>
            </a:pPr>
            <a:endParaRPr lang="en-GB" sz="1200" dirty="0">
              <a:solidFill>
                <a:srgbClr val="000000"/>
              </a:solidFill>
              <a:latin typeface="Arial Narrow"/>
              <a:cs typeface="Arial Narrow"/>
            </a:endParaRPr>
          </a:p>
        </p:txBody>
      </p:sp>
      <p:sp>
        <p:nvSpPr>
          <p:cNvPr id="12" name="Title 11"/>
          <p:cNvSpPr>
            <a:spLocks noGrp="1"/>
          </p:cNvSpPr>
          <p:nvPr>
            <p:ph type="title"/>
          </p:nvPr>
        </p:nvSpPr>
        <p:spPr/>
        <p:txBody>
          <a:bodyPr>
            <a:noAutofit/>
          </a:bodyPr>
          <a:lstStyle/>
          <a:p>
            <a:r>
              <a:rPr lang="en-US" dirty="0"/>
              <a:t>Making images</a:t>
            </a:r>
            <a:br>
              <a:rPr lang="en-GB" dirty="0"/>
            </a:br>
            <a:endParaRPr lang="en-GB" dirty="0"/>
          </a:p>
        </p:txBody>
      </p:sp>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l="11034"/>
          <a:stretch/>
        </p:blipFill>
        <p:spPr>
          <a:xfrm>
            <a:off x="344488" y="2334137"/>
            <a:ext cx="2628977" cy="4267200"/>
          </a:xfrm>
          <a:prstGeom prst="rect">
            <a:avLst/>
          </a:prstGeom>
        </p:spPr>
      </p:pic>
      <p:sp>
        <p:nvSpPr>
          <p:cNvPr id="3" name="Rectangle 2"/>
          <p:cNvSpPr/>
          <p:nvPr/>
        </p:nvSpPr>
        <p:spPr>
          <a:xfrm>
            <a:off x="276956" y="6540053"/>
            <a:ext cx="1332416" cy="276999"/>
          </a:xfrm>
          <a:prstGeom prst="rect">
            <a:avLst/>
          </a:prstGeom>
        </p:spPr>
        <p:txBody>
          <a:bodyPr wrap="none">
            <a:spAutoFit/>
          </a:bodyPr>
          <a:lstStyle/>
          <a:p>
            <a:r>
              <a:rPr lang="en-GB" sz="1200" dirty="0"/>
              <a:t>© IWM (HU 105968)</a:t>
            </a:r>
          </a:p>
        </p:txBody>
      </p:sp>
      <p:sp>
        <p:nvSpPr>
          <p:cNvPr id="8" name="Rectangle 7"/>
          <p:cNvSpPr/>
          <p:nvPr/>
        </p:nvSpPr>
        <p:spPr>
          <a:xfrm>
            <a:off x="344488" y="1341438"/>
            <a:ext cx="3024187" cy="987233"/>
          </a:xfrm>
          <a:prstGeom prst="rect">
            <a:avLst/>
          </a:prstGeom>
          <a:solidFill>
            <a:schemeClr val="accent3">
              <a:lumMod val="40000"/>
              <a:lumOff val="60000"/>
            </a:schemeClr>
          </a:solidFill>
          <a:ln w="38100">
            <a:noFill/>
            <a:round/>
          </a:ln>
        </p:spPr>
        <p:txBody>
          <a:bodyPr wrap="square" lIns="144000" tIns="36000" rIns="144000" bIns="144000" anchor="t" anchorCtr="0">
            <a:noAutofit/>
          </a:bodyPr>
          <a:lstStyle/>
          <a:p>
            <a:r>
              <a:rPr lang="en-GB" sz="2000" dirty="0">
                <a:solidFill>
                  <a:srgbClr val="3F737B"/>
                </a:solidFill>
                <a:cs typeface="Arial" panose="020B0604020202020204" pitchFamily="34" charset="0"/>
              </a:rPr>
              <a:t>Lt M Wilson</a:t>
            </a:r>
          </a:p>
          <a:p>
            <a:r>
              <a:rPr lang="en-GB" sz="2000" dirty="0">
                <a:solidFill>
                  <a:srgbClr val="3F737B"/>
                </a:solidFill>
                <a:cs typeface="Arial" panose="020B0604020202020204" pitchFamily="34" charset="0"/>
              </a:rPr>
              <a:t>No.5 Army Film &amp; </a:t>
            </a:r>
          </a:p>
          <a:p>
            <a:r>
              <a:rPr lang="en-GB" sz="2000" dirty="0">
                <a:solidFill>
                  <a:srgbClr val="3F737B"/>
                </a:solidFill>
                <a:cs typeface="Arial" panose="020B0604020202020204" pitchFamily="34" charset="0"/>
              </a:rPr>
              <a:t>Photographic Unit</a:t>
            </a:r>
          </a:p>
        </p:txBody>
      </p:sp>
      <p:cxnSp>
        <p:nvCxnSpPr>
          <p:cNvPr id="9" name="Straight Connector 8"/>
          <p:cNvCxnSpPr>
            <a:cxnSpLocks/>
          </p:cNvCxnSpPr>
          <p:nvPr/>
        </p:nvCxnSpPr>
        <p:spPr>
          <a:xfrm>
            <a:off x="327418" y="2300466"/>
            <a:ext cx="3041257" cy="0"/>
          </a:xfrm>
          <a:prstGeom prst="line">
            <a:avLst/>
          </a:prstGeom>
          <a:ln w="57150">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750935A1-73E7-409C-9B73-9D3BC0A2C138}"/>
              </a:ext>
            </a:extLst>
          </p:cNvPr>
          <p:cNvSpPr txBox="1"/>
          <p:nvPr/>
        </p:nvSpPr>
        <p:spPr>
          <a:xfrm>
            <a:off x="-8029" y="315961"/>
            <a:ext cx="687298" cy="369332"/>
          </a:xfrm>
          <a:prstGeom prst="rect">
            <a:avLst/>
          </a:prstGeom>
          <a:noFill/>
        </p:spPr>
        <p:txBody>
          <a:bodyPr wrap="square" rtlCol="0">
            <a:spAutoFit/>
          </a:bodyPr>
          <a:lstStyle/>
          <a:p>
            <a:pPr algn="ctr"/>
            <a:r>
              <a:rPr lang="en-GB" b="1" dirty="0"/>
              <a:t>A</a:t>
            </a:r>
          </a:p>
        </p:txBody>
      </p:sp>
    </p:spTree>
    <p:extLst>
      <p:ext uri="{BB962C8B-B14F-4D97-AF65-F5344CB8AC3E}">
        <p14:creationId xmlns:p14="http://schemas.microsoft.com/office/powerpoint/2010/main" val="2747376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60830" y="1342363"/>
            <a:ext cx="3007845" cy="469392"/>
          </a:xfrm>
          <a:prstGeom prst="rect">
            <a:avLst/>
          </a:prstGeom>
          <a:solidFill>
            <a:srgbClr val="FFEBBA"/>
          </a:solidFill>
          <a:ln w="38100">
            <a:noFill/>
            <a:round/>
          </a:ln>
        </p:spPr>
        <p:txBody>
          <a:bodyPr wrap="square" lIns="144000" tIns="108000" rIns="144000" bIns="144000" anchor="t" anchorCtr="0">
            <a:spAutoFit/>
          </a:bodyPr>
          <a:lstStyle/>
          <a:p>
            <a:pPr>
              <a:lnSpc>
                <a:spcPts val="1600"/>
              </a:lnSpc>
            </a:pPr>
            <a:r>
              <a:rPr lang="en-GB" sz="3200" baseline="-25000" dirty="0">
                <a:solidFill>
                  <a:srgbClr val="3F737B"/>
                </a:solidFill>
                <a:cs typeface="Arial" panose="020B0604020202020204" pitchFamily="34" charset="0"/>
              </a:rPr>
              <a:t>Richard </a:t>
            </a:r>
            <a:r>
              <a:rPr lang="en-GB" sz="3200" baseline="-25000" dirty="0" err="1">
                <a:solidFill>
                  <a:srgbClr val="3F737B"/>
                </a:solidFill>
                <a:cs typeface="Arial" panose="020B0604020202020204" pitchFamily="34" charset="0"/>
              </a:rPr>
              <a:t>Dimbleby</a:t>
            </a:r>
            <a:endParaRPr lang="en-GB" sz="3200" baseline="-25000" dirty="0">
              <a:solidFill>
                <a:srgbClr val="3F737B"/>
              </a:solidFill>
              <a:cs typeface="Arial" panose="020B0604020202020204" pitchFamily="34" charset="0"/>
            </a:endParaRPr>
          </a:p>
        </p:txBody>
      </p:sp>
      <p:cxnSp>
        <p:nvCxnSpPr>
          <p:cNvPr id="9" name="Straight Connector 8"/>
          <p:cNvCxnSpPr>
            <a:cxnSpLocks/>
          </p:cNvCxnSpPr>
          <p:nvPr/>
        </p:nvCxnSpPr>
        <p:spPr>
          <a:xfrm flipV="1">
            <a:off x="344488" y="1802534"/>
            <a:ext cx="3007845" cy="39525"/>
          </a:xfrm>
          <a:prstGeom prst="line">
            <a:avLst/>
          </a:prstGeom>
          <a:ln w="57150">
            <a:solidFill>
              <a:srgbClr val="FFD800"/>
            </a:solidFill>
          </a:ln>
          <a:effectLst/>
        </p:spPr>
        <p:style>
          <a:lnRef idx="2">
            <a:schemeClr val="accent1"/>
          </a:lnRef>
          <a:fillRef idx="0">
            <a:schemeClr val="accent1"/>
          </a:fillRef>
          <a:effectRef idx="1">
            <a:schemeClr val="accent1"/>
          </a:effectRef>
          <a:fontRef idx="minor">
            <a:schemeClr val="tx1"/>
          </a:fontRef>
        </p:style>
      </p:cxnSp>
      <p:sp>
        <p:nvSpPr>
          <p:cNvPr id="4" name="Title 1"/>
          <p:cNvSpPr>
            <a:spLocks noGrp="1"/>
          </p:cNvSpPr>
          <p:nvPr>
            <p:ph type="title"/>
          </p:nvPr>
        </p:nvSpPr>
        <p:spPr/>
        <p:txBody>
          <a:bodyPr/>
          <a:lstStyle/>
          <a:p>
            <a:r>
              <a:rPr lang="en-GB" dirty="0"/>
              <a:t>Telling the story 1</a:t>
            </a:r>
          </a:p>
        </p:txBody>
      </p:sp>
      <p:sp>
        <p:nvSpPr>
          <p:cNvPr id="2" name="Rectangle 1"/>
          <p:cNvSpPr/>
          <p:nvPr/>
        </p:nvSpPr>
        <p:spPr>
          <a:xfrm>
            <a:off x="4020322" y="1350147"/>
            <a:ext cx="5524848" cy="5262979"/>
          </a:xfrm>
          <a:prstGeom prst="rect">
            <a:avLst/>
          </a:prstGeom>
        </p:spPr>
        <p:txBody>
          <a:bodyPr wrap="square" lIns="0" rIns="0">
            <a:spAutoFit/>
          </a:bodyPr>
          <a:lstStyle/>
          <a:p>
            <a:pPr>
              <a:spcAft>
                <a:spcPts val="0"/>
              </a:spcAft>
            </a:pPr>
            <a:r>
              <a:rPr lang="en-GB" sz="1600" dirty="0">
                <a:ea typeface="MS Mincho"/>
                <a:cs typeface="Times New Roman" panose="02020603050405020304" pitchFamily="18" charset="0"/>
              </a:rPr>
              <a:t>‘I find it hard to describe adequately the horrible things that I have seen and heard, but here, unadorned are the facts. There are 40,000 men, women and children in the camp ... 4,250 are acutely ill or dying of virulent disease ... 25,600, three quarters of them women, are either ill from lack of food, or are actually dying of starvation…</a:t>
            </a:r>
          </a:p>
          <a:p>
            <a:pPr>
              <a:spcAft>
                <a:spcPts val="0"/>
              </a:spcAft>
            </a:pPr>
            <a:endParaRPr lang="en-GB" sz="1600" dirty="0">
              <a:ea typeface="MS Mincho"/>
              <a:cs typeface="Times New Roman" panose="02020603050405020304" pitchFamily="18" charset="0"/>
            </a:endParaRPr>
          </a:p>
          <a:p>
            <a:pPr>
              <a:spcAft>
                <a:spcPts val="0"/>
              </a:spcAft>
            </a:pPr>
            <a:r>
              <a:rPr lang="en-GB" sz="1600" dirty="0">
                <a:ea typeface="MS Mincho"/>
                <a:cs typeface="Times New Roman" panose="02020603050405020304" pitchFamily="18" charset="0"/>
              </a:rPr>
              <a:t>… I saw a man, wandering dazedly along the road, stagger and fall, someone else looked down at him, took him by the heels and dragged him to the side of the road to join the other bodies lying unburied there ... I have set down these facts at length, because in common with all of us who have been to the camp ... I feel you should be told, without reserve, exactly what has been</a:t>
            </a:r>
          </a:p>
          <a:p>
            <a:pPr>
              <a:spcAft>
                <a:spcPts val="0"/>
              </a:spcAft>
            </a:pPr>
            <a:r>
              <a:rPr lang="en-GB" sz="1600" dirty="0">
                <a:ea typeface="MS Mincho"/>
                <a:cs typeface="Times New Roman" panose="02020603050405020304" pitchFamily="18" charset="0"/>
              </a:rPr>
              <a:t>happening there … May I add to this story, the assurance that everything that an army can do to save these men, women and children is being done and that those officers and men who’ve seen these things have gone back to the second army moved to an anger such as I have never seen in them before’.</a:t>
            </a:r>
          </a:p>
          <a:p>
            <a:pPr>
              <a:spcAft>
                <a:spcPts val="0"/>
              </a:spcAft>
            </a:pPr>
            <a:endParaRPr lang="en-GB" sz="1600" dirty="0">
              <a:ea typeface="MS Mincho"/>
              <a:cs typeface="Times New Roman" panose="02020603050405020304" pitchFamily="18" charset="0"/>
            </a:endParaRPr>
          </a:p>
          <a:p>
            <a:pPr>
              <a:spcAft>
                <a:spcPts val="0"/>
              </a:spcAft>
            </a:pPr>
            <a:r>
              <a:rPr lang="en-GB" sz="1600" i="1" dirty="0">
                <a:ea typeface="MS Mincho"/>
                <a:cs typeface="Times New Roman" panose="02020603050405020304" pitchFamily="18" charset="0"/>
              </a:rPr>
              <a:t>BBC archive </a:t>
            </a:r>
            <a:br>
              <a:rPr lang="en-GB" sz="1600" dirty="0">
                <a:ea typeface="MS Mincho"/>
                <a:cs typeface="Times New Roman" panose="02020603050405020304" pitchFamily="18" charset="0"/>
              </a:rPr>
            </a:br>
            <a:r>
              <a:rPr lang="en-GB" sz="1600" dirty="0">
                <a:ea typeface="MS Mincho"/>
                <a:cs typeface="Times New Roman" panose="02020603050405020304" pitchFamily="18" charset="0"/>
              </a:rPr>
              <a:t>Recorded 17 April 1945</a:t>
            </a:r>
          </a:p>
          <a:p>
            <a:pPr>
              <a:spcAft>
                <a:spcPts val="0"/>
              </a:spcAft>
            </a:pPr>
            <a:r>
              <a:rPr lang="en-GB" sz="1600" dirty="0">
                <a:ea typeface="MS Mincho"/>
                <a:cs typeface="Times New Roman" panose="02020603050405020304" pitchFamily="18" charset="0"/>
              </a:rPr>
              <a:t>Broadcast 19 April 1945</a:t>
            </a:r>
          </a:p>
        </p:txBody>
      </p:sp>
      <p:sp>
        <p:nvSpPr>
          <p:cNvPr id="3" name="Rectangle 2"/>
          <p:cNvSpPr/>
          <p:nvPr/>
        </p:nvSpPr>
        <p:spPr>
          <a:xfrm>
            <a:off x="344488" y="1903617"/>
            <a:ext cx="2934393" cy="3139321"/>
          </a:xfrm>
          <a:prstGeom prst="rect">
            <a:avLst/>
          </a:prstGeom>
        </p:spPr>
        <p:txBody>
          <a:bodyPr wrap="square" lIns="0" rIns="0">
            <a:spAutoFit/>
          </a:bodyPr>
          <a:lstStyle/>
          <a:p>
            <a:pPr>
              <a:spcAft>
                <a:spcPts val="0"/>
              </a:spcAft>
            </a:pPr>
            <a:r>
              <a:rPr lang="en-GB" dirty="0"/>
              <a:t>‘Richard </a:t>
            </a:r>
            <a:r>
              <a:rPr lang="en-GB" dirty="0" err="1"/>
              <a:t>Dimbleby</a:t>
            </a:r>
            <a:r>
              <a:rPr lang="en-GB" dirty="0"/>
              <a:t> was the first broadcaster to enter the camp and, overcome, broke down several times while making his report. The BBC initially refused to play the report, as they could not believe the scenes he had described, and it was only broadcast after </a:t>
            </a:r>
            <a:r>
              <a:rPr lang="en-GB" dirty="0" err="1"/>
              <a:t>Dimbleby</a:t>
            </a:r>
            <a:r>
              <a:rPr lang="en-GB" dirty="0"/>
              <a:t> threatened to resign’.</a:t>
            </a:r>
          </a:p>
          <a:p>
            <a:pPr>
              <a:spcAft>
                <a:spcPts val="0"/>
              </a:spcAft>
            </a:pPr>
            <a:endParaRPr lang="en-GB" dirty="0">
              <a:ea typeface="MS Mincho"/>
              <a:cs typeface="Times New Roman" panose="02020603050405020304" pitchFamily="18" charset="0"/>
            </a:endParaRPr>
          </a:p>
          <a:p>
            <a:pPr>
              <a:spcAft>
                <a:spcPts val="0"/>
              </a:spcAft>
            </a:pPr>
            <a:r>
              <a:rPr lang="en-GB" i="1" dirty="0">
                <a:ea typeface="MS Mincho"/>
                <a:cs typeface="Times New Roman" panose="02020603050405020304" pitchFamily="18" charset="0"/>
              </a:rPr>
              <a:t>BBC archive</a:t>
            </a:r>
          </a:p>
        </p:txBody>
      </p:sp>
      <p:sp>
        <p:nvSpPr>
          <p:cNvPr id="8" name="TextBox 7">
            <a:extLst>
              <a:ext uri="{FF2B5EF4-FFF2-40B4-BE49-F238E27FC236}">
                <a16:creationId xmlns:a16="http://schemas.microsoft.com/office/drawing/2014/main" id="{27DB6EAB-764D-4D7D-B806-F32567B639E7}"/>
              </a:ext>
            </a:extLst>
          </p:cNvPr>
          <p:cNvSpPr txBox="1"/>
          <p:nvPr/>
        </p:nvSpPr>
        <p:spPr>
          <a:xfrm>
            <a:off x="-8029" y="315961"/>
            <a:ext cx="687298" cy="369332"/>
          </a:xfrm>
          <a:prstGeom prst="rect">
            <a:avLst/>
          </a:prstGeom>
          <a:noFill/>
        </p:spPr>
        <p:txBody>
          <a:bodyPr wrap="square" rtlCol="0">
            <a:spAutoFit/>
          </a:bodyPr>
          <a:lstStyle/>
          <a:p>
            <a:pPr algn="ctr"/>
            <a:r>
              <a:rPr lang="en-GB" b="1" dirty="0"/>
              <a:t>A</a:t>
            </a:r>
          </a:p>
        </p:txBody>
      </p:sp>
    </p:spTree>
    <p:extLst>
      <p:ext uri="{BB962C8B-B14F-4D97-AF65-F5344CB8AC3E}">
        <p14:creationId xmlns:p14="http://schemas.microsoft.com/office/powerpoint/2010/main" val="2786825499"/>
      </p:ext>
    </p:extLst>
  </p:cSld>
  <p:clrMapOvr>
    <a:masterClrMapping/>
  </p:clrMapOvr>
</p:sld>
</file>

<file path=ppt/theme/theme1.xml><?xml version="1.0" encoding="utf-8"?>
<a:theme xmlns:a="http://schemas.openxmlformats.org/drawingml/2006/main" name="Office Theme">
  <a:themeElements>
    <a:clrScheme name="Belsen">
      <a:dk1>
        <a:srgbClr val="262321"/>
      </a:dk1>
      <a:lt1>
        <a:sysClr val="window" lastClr="FFFFFF"/>
      </a:lt1>
      <a:dk2>
        <a:srgbClr val="43838E"/>
      </a:dk2>
      <a:lt2>
        <a:srgbClr val="E7E6E6"/>
      </a:lt2>
      <a:accent1>
        <a:srgbClr val="43838E"/>
      </a:accent1>
      <a:accent2>
        <a:srgbClr val="E1C500"/>
      </a:accent2>
      <a:accent3>
        <a:srgbClr val="5C4560"/>
      </a:accent3>
      <a:accent4>
        <a:srgbClr val="AE6C6E"/>
      </a:accent4>
      <a:accent5>
        <a:srgbClr val="43838E"/>
      </a:accent5>
      <a:accent6>
        <a:srgbClr val="E1C500"/>
      </a:accent6>
      <a:hlink>
        <a:srgbClr val="43838E"/>
      </a:hlink>
      <a:folHlink>
        <a:srgbClr val="5C4560"/>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7972</TotalTime>
  <Words>13120</Words>
  <Application>Microsoft Office PowerPoint</Application>
  <PresentationFormat>A4 Paper (210x297 mm)</PresentationFormat>
  <Paragraphs>714</Paragraphs>
  <Slides>54</Slides>
  <Notes>52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MS Mincho</vt:lpstr>
      <vt:lpstr>Arial</vt:lpstr>
      <vt:lpstr>Arial Narrow</vt:lpstr>
      <vt:lpstr>Calibri</vt:lpstr>
      <vt:lpstr>Lucida Grande</vt:lpstr>
      <vt:lpstr>Times New Roman</vt:lpstr>
      <vt:lpstr>Verdana</vt:lpstr>
      <vt:lpstr>Wingdings</vt:lpstr>
      <vt:lpstr>Office Theme</vt:lpstr>
      <vt:lpstr>Encountering Bergen-Belsen  What were the experiences of those who worked at Bergen-Belsen 15 April-21 May 1945?</vt:lpstr>
      <vt:lpstr>Instructions</vt:lpstr>
      <vt:lpstr>Discovering Bergen-Belsen</vt:lpstr>
      <vt:lpstr>Finding the dead </vt:lpstr>
      <vt:lpstr>Encountering survivors </vt:lpstr>
      <vt:lpstr>Facing typhus </vt:lpstr>
      <vt:lpstr>Providing relief</vt:lpstr>
      <vt:lpstr>Making images </vt:lpstr>
      <vt:lpstr>Telling the story 1</vt:lpstr>
      <vt:lpstr>Telling the story 2</vt:lpstr>
      <vt:lpstr>Telling the story 3</vt:lpstr>
      <vt:lpstr>Telling the story 4</vt:lpstr>
      <vt:lpstr>Discovering Bergen-Belsen</vt:lpstr>
      <vt:lpstr>Finding the dead  </vt:lpstr>
      <vt:lpstr>Encountering survivors </vt:lpstr>
      <vt:lpstr>Facing typhus </vt:lpstr>
      <vt:lpstr>Providing relief</vt:lpstr>
      <vt:lpstr>Making images </vt:lpstr>
      <vt:lpstr>Telling the story 1</vt:lpstr>
      <vt:lpstr>Telling the story 2</vt:lpstr>
      <vt:lpstr>Telling the story 3</vt:lpstr>
      <vt:lpstr>Telling the story 4</vt:lpstr>
      <vt:lpstr>Discovering Bergen-Belsen</vt:lpstr>
      <vt:lpstr>Finding the dead  </vt:lpstr>
      <vt:lpstr>Encountering survivors </vt:lpstr>
      <vt:lpstr>Facing typhus </vt:lpstr>
      <vt:lpstr>Providing relief </vt:lpstr>
      <vt:lpstr>Making images </vt:lpstr>
      <vt:lpstr>Telling the story 1</vt:lpstr>
      <vt:lpstr>Telling the story 2</vt:lpstr>
      <vt:lpstr>Telling the story 3</vt:lpstr>
      <vt:lpstr>Telling the story 4</vt:lpstr>
      <vt:lpstr>Discovering Bergen-Belsen</vt:lpstr>
      <vt:lpstr>Finding the dead  </vt:lpstr>
      <vt:lpstr>Encountering survivors</vt:lpstr>
      <vt:lpstr>Facing typhus</vt:lpstr>
      <vt:lpstr>Providing relief </vt:lpstr>
      <vt:lpstr>Making images</vt:lpstr>
      <vt:lpstr>Telling the story 1</vt:lpstr>
      <vt:lpstr>Telling the story 2</vt:lpstr>
      <vt:lpstr>Telling the story 3</vt:lpstr>
      <vt:lpstr>Telling the story 4</vt:lpstr>
      <vt:lpstr>Discovering Bergen-Belsen</vt:lpstr>
      <vt:lpstr>Finding the dead  </vt:lpstr>
      <vt:lpstr>Encountering survivors </vt:lpstr>
      <vt:lpstr>Facing typhus</vt:lpstr>
      <vt:lpstr>Providing relief </vt:lpstr>
      <vt:lpstr>Making images </vt:lpstr>
      <vt:lpstr>Telling the story 1</vt:lpstr>
      <vt:lpstr>Telling the story 2</vt:lpstr>
      <vt:lpstr>Telling the story 3</vt:lpstr>
      <vt:lpstr>Telling the story 4</vt:lpstr>
      <vt:lpstr>Encountering Bergen-Belsen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Rory</dc:creator>
  <cp:lastModifiedBy>Copeland, Andrew</cp:lastModifiedBy>
  <cp:revision>515</cp:revision>
  <cp:lastPrinted>2019-11-12T12:59:40Z</cp:lastPrinted>
  <dcterms:created xsi:type="dcterms:W3CDTF">2016-04-18T10:59:19Z</dcterms:created>
  <dcterms:modified xsi:type="dcterms:W3CDTF">2025-03-28T11:41:02Z</dcterms:modified>
</cp:coreProperties>
</file>