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451" r:id="rId3"/>
    <p:sldId id="471" r:id="rId4"/>
    <p:sldId id="396" r:id="rId5"/>
    <p:sldId id="469" r:id="rId6"/>
    <p:sldId id="453" r:id="rId7"/>
    <p:sldId id="378" r:id="rId8"/>
    <p:sldId id="472" r:id="rId9"/>
    <p:sldId id="475" r:id="rId10"/>
    <p:sldId id="473" r:id="rId11"/>
    <p:sldId id="470" r:id="rId12"/>
    <p:sldId id="45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4681"/>
  </p:normalViewPr>
  <p:slideViewPr>
    <p:cSldViewPr snapToGrid="0">
      <p:cViewPr varScale="1">
        <p:scale>
          <a:sx n="56" d="100"/>
          <a:sy n="56" d="100"/>
        </p:scale>
        <p:origin x="1496" y="44"/>
      </p:cViewPr>
      <p:guideLst/>
    </p:cSldViewPr>
  </p:slideViewPr>
  <p:notesTextViewPr>
    <p:cViewPr>
      <p:scale>
        <a:sx n="1" d="1"/>
        <a:sy n="1" d="1"/>
      </p:scale>
      <p:origin x="0" y="0"/>
    </p:cViewPr>
  </p:notesTextViewPr>
  <p:sorterViewPr>
    <p:cViewPr>
      <p:scale>
        <a:sx n="100" d="100"/>
        <a:sy n="100" d="100"/>
      </p:scale>
      <p:origin x="0" y="0"/>
    </p:cViewPr>
  </p:sorter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16B0F-F93B-4737-B3C0-F62F7C1A3568}" type="datetimeFigureOut">
              <a:rPr lang="en-GB" smtClean="0"/>
              <a:t>28/03/2025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16ACA-1200-4177-8259-5AA5A5B3A732}" type="slidenum">
              <a:rPr lang="en-GB" smtClean="0"/>
              <a:t>‹#›</a:t>
            </a:fld>
            <a:endParaRPr lang="en-GB"/>
          </a:p>
        </p:txBody>
      </p:sp>
    </p:spTree>
    <p:extLst>
      <p:ext uri="{BB962C8B-B14F-4D97-AF65-F5344CB8AC3E}">
        <p14:creationId xmlns:p14="http://schemas.microsoft.com/office/powerpoint/2010/main" val="1763693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The map is intended as a prompt to encourage students to reflect on some of the things they have learnt about the Holocaust to date.</a:t>
            </a:r>
          </a:p>
          <a:p>
            <a:pPr eaLnBrk="1" hangingPunct="1">
              <a:spcBef>
                <a:spcPct val="0"/>
              </a:spcBef>
            </a:pPr>
            <a:endParaRPr lang="en-GB" altLang="en-US" dirty="0"/>
          </a:p>
          <a:p>
            <a:pPr eaLnBrk="1" hangingPunct="1">
              <a:spcBef>
                <a:spcPct val="0"/>
              </a:spcBef>
            </a:pPr>
            <a:r>
              <a:rPr lang="en-GB" altLang="en-US" dirty="0"/>
              <a:t>It is expected that students will have already had some lessons on a unit of study on the Holocaust. This is meant to connect with some of that learning, in particular the idea of what the Holocaust was, and some of the key events that unfolded in Germany and Poland in particular.</a:t>
            </a:r>
          </a:p>
          <a:p>
            <a:pPr eaLnBrk="1" hangingPunct="1">
              <a:spcBef>
                <a:spcPct val="0"/>
              </a:spcBef>
            </a:pPr>
            <a:endParaRPr lang="en-GB" altLang="en-US" dirty="0"/>
          </a:p>
          <a:p>
            <a:pPr eaLnBrk="1" hangingPunct="1">
              <a:spcBef>
                <a:spcPct val="0"/>
              </a:spcBef>
            </a:pPr>
            <a:r>
              <a:rPr lang="en-GB" altLang="en-US" dirty="0"/>
              <a:t>Unless students mention it themselves, make sure to emphasise with them that this was a continent-wide genocide. This lesson will focus on what the rest of the world was doing and how they reacted to events, Britain in particular.</a:t>
            </a:r>
          </a:p>
        </p:txBody>
      </p:sp>
      <p:sp>
        <p:nvSpPr>
          <p:cNvPr id="4" name="Slide Number Placeholder 3"/>
          <p:cNvSpPr>
            <a:spLocks noGrp="1"/>
          </p:cNvSpPr>
          <p:nvPr>
            <p:ph type="sldNum" sz="quarter" idx="5"/>
          </p:nvPr>
        </p:nvSpPr>
        <p:spPr/>
        <p:txBody>
          <a:bodyPr/>
          <a:lstStyle/>
          <a:p>
            <a:fld id="{81F16ACA-1200-4177-8259-5AA5A5B3A732}" type="slidenum">
              <a:rPr lang="en-GB" smtClean="0"/>
              <a:t>2</a:t>
            </a:fld>
            <a:endParaRPr lang="en-GB"/>
          </a:p>
        </p:txBody>
      </p:sp>
    </p:spTree>
    <p:extLst>
      <p:ext uri="{BB962C8B-B14F-4D97-AF65-F5344CB8AC3E}">
        <p14:creationId xmlns:p14="http://schemas.microsoft.com/office/powerpoint/2010/main" val="1425804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85C374C-D0FF-4F63-BB54-6123C56157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9B5E0500-7D55-485F-8038-2222D28E6A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3492" name="Slide Number Placeholder 3">
            <a:extLst>
              <a:ext uri="{FF2B5EF4-FFF2-40B4-BE49-F238E27FC236}">
                <a16:creationId xmlns:a16="http://schemas.microsoft.com/office/drawing/2014/main" id="{7F7A0959-6C4F-477E-B89B-55CA397A46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B85CF8-E943-4F6A-9E6C-278C0EC6AF8B}" type="slidenum">
              <a:rPr lang="en-GB" altLang="en-US" smtClean="0">
                <a:latin typeface="Calibri" panose="020F0502020204030204" pitchFamily="34" charset="0"/>
              </a:rPr>
              <a:pPr/>
              <a:t>3</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FE68468A-6DA4-43EA-86B5-EBDC2E4449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233023A4-01F1-44A3-8396-8066FA31E7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5540" name="Slide Number Placeholder 3">
            <a:extLst>
              <a:ext uri="{FF2B5EF4-FFF2-40B4-BE49-F238E27FC236}">
                <a16:creationId xmlns:a16="http://schemas.microsoft.com/office/drawing/2014/main" id="{01727D5F-0834-48A9-83A1-B8CD0494F7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810585-C0B3-4FB8-B21D-0ED69DD7330D}" type="slidenum">
              <a:rPr lang="en-GB" altLang="en-US" smtClean="0">
                <a:latin typeface="Calibri" panose="020F0502020204030204" pitchFamily="34" charset="0"/>
              </a:rPr>
              <a:pPr/>
              <a:t>4</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7F05275C-FF64-4572-BEEA-1F0ECC4B44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9CE064F2-4641-4825-A703-06793172BB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9636" name="Slide Number Placeholder 3">
            <a:extLst>
              <a:ext uri="{FF2B5EF4-FFF2-40B4-BE49-F238E27FC236}">
                <a16:creationId xmlns:a16="http://schemas.microsoft.com/office/drawing/2014/main" id="{EDE6C161-4E45-4538-9939-6C31CE09CA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CE03B5-FB51-4E2D-9119-C2E70BF97234}" type="slidenum">
              <a:rPr lang="en-GB" altLang="en-US" smtClean="0">
                <a:latin typeface="Calibri" panose="020F0502020204030204" pitchFamily="34" charset="0"/>
              </a:rPr>
              <a:pPr/>
              <a:t>7</a:t>
            </a:fld>
            <a:endParaRPr lang="en-GB"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55D5A708-23E7-4757-A13B-EAEC53D261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8286E98D-4820-486E-BDD9-59C65AC196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2708" name="Slide Number Placeholder 3">
            <a:extLst>
              <a:ext uri="{FF2B5EF4-FFF2-40B4-BE49-F238E27FC236}">
                <a16:creationId xmlns:a16="http://schemas.microsoft.com/office/drawing/2014/main" id="{0AF108C0-B744-4431-961C-AB7995920A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6637BD-F2D0-40C1-8A28-34621D5260C6}" type="slidenum">
              <a:rPr lang="en-GB" altLang="en-US" smtClean="0">
                <a:latin typeface="Calibri" panose="020F0502020204030204" pitchFamily="34" charset="0"/>
              </a:rPr>
              <a:pPr/>
              <a:t>9</a:t>
            </a:fld>
            <a:endParaRPr lang="en-GB"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E9FEA5B1-5901-45EE-9E9A-F212DEB6AF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BF5E2769-381A-422A-98FE-56DA4E9BEF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5780" name="Slide Number Placeholder 3">
            <a:extLst>
              <a:ext uri="{FF2B5EF4-FFF2-40B4-BE49-F238E27FC236}">
                <a16:creationId xmlns:a16="http://schemas.microsoft.com/office/drawing/2014/main" id="{B5890EDA-36BD-46D6-A48C-8199D5B0DA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1584C0C-9147-44D3-BC25-A76FC83196F9}" type="slidenum">
              <a:rPr lang="en-GB" altLang="en-US" smtClean="0">
                <a:latin typeface="Calibri" panose="020F0502020204030204" pitchFamily="34" charset="0"/>
              </a:rPr>
              <a:pPr/>
              <a:t>11</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7DAF-922F-4340-AF5C-EFF0CE1E2E23}"/>
              </a:ext>
            </a:extLst>
          </p:cNvPr>
          <p:cNvSpPr>
            <a:spLocks noGrp="1"/>
          </p:cNvSpPr>
          <p:nvPr>
            <p:ph type="ctrTitle"/>
          </p:nvPr>
        </p:nvSpPr>
        <p:spPr>
          <a:xfrm>
            <a:off x="1780277" y="1122363"/>
            <a:ext cx="6099175" cy="1508642"/>
          </a:xfrm>
        </p:spPr>
        <p:txBody>
          <a:bodyPr anchor="b">
            <a:noAutofit/>
          </a:bodyPr>
          <a:lstStyle>
            <a:lvl1pPr algn="l">
              <a:defRPr sz="48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4D4CED5-4608-4B3D-82FF-9BFC07925AC5}"/>
              </a:ext>
            </a:extLst>
          </p:cNvPr>
          <p:cNvSpPr>
            <a:spLocks noGrp="1"/>
          </p:cNvSpPr>
          <p:nvPr>
            <p:ph type="subTitle" idx="1"/>
          </p:nvPr>
        </p:nvSpPr>
        <p:spPr>
          <a:xfrm>
            <a:off x="1780277" y="2777706"/>
            <a:ext cx="6099175" cy="785003"/>
          </a:xfrm>
        </p:spPr>
        <p:txBody>
          <a:bodyPr>
            <a:normAutofit/>
          </a:bodyPr>
          <a:lstStyle>
            <a:lvl1pPr marL="0" indent="0" algn="l">
              <a:buNone/>
              <a:defRPr sz="2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1659B80E-804E-49E3-BD5B-A548C9ABA10A}"/>
              </a:ext>
            </a:extLst>
          </p:cNvPr>
          <p:cNvSpPr>
            <a:spLocks noGrp="1"/>
          </p:cNvSpPr>
          <p:nvPr>
            <p:ph type="dt" sz="half" idx="10"/>
          </p:nvPr>
        </p:nvSpPr>
        <p:spPr>
          <a:xfrm>
            <a:off x="628650" y="6356351"/>
            <a:ext cx="2057400" cy="365125"/>
          </a:xfrm>
          <a:prstGeom prst="rect">
            <a:avLst/>
          </a:prstGeom>
        </p:spPr>
        <p:txBody>
          <a:bodyPr/>
          <a:lstStyle/>
          <a:p>
            <a:fld id="{1238DE8B-2F8E-4E52-A853-9B4F2D26E556}" type="datetime1">
              <a:rPr lang="en-GB" smtClean="0"/>
              <a:t>28/03/2025</a:t>
            </a:fld>
            <a:endParaRPr lang="en-GB"/>
          </a:p>
        </p:txBody>
      </p:sp>
      <p:sp>
        <p:nvSpPr>
          <p:cNvPr id="5" name="Footer Placeholder 4">
            <a:extLst>
              <a:ext uri="{FF2B5EF4-FFF2-40B4-BE49-F238E27FC236}">
                <a16:creationId xmlns:a16="http://schemas.microsoft.com/office/drawing/2014/main" id="{8C2FB7F4-DB91-45D1-8D9D-3ABE0CEE3930}"/>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BA4B271-4F3A-4CFB-A275-13130B47BC9D}"/>
              </a:ext>
            </a:extLst>
          </p:cNvPr>
          <p:cNvSpPr>
            <a:spLocks noGrp="1"/>
          </p:cNvSpPr>
          <p:nvPr>
            <p:ph type="sldNum" sz="quarter" idx="12"/>
          </p:nvPr>
        </p:nvSpPr>
        <p:spPr/>
        <p:txBody>
          <a:bodyPr/>
          <a:lstStyle/>
          <a:p>
            <a:fld id="{45DE55D5-F24E-402B-AE99-678F85388135}" type="slidenum">
              <a:rPr lang="en-GB" smtClean="0"/>
              <a:t>‹#›</a:t>
            </a:fld>
            <a:endParaRPr lang="en-GB"/>
          </a:p>
        </p:txBody>
      </p:sp>
      <p:pic>
        <p:nvPicPr>
          <p:cNvPr id="8" name="Picture 7" descr="A picture containing drawing&#10;&#10;Description automatically generated">
            <a:extLst>
              <a:ext uri="{FF2B5EF4-FFF2-40B4-BE49-F238E27FC236}">
                <a16:creationId xmlns:a16="http://schemas.microsoft.com/office/drawing/2014/main" id="{6448EDEA-192E-4B8E-816D-BE20CB86C3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277" y="3741040"/>
            <a:ext cx="6099175" cy="1651977"/>
          </a:xfrm>
          <a:prstGeom prst="rect">
            <a:avLst/>
          </a:prstGeom>
        </p:spPr>
      </p:pic>
      <p:sp>
        <p:nvSpPr>
          <p:cNvPr id="9" name="Rectangle 8">
            <a:extLst>
              <a:ext uri="{FF2B5EF4-FFF2-40B4-BE49-F238E27FC236}">
                <a16:creationId xmlns:a16="http://schemas.microsoft.com/office/drawing/2014/main" id="{886B4437-1788-42E8-9405-D366F25BA271}"/>
              </a:ext>
            </a:extLst>
          </p:cNvPr>
          <p:cNvSpPr/>
          <p:nvPr userDrawn="1"/>
        </p:nvSpPr>
        <p:spPr>
          <a:xfrm>
            <a:off x="1074767" y="1122362"/>
            <a:ext cx="360000" cy="42706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376FBD51-4B46-462A-BA7C-373B312BC1C9}"/>
              </a:ext>
            </a:extLst>
          </p:cNvPr>
          <p:cNvCxnSpPr/>
          <p:nvPr userDrawn="1"/>
        </p:nvCxnSpPr>
        <p:spPr>
          <a:xfrm>
            <a:off x="1780277" y="1122362"/>
            <a:ext cx="60991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CC57CD-CC22-4418-819F-F752DA82F2F6}"/>
              </a:ext>
            </a:extLst>
          </p:cNvPr>
          <p:cNvCxnSpPr/>
          <p:nvPr userDrawn="1"/>
        </p:nvCxnSpPr>
        <p:spPr>
          <a:xfrm>
            <a:off x="1780277" y="3594338"/>
            <a:ext cx="60991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49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6331-12C3-4E56-9A2D-29C4A063C74B}"/>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00408DF-99BF-488B-A9BC-206A47476B81}"/>
              </a:ext>
            </a:extLst>
          </p:cNvPr>
          <p:cNvSpPr>
            <a:spLocks noGrp="1"/>
          </p:cNvSpPr>
          <p:nvPr>
            <p:ph idx="1"/>
          </p:nvPr>
        </p:nvSpPr>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9A19C8C-0D5E-44C6-9C52-89349AD86291}"/>
              </a:ext>
            </a:extLst>
          </p:cNvPr>
          <p:cNvSpPr>
            <a:spLocks noGrp="1"/>
          </p:cNvSpPr>
          <p:nvPr>
            <p:ph type="dt" sz="half" idx="10"/>
          </p:nvPr>
        </p:nvSpPr>
        <p:spPr>
          <a:xfrm>
            <a:off x="628650" y="6356351"/>
            <a:ext cx="2057400" cy="365125"/>
          </a:xfrm>
          <a:prstGeom prst="rect">
            <a:avLst/>
          </a:prstGeom>
        </p:spPr>
        <p:txBody>
          <a:bodyPr/>
          <a:lstStyle/>
          <a:p>
            <a:fld id="{9E397DE4-62A5-46DC-AAAA-BF8D93A8451C}" type="datetime1">
              <a:rPr lang="en-GB" smtClean="0"/>
              <a:t>28/03/2025</a:t>
            </a:fld>
            <a:endParaRPr lang="en-GB" dirty="0"/>
          </a:p>
        </p:txBody>
      </p:sp>
      <p:sp>
        <p:nvSpPr>
          <p:cNvPr id="5" name="Footer Placeholder 4">
            <a:extLst>
              <a:ext uri="{FF2B5EF4-FFF2-40B4-BE49-F238E27FC236}">
                <a16:creationId xmlns:a16="http://schemas.microsoft.com/office/drawing/2014/main" id="{B203024E-2868-41EB-99D8-E991B28951E6}"/>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941A019-7A30-4DB3-B4BF-A2EE7869B059}"/>
              </a:ext>
            </a:extLst>
          </p:cNvPr>
          <p:cNvSpPr>
            <a:spLocks noGrp="1"/>
          </p:cNvSpPr>
          <p:nvPr>
            <p:ph type="sldNum" sz="quarter" idx="12"/>
          </p:nvPr>
        </p:nvSpPr>
        <p:spPr/>
        <p:txBody>
          <a:bodyPr/>
          <a:lstStyle/>
          <a:p>
            <a:fld id="{45DE55D5-F24E-402B-AE99-678F85388135}" type="slidenum">
              <a:rPr lang="en-GB" smtClean="0"/>
              <a:t>‹#›</a:t>
            </a:fld>
            <a:endParaRPr lang="en-GB"/>
          </a:p>
        </p:txBody>
      </p:sp>
    </p:spTree>
    <p:extLst>
      <p:ext uri="{BB962C8B-B14F-4D97-AF65-F5344CB8AC3E}">
        <p14:creationId xmlns:p14="http://schemas.microsoft.com/office/powerpoint/2010/main" val="2523009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8E71-CCED-4E4F-98A3-0CF9F0226EC9}"/>
              </a:ext>
            </a:extLst>
          </p:cNvPr>
          <p:cNvSpPr>
            <a:spLocks noGrp="1"/>
          </p:cNvSpPr>
          <p:nvPr>
            <p:ph type="title"/>
          </p:nvPr>
        </p:nvSpPr>
        <p:spPr>
          <a:xfrm>
            <a:off x="623888" y="1709739"/>
            <a:ext cx="7886700" cy="2852737"/>
          </a:xfrm>
        </p:spPr>
        <p:txBody>
          <a:bodyPr anchor="b">
            <a:normAutofit/>
          </a:bodyPr>
          <a:lstStyle>
            <a:lvl1pPr>
              <a:defRPr sz="48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6CC04AB-EA48-4686-8B9F-073C4179557C}"/>
              </a:ext>
            </a:extLst>
          </p:cNvPr>
          <p:cNvSpPr>
            <a:spLocks noGrp="1"/>
          </p:cNvSpPr>
          <p:nvPr>
            <p:ph type="body" idx="1"/>
          </p:nvPr>
        </p:nvSpPr>
        <p:spPr>
          <a:xfrm>
            <a:off x="623888" y="4589464"/>
            <a:ext cx="7886700" cy="1500187"/>
          </a:xfrm>
        </p:spPr>
        <p:txBody>
          <a:bodyPr>
            <a:normAutofit/>
          </a:bodyPr>
          <a:lstStyle>
            <a:lvl1pPr marL="0" indent="0">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72E4CE5-0811-4C40-8F16-37603E44A2D7}"/>
              </a:ext>
            </a:extLst>
          </p:cNvPr>
          <p:cNvSpPr>
            <a:spLocks noGrp="1"/>
          </p:cNvSpPr>
          <p:nvPr>
            <p:ph type="dt" sz="half" idx="10"/>
          </p:nvPr>
        </p:nvSpPr>
        <p:spPr>
          <a:xfrm>
            <a:off x="628650" y="6356351"/>
            <a:ext cx="2057400" cy="365125"/>
          </a:xfrm>
          <a:prstGeom prst="rect">
            <a:avLst/>
          </a:prstGeom>
        </p:spPr>
        <p:txBody>
          <a:bodyPr/>
          <a:lstStyle/>
          <a:p>
            <a:fld id="{DD99FA7D-B60D-444E-B7A4-F93B53659ACD}" type="datetime1">
              <a:rPr lang="en-GB" smtClean="0"/>
              <a:t>28/03/2025</a:t>
            </a:fld>
            <a:endParaRPr lang="en-GB"/>
          </a:p>
        </p:txBody>
      </p:sp>
      <p:sp>
        <p:nvSpPr>
          <p:cNvPr id="5" name="Footer Placeholder 4">
            <a:extLst>
              <a:ext uri="{FF2B5EF4-FFF2-40B4-BE49-F238E27FC236}">
                <a16:creationId xmlns:a16="http://schemas.microsoft.com/office/drawing/2014/main" id="{DFC45ADC-77CF-49D0-B552-B7A086026AF7}"/>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D90015C-7A61-4501-83E8-66DDE4754252}"/>
              </a:ext>
            </a:extLst>
          </p:cNvPr>
          <p:cNvSpPr>
            <a:spLocks noGrp="1"/>
          </p:cNvSpPr>
          <p:nvPr>
            <p:ph type="sldNum" sz="quarter" idx="12"/>
          </p:nvPr>
        </p:nvSpPr>
        <p:spPr/>
        <p:txBody>
          <a:bodyPr/>
          <a:lstStyle/>
          <a:p>
            <a:fld id="{45DE55D5-F24E-402B-AE99-678F85388135}" type="slidenum">
              <a:rPr lang="en-GB" smtClean="0"/>
              <a:t>‹#›</a:t>
            </a:fld>
            <a:endParaRPr lang="en-GB"/>
          </a:p>
        </p:txBody>
      </p:sp>
      <p:sp>
        <p:nvSpPr>
          <p:cNvPr id="7" name="Rectangle 6">
            <a:extLst>
              <a:ext uri="{FF2B5EF4-FFF2-40B4-BE49-F238E27FC236}">
                <a16:creationId xmlns:a16="http://schemas.microsoft.com/office/drawing/2014/main" id="{06D86F99-E6B6-43A1-AFE6-72D6DCC00F32}"/>
              </a:ext>
            </a:extLst>
          </p:cNvPr>
          <p:cNvSpPr/>
          <p:nvPr userDrawn="1"/>
        </p:nvSpPr>
        <p:spPr>
          <a:xfrm>
            <a:off x="0" y="-1"/>
            <a:ext cx="361951" cy="68579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52091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F2F09-EDC9-4D18-8590-1156A61E11D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912853-7EAE-4C8A-88A8-2D2AF54D0254}"/>
              </a:ext>
            </a:extLst>
          </p:cNvPr>
          <p:cNvSpPr>
            <a:spLocks noGrp="1"/>
          </p:cNvSpPr>
          <p:nvPr>
            <p:ph type="dt" sz="half" idx="10"/>
          </p:nvPr>
        </p:nvSpPr>
        <p:spPr>
          <a:xfrm>
            <a:off x="628650" y="6356351"/>
            <a:ext cx="2057400" cy="365125"/>
          </a:xfrm>
          <a:prstGeom prst="rect">
            <a:avLst/>
          </a:prstGeom>
        </p:spPr>
        <p:txBody>
          <a:bodyPr/>
          <a:lstStyle/>
          <a:p>
            <a:fld id="{05571B6E-6219-44C0-946C-D2EEE39D1B0A}" type="datetime1">
              <a:rPr lang="en-GB" smtClean="0"/>
              <a:t>28/03/2025</a:t>
            </a:fld>
            <a:endParaRPr lang="en-GB"/>
          </a:p>
        </p:txBody>
      </p:sp>
      <p:sp>
        <p:nvSpPr>
          <p:cNvPr id="4" name="Footer Placeholder 3">
            <a:extLst>
              <a:ext uri="{FF2B5EF4-FFF2-40B4-BE49-F238E27FC236}">
                <a16:creationId xmlns:a16="http://schemas.microsoft.com/office/drawing/2014/main" id="{A1EB7DB8-0761-466D-B60E-8E2F19F86976}"/>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D8CC5BA-69EE-4A3F-8FD8-5DE38771171D}"/>
              </a:ext>
            </a:extLst>
          </p:cNvPr>
          <p:cNvSpPr>
            <a:spLocks noGrp="1"/>
          </p:cNvSpPr>
          <p:nvPr>
            <p:ph type="sldNum" sz="quarter" idx="12"/>
          </p:nvPr>
        </p:nvSpPr>
        <p:spPr/>
        <p:txBody>
          <a:bodyPr/>
          <a:lstStyle/>
          <a:p>
            <a:fld id="{45DE55D5-F24E-402B-AE99-678F85388135}" type="slidenum">
              <a:rPr lang="en-GB" smtClean="0"/>
              <a:t>‹#›</a:t>
            </a:fld>
            <a:endParaRPr lang="en-GB"/>
          </a:p>
        </p:txBody>
      </p:sp>
    </p:spTree>
    <p:extLst>
      <p:ext uri="{BB962C8B-B14F-4D97-AF65-F5344CB8AC3E}">
        <p14:creationId xmlns:p14="http://schemas.microsoft.com/office/powerpoint/2010/main" val="316128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B5AEEE-A9AC-437C-8384-49FB2351A93E}"/>
              </a:ext>
            </a:extLst>
          </p:cNvPr>
          <p:cNvSpPr>
            <a:spLocks noGrp="1"/>
          </p:cNvSpPr>
          <p:nvPr>
            <p:ph type="dt" sz="half" idx="10"/>
          </p:nvPr>
        </p:nvSpPr>
        <p:spPr>
          <a:xfrm>
            <a:off x="628650" y="6356351"/>
            <a:ext cx="2057400" cy="365125"/>
          </a:xfrm>
          <a:prstGeom prst="rect">
            <a:avLst/>
          </a:prstGeom>
        </p:spPr>
        <p:txBody>
          <a:bodyPr/>
          <a:lstStyle/>
          <a:p>
            <a:fld id="{CCC2170B-7CB2-4B48-A94B-6ACCEDA180E3}" type="datetime1">
              <a:rPr lang="en-GB" smtClean="0"/>
              <a:t>28/03/2025</a:t>
            </a:fld>
            <a:endParaRPr lang="en-GB"/>
          </a:p>
        </p:txBody>
      </p:sp>
      <p:sp>
        <p:nvSpPr>
          <p:cNvPr id="3" name="Footer Placeholder 2">
            <a:extLst>
              <a:ext uri="{FF2B5EF4-FFF2-40B4-BE49-F238E27FC236}">
                <a16:creationId xmlns:a16="http://schemas.microsoft.com/office/drawing/2014/main" id="{FFE0EC16-7ACE-437F-B2E7-539B2D91347F}"/>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914A0D3F-0985-42A2-AD97-9339C528F335}"/>
              </a:ext>
            </a:extLst>
          </p:cNvPr>
          <p:cNvSpPr>
            <a:spLocks noGrp="1"/>
          </p:cNvSpPr>
          <p:nvPr>
            <p:ph type="sldNum" sz="quarter" idx="12"/>
          </p:nvPr>
        </p:nvSpPr>
        <p:spPr/>
        <p:txBody>
          <a:bodyPr/>
          <a:lstStyle/>
          <a:p>
            <a:fld id="{45DE55D5-F24E-402B-AE99-678F85388135}" type="slidenum">
              <a:rPr lang="en-GB" smtClean="0"/>
              <a:t>‹#›</a:t>
            </a:fld>
            <a:endParaRPr lang="en-GB"/>
          </a:p>
        </p:txBody>
      </p:sp>
    </p:spTree>
    <p:extLst>
      <p:ext uri="{BB962C8B-B14F-4D97-AF65-F5344CB8AC3E}">
        <p14:creationId xmlns:p14="http://schemas.microsoft.com/office/powerpoint/2010/main" val="3555633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descr="A screenshot of a tree&#10;&#10;Description automatically generated">
            <a:extLst>
              <a:ext uri="{FF2B5EF4-FFF2-40B4-BE49-F238E27FC236}">
                <a16:creationId xmlns:a16="http://schemas.microsoft.com/office/drawing/2014/main" id="{55604079-F64A-41F1-B063-1C997E7006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608" y="1798320"/>
            <a:ext cx="7796784" cy="3261360"/>
          </a:xfrm>
          <a:prstGeom prst="rect">
            <a:avLst/>
          </a:prstGeom>
        </p:spPr>
      </p:pic>
    </p:spTree>
    <p:extLst>
      <p:ext uri="{BB962C8B-B14F-4D97-AF65-F5344CB8AC3E}">
        <p14:creationId xmlns:p14="http://schemas.microsoft.com/office/powerpoint/2010/main" val="32272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End Slide - CoH">
    <p:spTree>
      <p:nvGrpSpPr>
        <p:cNvPr id="1" name=""/>
        <p:cNvGrpSpPr/>
        <p:nvPr/>
      </p:nvGrpSpPr>
      <p:grpSpPr>
        <a:xfrm>
          <a:off x="0" y="0"/>
          <a:ext cx="0" cy="0"/>
          <a:chOff x="0" y="0"/>
          <a:chExt cx="0" cy="0"/>
        </a:xfrm>
      </p:grpSpPr>
      <p:grpSp>
        <p:nvGrpSpPr>
          <p:cNvPr id="3" name="Group 12">
            <a:extLst>
              <a:ext uri="{FF2B5EF4-FFF2-40B4-BE49-F238E27FC236}">
                <a16:creationId xmlns:a16="http://schemas.microsoft.com/office/drawing/2014/main" id="{EB4FE8CA-C20D-4B6B-A507-C7F3129D883D}"/>
              </a:ext>
            </a:extLst>
          </p:cNvPr>
          <p:cNvGrpSpPr>
            <a:grpSpLocks/>
          </p:cNvGrpSpPr>
          <p:nvPr userDrawn="1"/>
        </p:nvGrpSpPr>
        <p:grpSpPr bwMode="auto">
          <a:xfrm>
            <a:off x="-6350" y="1854200"/>
            <a:ext cx="9150350" cy="3168650"/>
            <a:chOff x="-6984" y="1340768"/>
            <a:chExt cx="9150984" cy="3744417"/>
          </a:xfrm>
        </p:grpSpPr>
        <p:sp>
          <p:nvSpPr>
            <p:cNvPr id="4" name="Rectangle 3">
              <a:extLst>
                <a:ext uri="{FF2B5EF4-FFF2-40B4-BE49-F238E27FC236}">
                  <a16:creationId xmlns:a16="http://schemas.microsoft.com/office/drawing/2014/main" id="{A021AAA0-C7DD-4B5A-8953-F71D0AED880A}"/>
                </a:ext>
              </a:extLst>
            </p:cNvPr>
            <p:cNvSpPr/>
            <p:nvPr userDrawn="1"/>
          </p:nvSpPr>
          <p:spPr>
            <a:xfrm>
              <a:off x="-634" y="1340768"/>
              <a:ext cx="9144634" cy="3744417"/>
            </a:xfrm>
            <a:prstGeom prst="rect">
              <a:avLst/>
            </a:prstGeom>
            <a:solidFill>
              <a:schemeClr val="accent5">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5" tIns="36827" rIns="73655" bIns="36827" anchor="ctr"/>
            <a:lstStyle/>
            <a:p>
              <a:pPr algn="ctr" defTabSz="914278" eaLnBrk="1" hangingPunct="1">
                <a:spcAft>
                  <a:spcPts val="1200"/>
                </a:spcAft>
                <a:defRPr/>
              </a:pPr>
              <a:endParaRPr lang="en-GB" sz="1700" dirty="0">
                <a:solidFill>
                  <a:prstClr val="white"/>
                </a:solidFill>
              </a:endParaRPr>
            </a:p>
          </p:txBody>
        </p:sp>
        <p:sp>
          <p:nvSpPr>
            <p:cNvPr id="5" name="Rectangle 4">
              <a:extLst>
                <a:ext uri="{FF2B5EF4-FFF2-40B4-BE49-F238E27FC236}">
                  <a16:creationId xmlns:a16="http://schemas.microsoft.com/office/drawing/2014/main" id="{97E4395C-C409-4C77-886F-104F31A2115A}"/>
                </a:ext>
              </a:extLst>
            </p:cNvPr>
            <p:cNvSpPr/>
            <p:nvPr userDrawn="1"/>
          </p:nvSpPr>
          <p:spPr>
            <a:xfrm>
              <a:off x="-6984" y="1340768"/>
              <a:ext cx="463582" cy="37444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3655" tIns="36827" rIns="73655" bIns="36827" anchor="ctr"/>
            <a:lstStyle/>
            <a:p>
              <a:pPr algn="ctr" defTabSz="914278" eaLnBrk="1" hangingPunct="1">
                <a:defRPr/>
              </a:pPr>
              <a:endParaRPr lang="en-GB" sz="1700" dirty="0">
                <a:solidFill>
                  <a:prstClr val="white"/>
                </a:solidFill>
              </a:endParaRPr>
            </a:p>
          </p:txBody>
        </p:sp>
      </p:grpSp>
      <p:sp>
        <p:nvSpPr>
          <p:cNvPr id="6" name="Rectangle 5">
            <a:extLst>
              <a:ext uri="{FF2B5EF4-FFF2-40B4-BE49-F238E27FC236}">
                <a16:creationId xmlns:a16="http://schemas.microsoft.com/office/drawing/2014/main" id="{5C570BD5-F9D1-41BD-8665-2125DD5C0C74}"/>
              </a:ext>
            </a:extLst>
          </p:cNvPr>
          <p:cNvSpPr/>
          <p:nvPr userDrawn="1"/>
        </p:nvSpPr>
        <p:spPr>
          <a:xfrm>
            <a:off x="260350" y="5827713"/>
            <a:ext cx="5032375"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anchor="ctr"/>
          <a:lstStyle/>
          <a:p>
            <a:pPr eaLnBrk="1" hangingPunct="1">
              <a:defRPr/>
            </a:pPr>
            <a:r>
              <a:rPr lang="en-GB" sz="1200" b="1" dirty="0">
                <a:solidFill>
                  <a:srgbClr val="262321"/>
                </a:solidFill>
                <a:latin typeface="Arial Narrow" pitchFamily="34" charset="0"/>
              </a:rPr>
              <a:t>Institute of Education</a:t>
            </a:r>
            <a:r>
              <a:rPr lang="en-GB" sz="1200" dirty="0">
                <a:solidFill>
                  <a:srgbClr val="262321"/>
                </a:solidFill>
                <a:latin typeface="Arial Narrow" pitchFamily="34" charset="0"/>
              </a:rPr>
              <a:t>, University of London, 20 Bedford Way, London, WC1H 0AL,  </a:t>
            </a:r>
          </a:p>
        </p:txBody>
      </p:sp>
      <p:sp>
        <p:nvSpPr>
          <p:cNvPr id="7" name="Rectangle 6">
            <a:extLst>
              <a:ext uri="{FF2B5EF4-FFF2-40B4-BE49-F238E27FC236}">
                <a16:creationId xmlns:a16="http://schemas.microsoft.com/office/drawing/2014/main" id="{4CDA256A-CA7E-405B-B6B3-18ED843DE17A}"/>
              </a:ext>
            </a:extLst>
          </p:cNvPr>
          <p:cNvSpPr/>
          <p:nvPr userDrawn="1"/>
        </p:nvSpPr>
        <p:spPr>
          <a:xfrm>
            <a:off x="260350" y="6042025"/>
            <a:ext cx="68326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anchor="ctr"/>
          <a:lstStyle/>
          <a:p>
            <a:pPr defTabSz="914278" eaLnBrk="1" fontAlgn="auto" hangingPunct="1">
              <a:spcBef>
                <a:spcPts val="0"/>
              </a:spcBef>
              <a:spcAft>
                <a:spcPts val="0"/>
              </a:spcAft>
              <a:defRPr/>
            </a:pPr>
            <a:r>
              <a:rPr lang="en-GB" sz="1200" b="1" dirty="0" err="1">
                <a:solidFill>
                  <a:srgbClr val="262321"/>
                </a:solidFill>
                <a:latin typeface="Arial Narrow" pitchFamily="34" charset="0"/>
              </a:rPr>
              <a:t>tel</a:t>
            </a:r>
            <a:r>
              <a:rPr lang="en-GB" sz="1200" b="1" dirty="0">
                <a:solidFill>
                  <a:srgbClr val="262321"/>
                </a:solidFill>
                <a:latin typeface="Arial Narrow" pitchFamily="34" charset="0"/>
              </a:rPr>
              <a:t>:</a:t>
            </a:r>
            <a:r>
              <a:rPr lang="en-GB" sz="1200" dirty="0">
                <a:solidFill>
                  <a:srgbClr val="262321"/>
                </a:solidFill>
                <a:latin typeface="Arial Narrow" pitchFamily="34" charset="0"/>
              </a:rPr>
              <a:t> +44(0)20 7612 6437    </a:t>
            </a:r>
            <a:r>
              <a:rPr lang="en-GB" sz="1200" b="1" dirty="0">
                <a:solidFill>
                  <a:srgbClr val="262321"/>
                </a:solidFill>
                <a:latin typeface="Arial Narrow" pitchFamily="34" charset="0"/>
              </a:rPr>
              <a:t>fax:</a:t>
            </a:r>
            <a:r>
              <a:rPr lang="en-GB" sz="1200" dirty="0">
                <a:solidFill>
                  <a:srgbClr val="262321"/>
                </a:solidFill>
                <a:latin typeface="Arial Narrow" pitchFamily="34" charset="0"/>
              </a:rPr>
              <a:t> +44(0)20 7612 6126    </a:t>
            </a:r>
            <a:r>
              <a:rPr lang="en-GB" sz="1200" b="1" dirty="0">
                <a:solidFill>
                  <a:srgbClr val="262321"/>
                </a:solidFill>
                <a:latin typeface="Arial Narrow" pitchFamily="34" charset="0"/>
              </a:rPr>
              <a:t>email: </a:t>
            </a:r>
            <a:r>
              <a:rPr lang="en-GB" sz="1200" dirty="0">
                <a:solidFill>
                  <a:srgbClr val="262321"/>
                </a:solidFill>
                <a:latin typeface="Arial Narrow" pitchFamily="34" charset="0"/>
              </a:rPr>
              <a:t>holocaust@ioe.ac.uk    </a:t>
            </a:r>
            <a:r>
              <a:rPr lang="en-GB" sz="1200" b="1" dirty="0">
                <a:solidFill>
                  <a:srgbClr val="262321"/>
                </a:solidFill>
                <a:latin typeface="Arial Narrow" pitchFamily="34" charset="0"/>
              </a:rPr>
              <a:t>web: </a:t>
            </a:r>
            <a:r>
              <a:rPr lang="en-GB" sz="1200" dirty="0">
                <a:solidFill>
                  <a:srgbClr val="262321"/>
                </a:solidFill>
                <a:latin typeface="Arial Narrow" pitchFamily="34" charset="0"/>
              </a:rPr>
              <a:t>www.ioe.ac.uk/holocaust</a:t>
            </a:r>
          </a:p>
        </p:txBody>
      </p:sp>
      <p:sp>
        <p:nvSpPr>
          <p:cNvPr id="8" name="Rectangle 7">
            <a:extLst>
              <a:ext uri="{FF2B5EF4-FFF2-40B4-BE49-F238E27FC236}">
                <a16:creationId xmlns:a16="http://schemas.microsoft.com/office/drawing/2014/main" id="{8F12F735-4C1D-4E92-A698-758B17ED6D0F}"/>
              </a:ext>
            </a:extLst>
          </p:cNvPr>
          <p:cNvSpPr>
            <a:spLocks noChangeArrowheads="1"/>
          </p:cNvSpPr>
          <p:nvPr userDrawn="1"/>
        </p:nvSpPr>
        <p:spPr bwMode="auto">
          <a:xfrm>
            <a:off x="250825" y="6351588"/>
            <a:ext cx="73453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3" rIns="91428" bIns="45713">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00">
                <a:solidFill>
                  <a:srgbClr val="43838E"/>
                </a:solidFill>
              </a:rPr>
              <a:t>The IOE’s Centre for Holocaust Education is jointly funded by Pears Foundation and the Department for Education.</a:t>
            </a:r>
          </a:p>
        </p:txBody>
      </p:sp>
      <p:pic>
        <p:nvPicPr>
          <p:cNvPr id="9" name="Picture 12" descr="CforHE_logo.png">
            <a:extLst>
              <a:ext uri="{FF2B5EF4-FFF2-40B4-BE49-F238E27FC236}">
                <a16:creationId xmlns:a16="http://schemas.microsoft.com/office/drawing/2014/main" id="{A3E0326E-F532-47AB-82C7-34E877DBCFB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352425" y="5381625"/>
            <a:ext cx="18716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IOE Logo">
            <a:extLst>
              <a:ext uri="{FF2B5EF4-FFF2-40B4-BE49-F238E27FC236}">
                <a16:creationId xmlns:a16="http://schemas.microsoft.com/office/drawing/2014/main" id="{53502961-2BC5-4975-91EF-B3C4611D2E3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3775" y="873125"/>
            <a:ext cx="14049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descr="N:\Pictures\img003.jpg">
            <a:extLst>
              <a:ext uri="{FF2B5EF4-FFF2-40B4-BE49-F238E27FC236}">
                <a16:creationId xmlns:a16="http://schemas.microsoft.com/office/drawing/2014/main" id="{73C42F5C-33E3-4617-9D2A-B477A0712BE8}"/>
              </a:ext>
            </a:extLst>
          </p:cNvPr>
          <p:cNvPicPr>
            <a:picLocks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540500" y="2514600"/>
            <a:ext cx="22796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0565" y="2987250"/>
            <a:ext cx="4551969" cy="902550"/>
          </a:xfrm>
        </p:spPr>
        <p:txBody>
          <a:bodyPr lIns="0" tIns="0" rIns="0" bIns="0">
            <a:noAutofit/>
          </a:bodyPr>
          <a:lstStyle>
            <a:lvl1pPr algn="l">
              <a:lnSpc>
                <a:spcPct val="90000"/>
              </a:lnSpc>
              <a:defRPr sz="3200" b="1">
                <a:latin typeface="Arial Narrow" pitchFamily="34" charset="0"/>
              </a:defRPr>
            </a:lvl1pPr>
          </a:lstStyle>
          <a:p>
            <a:r>
              <a:rPr lang="en-US" dirty="0"/>
              <a:t>Click to edit Master title style</a:t>
            </a:r>
            <a:endParaRPr lang="en-GB" dirty="0"/>
          </a:p>
        </p:txBody>
      </p:sp>
      <p:sp>
        <p:nvSpPr>
          <p:cNvPr id="12" name="Slide Number Placeholder 5">
            <a:extLst>
              <a:ext uri="{FF2B5EF4-FFF2-40B4-BE49-F238E27FC236}">
                <a16:creationId xmlns:a16="http://schemas.microsoft.com/office/drawing/2014/main" id="{AA17195C-824E-43FA-85A5-A4F16926D4AD}"/>
              </a:ext>
            </a:extLst>
          </p:cNvPr>
          <p:cNvSpPr>
            <a:spLocks noGrp="1"/>
          </p:cNvSpPr>
          <p:nvPr>
            <p:ph type="sldNum" sz="quarter" idx="10"/>
          </p:nvPr>
        </p:nvSpPr>
        <p:spPr/>
        <p:txBody>
          <a:bodyPr lIns="91428" tIns="45713" rIns="91428" bIns="45713"/>
          <a:lstStyle>
            <a:lvl1pPr>
              <a:defRPr/>
            </a:lvl1pPr>
          </a:lstStyle>
          <a:p>
            <a:pPr>
              <a:defRPr/>
            </a:pPr>
            <a:fld id="{4D9F258C-FA99-4DF5-B28E-9DF056415E6E}" type="slidenum">
              <a:rPr lang="en-GB" altLang="en-US"/>
              <a:pPr>
                <a:defRPr/>
              </a:pPr>
              <a:t>‹#›</a:t>
            </a:fld>
            <a:endParaRPr lang="en-GB" altLang="en-US"/>
          </a:p>
        </p:txBody>
      </p:sp>
    </p:spTree>
    <p:extLst>
      <p:ext uri="{BB962C8B-B14F-4D97-AF65-F5344CB8AC3E}">
        <p14:creationId xmlns:p14="http://schemas.microsoft.com/office/powerpoint/2010/main" val="44763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E600F0-DB6F-4446-99A9-F722BC6D9ED2}"/>
              </a:ext>
            </a:extLst>
          </p:cNvPr>
          <p:cNvSpPr>
            <a:spLocks noGrp="1"/>
          </p:cNvSpPr>
          <p:nvPr>
            <p:ph type="title"/>
          </p:nvPr>
        </p:nvSpPr>
        <p:spPr>
          <a:xfrm>
            <a:off x="698500" y="383278"/>
            <a:ext cx="8083549" cy="1325563"/>
          </a:xfrm>
          <a:prstGeom prst="rect">
            <a:avLst/>
          </a:prstGeom>
        </p:spPr>
        <p:txBody>
          <a:bodyPr vert="horz" lIns="0" tIns="45720" rIns="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31490E7-1F3B-4837-B10F-F98028978539}"/>
              </a:ext>
            </a:extLst>
          </p:cNvPr>
          <p:cNvSpPr>
            <a:spLocks noGrp="1"/>
          </p:cNvSpPr>
          <p:nvPr>
            <p:ph type="body" idx="1"/>
          </p:nvPr>
        </p:nvSpPr>
        <p:spPr>
          <a:xfrm>
            <a:off x="698500" y="1843777"/>
            <a:ext cx="8083549" cy="435133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endParaRPr lang="en-GB" dirty="0"/>
          </a:p>
        </p:txBody>
      </p:sp>
      <p:sp>
        <p:nvSpPr>
          <p:cNvPr id="6" name="Slide Number Placeholder 5">
            <a:extLst>
              <a:ext uri="{FF2B5EF4-FFF2-40B4-BE49-F238E27FC236}">
                <a16:creationId xmlns:a16="http://schemas.microsoft.com/office/drawing/2014/main" id="{E1D97796-A712-44E1-B74F-FC29096A234D}"/>
              </a:ext>
            </a:extLst>
          </p:cNvPr>
          <p:cNvSpPr>
            <a:spLocks noGrp="1"/>
          </p:cNvSpPr>
          <p:nvPr>
            <p:ph type="sldNum" sz="quarter" idx="4"/>
          </p:nvPr>
        </p:nvSpPr>
        <p:spPr>
          <a:xfrm>
            <a:off x="6736992"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DE55D5-F24E-402B-AE99-678F85388135}" type="slidenum">
              <a:rPr lang="en-GB" smtClean="0"/>
              <a:t>‹#›</a:t>
            </a:fld>
            <a:endParaRPr lang="en-GB"/>
          </a:p>
        </p:txBody>
      </p:sp>
      <p:cxnSp>
        <p:nvCxnSpPr>
          <p:cNvPr id="8" name="Straight Connector 7">
            <a:extLst>
              <a:ext uri="{FF2B5EF4-FFF2-40B4-BE49-F238E27FC236}">
                <a16:creationId xmlns:a16="http://schemas.microsoft.com/office/drawing/2014/main" id="{2960D381-C3D9-4D6F-9E30-3D68B4AFA138}"/>
              </a:ext>
            </a:extLst>
          </p:cNvPr>
          <p:cNvCxnSpPr/>
          <p:nvPr userDrawn="1"/>
        </p:nvCxnSpPr>
        <p:spPr>
          <a:xfrm>
            <a:off x="0" y="6189663"/>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9F49637E-70DE-4AEE-8B0A-4317207BAD04}"/>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698500" y="6361476"/>
            <a:ext cx="1329138" cy="360000"/>
          </a:xfrm>
          <a:prstGeom prst="rect">
            <a:avLst/>
          </a:prstGeom>
        </p:spPr>
      </p:pic>
      <p:sp>
        <p:nvSpPr>
          <p:cNvPr id="13" name="Rectangle 12">
            <a:extLst>
              <a:ext uri="{FF2B5EF4-FFF2-40B4-BE49-F238E27FC236}">
                <a16:creationId xmlns:a16="http://schemas.microsoft.com/office/drawing/2014/main" id="{99328002-C531-4077-97C4-E4E491E6E46B}"/>
              </a:ext>
            </a:extLst>
          </p:cNvPr>
          <p:cNvSpPr/>
          <p:nvPr userDrawn="1"/>
        </p:nvSpPr>
        <p:spPr>
          <a:xfrm>
            <a:off x="0" y="-1"/>
            <a:ext cx="36195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2679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Lst>
  <p:hf hdr="0" ftr="0" dt="0"/>
  <p:txStyles>
    <p:titleStyle>
      <a:lvl1pPr algn="l" defTabSz="685800" rtl="0" eaLnBrk="1" latinLnBrk="0" hangingPunct="1">
        <a:lnSpc>
          <a:spcPct val="90000"/>
        </a:lnSpc>
        <a:spcBef>
          <a:spcPct val="0"/>
        </a:spcBef>
        <a:buNone/>
        <a:defRPr sz="3300" b="1"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1200"/>
        </a:spcAft>
        <a:buClr>
          <a:schemeClr val="tx2"/>
        </a:buClr>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2"/>
        </a:buClr>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2" userDrawn="1">
          <p15:clr>
            <a:srgbClr val="F26B43"/>
          </p15:clr>
        </p15:guide>
        <p15:guide id="3" orient="horz" pos="232" userDrawn="1">
          <p15:clr>
            <a:srgbClr val="F26B43"/>
          </p15:clr>
        </p15:guide>
        <p15:guide id="4" orient="horz" pos="408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archive/richard-dimbleby-describes-belsen/zvw7cqt"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7.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E1BF1-84D4-41B4-9EF6-D3F544288249}"/>
              </a:ext>
            </a:extLst>
          </p:cNvPr>
          <p:cNvSpPr>
            <a:spLocks noGrp="1"/>
          </p:cNvSpPr>
          <p:nvPr>
            <p:ph type="ctrTitle"/>
          </p:nvPr>
        </p:nvSpPr>
        <p:spPr/>
        <p:txBody>
          <a:bodyPr/>
          <a:lstStyle/>
          <a:p>
            <a:r>
              <a:rPr lang="en-GB" sz="3600" dirty="0"/>
              <a:t>How did the Bergen-Belsen come to be ‘the world of a nightmare?’</a:t>
            </a:r>
            <a:endParaRPr lang="en-GB" dirty="0"/>
          </a:p>
        </p:txBody>
      </p:sp>
      <p:sp>
        <p:nvSpPr>
          <p:cNvPr id="3" name="Subtitle 2">
            <a:extLst>
              <a:ext uri="{FF2B5EF4-FFF2-40B4-BE49-F238E27FC236}">
                <a16:creationId xmlns:a16="http://schemas.microsoft.com/office/drawing/2014/main" id="{4FEC9B79-4694-47F7-8771-C07FE2430E69}"/>
              </a:ext>
            </a:extLst>
          </p:cNvPr>
          <p:cNvSpPr>
            <a:spLocks noGrp="1"/>
          </p:cNvSpPr>
          <p:nvPr>
            <p:ph type="subTitle" idx="1"/>
          </p:nvPr>
        </p:nvSpPr>
        <p:spPr/>
        <p:txBody>
          <a:bodyPr>
            <a:normAutofit lnSpcReduction="10000"/>
          </a:bodyPr>
          <a:lstStyle/>
          <a:p>
            <a:r>
              <a:rPr lang="en-GB" dirty="0"/>
              <a:t>How did the camp at Bergen-Belsen evolve </a:t>
            </a:r>
            <a:br>
              <a:rPr lang="en-GB" dirty="0"/>
            </a:br>
            <a:r>
              <a:rPr lang="en-GB" dirty="0"/>
              <a:t>in space and time?</a:t>
            </a:r>
          </a:p>
        </p:txBody>
      </p:sp>
      <p:pic>
        <p:nvPicPr>
          <p:cNvPr id="5" name="Picture 4" descr="A grey rectangular sign with white letters&#10;&#10;AI-generated content may be incorrect.">
            <a:extLst>
              <a:ext uri="{FF2B5EF4-FFF2-40B4-BE49-F238E27FC236}">
                <a16:creationId xmlns:a16="http://schemas.microsoft.com/office/drawing/2014/main" id="{46F9C9A7-2557-6948-09B5-0692F7A38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275" y="3709410"/>
            <a:ext cx="6161321" cy="1764000"/>
          </a:xfrm>
          <a:prstGeom prst="rect">
            <a:avLst/>
          </a:prstGeom>
        </p:spPr>
      </p:pic>
    </p:spTree>
    <p:extLst>
      <p:ext uri="{BB962C8B-B14F-4D97-AF65-F5344CB8AC3E}">
        <p14:creationId xmlns:p14="http://schemas.microsoft.com/office/powerpoint/2010/main" val="3610798497"/>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8325D7-BC8A-493D-925F-76D8DEAD2F39}"/>
              </a:ext>
            </a:extLst>
          </p:cNvPr>
          <p:cNvSpPr>
            <a:spLocks noGrp="1"/>
          </p:cNvSpPr>
          <p:nvPr>
            <p:ph type="title"/>
          </p:nvPr>
        </p:nvSpPr>
        <p:spPr/>
        <p:txBody>
          <a:bodyPr/>
          <a:lstStyle/>
          <a:p>
            <a:r>
              <a:rPr lang="en-GB" dirty="0"/>
              <a:t>So how did the camp at Bergen-Belsen come to be ‘the world of a nightmare?’</a:t>
            </a:r>
          </a:p>
        </p:txBody>
      </p:sp>
      <p:sp>
        <p:nvSpPr>
          <p:cNvPr id="5" name="Content Placeholder 4">
            <a:extLst>
              <a:ext uri="{FF2B5EF4-FFF2-40B4-BE49-F238E27FC236}">
                <a16:creationId xmlns:a16="http://schemas.microsoft.com/office/drawing/2014/main" id="{73C3C131-7C38-4708-A1D2-817698BC3E59}"/>
              </a:ext>
            </a:extLst>
          </p:cNvPr>
          <p:cNvSpPr>
            <a:spLocks noGrp="1"/>
          </p:cNvSpPr>
          <p:nvPr>
            <p:ph idx="1"/>
          </p:nvPr>
        </p:nvSpPr>
        <p:spPr/>
        <p:txBody>
          <a:bodyPr>
            <a:normAutofit fontScale="70000" lnSpcReduction="20000"/>
          </a:bodyPr>
          <a:lstStyle/>
          <a:p>
            <a:pPr marL="0" indent="0">
              <a:buNone/>
            </a:pPr>
            <a:r>
              <a:rPr lang="en-GB" altLang="en-US" dirty="0"/>
              <a:t>Which of the following statements about Bergen-Belsen would you agree/disagree with?</a:t>
            </a:r>
          </a:p>
          <a:p>
            <a:pPr marL="514350" indent="-514350">
              <a:buFont typeface="+mj-lt"/>
              <a:buAutoNum type="arabicPeriod"/>
            </a:pPr>
            <a:r>
              <a:rPr lang="en-GB" altLang="en-US" dirty="0"/>
              <a:t>Bergen-Belsen was a death camp in occupied Poland, like Auschwitz.</a:t>
            </a:r>
          </a:p>
          <a:p>
            <a:pPr marL="514350" indent="-514350">
              <a:buFont typeface="+mj-lt"/>
              <a:buAutoNum type="arabicPeriod"/>
            </a:pPr>
            <a:r>
              <a:rPr lang="en-GB" altLang="en-US" dirty="0"/>
              <a:t>The only real function of Bergen-Belsen throughout the war was to act as a recovery centre for Jews.</a:t>
            </a:r>
          </a:p>
          <a:p>
            <a:pPr marL="514350" indent="-514350">
              <a:buFont typeface="+mj-lt"/>
              <a:buAutoNum type="arabicPeriod"/>
            </a:pPr>
            <a:r>
              <a:rPr lang="en-GB" altLang="en-US" dirty="0"/>
              <a:t>At the end of the war, it became the largest displaced persons camp in Germany.</a:t>
            </a:r>
          </a:p>
          <a:p>
            <a:pPr marL="514350" indent="-514350">
              <a:buFont typeface="+mj-lt"/>
              <a:buAutoNum type="arabicPeriod"/>
            </a:pPr>
            <a:r>
              <a:rPr lang="en-GB" altLang="en-US" dirty="0"/>
              <a:t>When the British discovered the camp in April 1945, what they saw was typical of camp conditions.</a:t>
            </a:r>
          </a:p>
          <a:p>
            <a:pPr marL="514350" indent="-514350">
              <a:buFont typeface="+mj-lt"/>
              <a:buAutoNum type="arabicPeriod"/>
            </a:pPr>
            <a:r>
              <a:rPr lang="en-GB" altLang="en-US" dirty="0"/>
              <a:t>Bergen-Belsen should be remembered as a triumph of the British policy of saving and rescuing Jews throughout the war wherever they could.</a:t>
            </a:r>
          </a:p>
          <a:p>
            <a:pPr marL="514350" indent="-514350">
              <a:buFont typeface="+mj-lt"/>
              <a:buAutoNum type="arabicPeriod"/>
            </a:pPr>
            <a:r>
              <a:rPr lang="en-GB" altLang="en-US" dirty="0"/>
              <a:t>There is little the camp can tell us about the Holocaust.</a:t>
            </a:r>
          </a:p>
          <a:p>
            <a:endParaRPr lang="en-GB" dirty="0"/>
          </a:p>
        </p:txBody>
      </p:sp>
      <p:pic>
        <p:nvPicPr>
          <p:cNvPr id="2" name="Picture 1" descr="A grey rectangular sign with white letters&#10;&#10;AI-generated content may be incorrect.">
            <a:extLst>
              <a:ext uri="{FF2B5EF4-FFF2-40B4-BE49-F238E27FC236}">
                <a16:creationId xmlns:a16="http://schemas.microsoft.com/office/drawing/2014/main" id="{AF5D4827-99E8-4691-9D4E-F2A9FB93F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0" y="6356351"/>
            <a:ext cx="1440000" cy="4122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5">
            <a:extLst>
              <a:ext uri="{FF2B5EF4-FFF2-40B4-BE49-F238E27FC236}">
                <a16:creationId xmlns:a16="http://schemas.microsoft.com/office/drawing/2014/main" id="{3C4C37C9-5552-42D0-9AD2-EDC5D4DFE68B}"/>
              </a:ext>
            </a:extLst>
          </p:cNvPr>
          <p:cNvSpPr>
            <a:spLocks noGrp="1"/>
          </p:cNvSpPr>
          <p:nvPr>
            <p:ph type="title" idx="4294967295"/>
          </p:nvPr>
        </p:nvSpPr>
        <p:spPr>
          <a:xfrm>
            <a:off x="730250" y="2766219"/>
            <a:ext cx="8083550" cy="1325562"/>
          </a:xfrm>
        </p:spPr>
        <p:txBody>
          <a:bodyPr>
            <a:normAutofit fontScale="90000"/>
          </a:bodyPr>
          <a:lstStyle/>
          <a:p>
            <a:r>
              <a:rPr altLang="en-US" i="1" dirty="0"/>
              <a:t>‘The world of a nightmare’</a:t>
            </a:r>
            <a:r>
              <a:rPr altLang="en-US" dirty="0"/>
              <a:t>: </a:t>
            </a:r>
            <a:br>
              <a:rPr lang="en-GB" altLang="en-US" dirty="0"/>
            </a:br>
            <a:r>
              <a:rPr altLang="en-US" dirty="0"/>
              <a:t>how did the camp at </a:t>
            </a:r>
            <a:br>
              <a:rPr lang="en-GB" altLang="en-US" dirty="0"/>
            </a:br>
            <a:r>
              <a:rPr altLang="en-US" dirty="0"/>
              <a:t>Bergen-Belsen come to be?</a:t>
            </a:r>
          </a:p>
        </p:txBody>
      </p:sp>
      <p:pic>
        <p:nvPicPr>
          <p:cNvPr id="3" name="Picture 2">
            <a:extLst>
              <a:ext uri="{FF2B5EF4-FFF2-40B4-BE49-F238E27FC236}">
                <a16:creationId xmlns:a16="http://schemas.microsoft.com/office/drawing/2014/main" id="{AAAD8563-F6DE-4A1C-8161-208CBCFC842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97965" y="2716200"/>
            <a:ext cx="2088363" cy="1425600"/>
          </a:xfrm>
          <a:prstGeom prst="rect">
            <a:avLst/>
          </a:prstGeom>
        </p:spPr>
      </p:pic>
      <p:pic>
        <p:nvPicPr>
          <p:cNvPr id="2" name="Picture 1" descr="A grey rectangular sign with white letters&#10;&#10;AI-generated content may be incorrect.">
            <a:extLst>
              <a:ext uri="{FF2B5EF4-FFF2-40B4-BE49-F238E27FC236}">
                <a16:creationId xmlns:a16="http://schemas.microsoft.com/office/drawing/2014/main" id="{F9318D2D-FE09-B784-93D4-FBD71E1103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0" y="6356351"/>
            <a:ext cx="1440000" cy="41227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for a company&#10;&#10;AI-generated content may be incorrect.">
            <a:extLst>
              <a:ext uri="{FF2B5EF4-FFF2-40B4-BE49-F238E27FC236}">
                <a16:creationId xmlns:a16="http://schemas.microsoft.com/office/drawing/2014/main" id="{16410D41-37F3-CD82-73AA-0F2C6E33A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28" y="1723230"/>
            <a:ext cx="7457143" cy="2520000"/>
          </a:xfrm>
          <a:prstGeom prst="rect">
            <a:avLst/>
          </a:prstGeom>
        </p:spPr>
      </p:pic>
      <p:sp>
        <p:nvSpPr>
          <p:cNvPr id="3" name="TextBox 1">
            <a:extLst>
              <a:ext uri="{FF2B5EF4-FFF2-40B4-BE49-F238E27FC236}">
                <a16:creationId xmlns:a16="http://schemas.microsoft.com/office/drawing/2014/main" id="{9586F04E-1D6F-EBAB-445C-B53B0B9E1D44}"/>
              </a:ext>
            </a:extLst>
          </p:cNvPr>
          <p:cNvSpPr txBox="1"/>
          <p:nvPr/>
        </p:nvSpPr>
        <p:spPr>
          <a:xfrm>
            <a:off x="899591" y="4243230"/>
            <a:ext cx="7344816" cy="646331"/>
          </a:xfrm>
          <a:prstGeom prst="rect">
            <a:avLst/>
          </a:prstGeom>
          <a:solidFill>
            <a:schemeClr val="bg1"/>
          </a:solidFill>
        </p:spPr>
        <p:txBody>
          <a:bodyPr wrap="square" rtlCol="0">
            <a:spAutoFit/>
          </a:bodyPr>
          <a:lstStyle>
            <a:defPPr>
              <a:defRPr lang="en-US"/>
            </a:defPPr>
            <a:lvl1pPr marL="0" algn="l" defTabSz="457200" rtl="0" eaLnBrk="1" fontAlgn="base" latinLnBrk="0" hangingPunct="1">
              <a:spcBef>
                <a:spcPct val="0"/>
              </a:spcBef>
              <a:spcAft>
                <a:spcPct val="0"/>
              </a:spcAft>
              <a:defRPr sz="1800" kern="1200">
                <a:solidFill>
                  <a:schemeClr val="tx1"/>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i="1" dirty="0"/>
              <a:t>This programme is delivered by UCL Centre for Holocaust Education, the Holocaust Educational Trust, with support from the National Holocaust Centre and Museum, and made possible thanks to funding from the Department for Education</a:t>
            </a:r>
          </a:p>
        </p:txBody>
      </p:sp>
    </p:spTree>
    <p:extLst>
      <p:ext uri="{BB962C8B-B14F-4D97-AF65-F5344CB8AC3E}">
        <p14:creationId xmlns:p14="http://schemas.microsoft.com/office/powerpoint/2010/main" val="147183328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map&#10;&#10;Description automatically generated">
            <a:extLst>
              <a:ext uri="{FF2B5EF4-FFF2-40B4-BE49-F238E27FC236}">
                <a16:creationId xmlns:a16="http://schemas.microsoft.com/office/drawing/2014/main" id="{3C9AAF03-7F64-4A2B-AD21-F8D1EE4CA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1649309"/>
            <a:ext cx="5465940" cy="4325564"/>
          </a:xfrm>
          <a:prstGeom prst="rect">
            <a:avLst/>
          </a:prstGeom>
        </p:spPr>
      </p:pic>
      <p:sp>
        <p:nvSpPr>
          <p:cNvPr id="2" name="Title 1">
            <a:extLst>
              <a:ext uri="{FF2B5EF4-FFF2-40B4-BE49-F238E27FC236}">
                <a16:creationId xmlns:a16="http://schemas.microsoft.com/office/drawing/2014/main" id="{6CD0FD9E-D7C7-4707-A113-83A3DE5AA868}"/>
              </a:ext>
            </a:extLst>
          </p:cNvPr>
          <p:cNvSpPr>
            <a:spLocks noGrp="1"/>
          </p:cNvSpPr>
          <p:nvPr>
            <p:ph type="title"/>
          </p:nvPr>
        </p:nvSpPr>
        <p:spPr/>
        <p:txBody>
          <a:bodyPr>
            <a:normAutofit/>
          </a:bodyPr>
          <a:lstStyle/>
          <a:p>
            <a:r>
              <a:rPr lang="en-GB" dirty="0"/>
              <a:t>What have you learned </a:t>
            </a:r>
            <a:br>
              <a:rPr lang="en-GB" dirty="0"/>
            </a:br>
            <a:r>
              <a:rPr lang="en-GB" dirty="0"/>
              <a:t>about the Holocaust so far?</a:t>
            </a:r>
          </a:p>
        </p:txBody>
      </p:sp>
      <p:sp>
        <p:nvSpPr>
          <p:cNvPr id="4" name="Slide Number Placeholder 3">
            <a:extLst>
              <a:ext uri="{FF2B5EF4-FFF2-40B4-BE49-F238E27FC236}">
                <a16:creationId xmlns:a16="http://schemas.microsoft.com/office/drawing/2014/main" id="{43B79F41-B411-4281-9624-6AF4A84081DE}"/>
              </a:ext>
            </a:extLst>
          </p:cNvPr>
          <p:cNvSpPr>
            <a:spLocks noGrp="1"/>
          </p:cNvSpPr>
          <p:nvPr>
            <p:ph type="sldNum" sz="quarter" idx="12"/>
          </p:nvPr>
        </p:nvSpPr>
        <p:spPr/>
        <p:txBody>
          <a:bodyPr/>
          <a:lstStyle/>
          <a:p>
            <a:fld id="{45DE55D5-F24E-402B-AE99-678F85388135}" type="slidenum">
              <a:rPr lang="en-GB" smtClean="0"/>
              <a:t>2</a:t>
            </a:fld>
            <a:endParaRPr lang="en-GB"/>
          </a:p>
        </p:txBody>
      </p:sp>
      <p:sp>
        <p:nvSpPr>
          <p:cNvPr id="6" name="TextBox 11">
            <a:extLst>
              <a:ext uri="{FF2B5EF4-FFF2-40B4-BE49-F238E27FC236}">
                <a16:creationId xmlns:a16="http://schemas.microsoft.com/office/drawing/2014/main" id="{996492DA-471E-4022-A8FF-FC1A9663DD95}"/>
              </a:ext>
            </a:extLst>
          </p:cNvPr>
          <p:cNvSpPr txBox="1">
            <a:spLocks noChangeArrowheads="1"/>
          </p:cNvSpPr>
          <p:nvPr/>
        </p:nvSpPr>
        <p:spPr bwMode="auto">
          <a:xfrm>
            <a:off x="6513512" y="1708841"/>
            <a:ext cx="2268537" cy="338137"/>
          </a:xfrm>
          <a:prstGeom prst="rect">
            <a:avLst/>
          </a:prstGeom>
          <a:solidFill>
            <a:schemeClr val="accent2">
              <a:alpha val="90195"/>
            </a:schemeClr>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00" b="1" dirty="0">
                <a:latin typeface="Arial Narrow" panose="020B0606020202030204" pitchFamily="34" charset="0"/>
              </a:rPr>
              <a:t>Where is Bergen-Belsen?</a:t>
            </a:r>
          </a:p>
        </p:txBody>
      </p:sp>
      <p:sp>
        <p:nvSpPr>
          <p:cNvPr id="7" name="TextBox 11">
            <a:extLst>
              <a:ext uri="{FF2B5EF4-FFF2-40B4-BE49-F238E27FC236}">
                <a16:creationId xmlns:a16="http://schemas.microsoft.com/office/drawing/2014/main" id="{3D408618-8F9F-4553-A558-35F84AB21F38}"/>
              </a:ext>
            </a:extLst>
          </p:cNvPr>
          <p:cNvSpPr txBox="1">
            <a:spLocks noChangeArrowheads="1"/>
          </p:cNvSpPr>
          <p:nvPr/>
        </p:nvSpPr>
        <p:spPr bwMode="auto">
          <a:xfrm>
            <a:off x="6513512" y="2358128"/>
            <a:ext cx="2268537" cy="584200"/>
          </a:xfrm>
          <a:prstGeom prst="rect">
            <a:avLst/>
          </a:prstGeom>
          <a:solidFill>
            <a:schemeClr val="accent2">
              <a:alpha val="90195"/>
            </a:schemeClr>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00" b="1" dirty="0">
                <a:latin typeface="Arial Narrow" panose="020B0606020202030204" pitchFamily="34" charset="0"/>
              </a:rPr>
              <a:t>What do you know about it? How certain are you ?</a:t>
            </a:r>
          </a:p>
        </p:txBody>
      </p:sp>
      <p:pic>
        <p:nvPicPr>
          <p:cNvPr id="3" name="Picture 2" descr="A grey rectangular sign with white letters&#10;&#10;AI-generated content may be incorrect.">
            <a:extLst>
              <a:ext uri="{FF2B5EF4-FFF2-40B4-BE49-F238E27FC236}">
                <a16:creationId xmlns:a16="http://schemas.microsoft.com/office/drawing/2014/main" id="{F3278BA4-2D08-B373-90A4-BD4F858B1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0" y="6356351"/>
            <a:ext cx="1440000" cy="412276"/>
          </a:xfrm>
          <a:prstGeom prst="rect">
            <a:avLst/>
          </a:prstGeom>
        </p:spPr>
      </p:pic>
    </p:spTree>
    <p:extLst>
      <p:ext uri="{BB962C8B-B14F-4D97-AF65-F5344CB8AC3E}">
        <p14:creationId xmlns:p14="http://schemas.microsoft.com/office/powerpoint/2010/main" val="154584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4">
            <a:hlinkClick r:id="rId3"/>
            <a:extLst>
              <a:ext uri="{FF2B5EF4-FFF2-40B4-BE49-F238E27FC236}">
                <a16:creationId xmlns:a16="http://schemas.microsoft.com/office/drawing/2014/main" id="{626EDB92-C175-4B35-BB59-DD0E0737A64D}"/>
              </a:ext>
            </a:extLst>
          </p:cNvPr>
          <p:cNvPicPr>
            <a:picLocks noChangeAspect="1"/>
          </p:cNvPicPr>
          <p:nvPr/>
        </p:nvPicPr>
        <p:blipFill>
          <a:blip r:embed="rId4">
            <a:extLst>
              <a:ext uri="{28A0092B-C50C-407E-A947-70E740481C1C}">
                <a14:useLocalDpi xmlns:a14="http://schemas.microsoft.com/office/drawing/2010/main" val="0"/>
              </a:ext>
            </a:extLst>
          </a:blip>
          <a:srcRect l="14580" t="14565" r="15688" b="23422"/>
          <a:stretch>
            <a:fillRect/>
          </a:stretch>
        </p:blipFill>
        <p:spPr bwMode="auto">
          <a:xfrm>
            <a:off x="698500" y="1534120"/>
            <a:ext cx="7497763"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Box 6">
            <a:extLst>
              <a:ext uri="{FF2B5EF4-FFF2-40B4-BE49-F238E27FC236}">
                <a16:creationId xmlns:a16="http://schemas.microsoft.com/office/drawing/2014/main" id="{56E9B11D-EE83-43D6-9654-F8D8EE5B1E24}"/>
              </a:ext>
            </a:extLst>
          </p:cNvPr>
          <p:cNvSpPr txBox="1">
            <a:spLocks noChangeArrowheads="1"/>
          </p:cNvSpPr>
          <p:nvPr/>
        </p:nvSpPr>
        <p:spPr bwMode="auto">
          <a:xfrm>
            <a:off x="7815263" y="6407150"/>
            <a:ext cx="1157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400" b="1">
                <a:solidFill>
                  <a:schemeClr val="bg1"/>
                </a:solidFill>
              </a:rPr>
              <a:t>01:40-02:37</a:t>
            </a:r>
          </a:p>
        </p:txBody>
      </p:sp>
      <p:sp>
        <p:nvSpPr>
          <p:cNvPr id="8" name="Title 7">
            <a:extLst>
              <a:ext uri="{FF2B5EF4-FFF2-40B4-BE49-F238E27FC236}">
                <a16:creationId xmlns:a16="http://schemas.microsoft.com/office/drawing/2014/main" id="{201A9C8A-7167-4F32-8A25-3B6124373566}"/>
              </a:ext>
            </a:extLst>
          </p:cNvPr>
          <p:cNvSpPr>
            <a:spLocks noGrp="1"/>
          </p:cNvSpPr>
          <p:nvPr>
            <p:ph type="title"/>
          </p:nvPr>
        </p:nvSpPr>
        <p:spPr/>
        <p:txBody>
          <a:bodyPr/>
          <a:lstStyle/>
          <a:p>
            <a:r>
              <a:rPr lang="en-GB" dirty="0"/>
              <a:t>Introduction: How does Richard </a:t>
            </a:r>
            <a:r>
              <a:rPr lang="en-GB" dirty="0" err="1"/>
              <a:t>Dimbleby</a:t>
            </a:r>
            <a:r>
              <a:rPr lang="en-GB" dirty="0"/>
              <a:t> describe his encounter with Bergen-Belsen?</a:t>
            </a:r>
          </a:p>
        </p:txBody>
      </p:sp>
      <p:sp>
        <p:nvSpPr>
          <p:cNvPr id="9" name="Rectangle 8">
            <a:extLst>
              <a:ext uri="{FF2B5EF4-FFF2-40B4-BE49-F238E27FC236}">
                <a16:creationId xmlns:a16="http://schemas.microsoft.com/office/drawing/2014/main" id="{04C4D464-997F-4DEE-91C2-9C4E74C4C677}"/>
              </a:ext>
            </a:extLst>
          </p:cNvPr>
          <p:cNvSpPr/>
          <p:nvPr/>
        </p:nvSpPr>
        <p:spPr>
          <a:xfrm>
            <a:off x="698500" y="5448299"/>
            <a:ext cx="7497762" cy="5354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t>How could this come to be?</a:t>
            </a:r>
          </a:p>
        </p:txBody>
      </p:sp>
      <p:pic>
        <p:nvPicPr>
          <p:cNvPr id="2" name="Picture 1" descr="A grey rectangular sign with white letters&#10;&#10;AI-generated content may be incorrect.">
            <a:extLst>
              <a:ext uri="{FF2B5EF4-FFF2-40B4-BE49-F238E27FC236}">
                <a16:creationId xmlns:a16="http://schemas.microsoft.com/office/drawing/2014/main" id="{AC305D88-9520-0E59-05F0-4C416E2BD6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500" y="6356351"/>
            <a:ext cx="1440000" cy="4122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BEE64B-E68F-490D-9A0E-090819438CCA}"/>
              </a:ext>
            </a:extLst>
          </p:cNvPr>
          <p:cNvSpPr>
            <a:spLocks noGrp="1"/>
          </p:cNvSpPr>
          <p:nvPr>
            <p:ph type="title"/>
          </p:nvPr>
        </p:nvSpPr>
        <p:spPr/>
        <p:txBody>
          <a:bodyPr/>
          <a:lstStyle/>
          <a:p>
            <a:r>
              <a:rPr lang="en-GB" dirty="0"/>
              <a:t>What can maps tell us?</a:t>
            </a:r>
          </a:p>
        </p:txBody>
      </p:sp>
      <p:pic>
        <p:nvPicPr>
          <p:cNvPr id="6" name="Picture 5">
            <a:extLst>
              <a:ext uri="{FF2B5EF4-FFF2-40B4-BE49-F238E27FC236}">
                <a16:creationId xmlns:a16="http://schemas.microsoft.com/office/drawing/2014/main" id="{15D362E6-FFCD-4788-9A7D-72D9A49303AB}"/>
              </a:ext>
            </a:extLst>
          </p:cNvPr>
          <p:cNvPicPr>
            <a:picLocks noChangeAspect="1"/>
          </p:cNvPicPr>
          <p:nvPr/>
        </p:nvPicPr>
        <p:blipFill rotWithShape="1">
          <a:blip r:embed="rId3">
            <a:extLst>
              <a:ext uri="{28A0092B-C50C-407E-A947-70E740481C1C}">
                <a14:useLocalDpi xmlns:a14="http://schemas.microsoft.com/office/drawing/2010/main" val="0"/>
              </a:ext>
            </a:extLst>
          </a:blip>
          <a:srcRect l="4907" t="8731" r="4838" b="12048"/>
          <a:stretch/>
        </p:blipFill>
        <p:spPr>
          <a:xfrm>
            <a:off x="1320800" y="1616478"/>
            <a:ext cx="6844145" cy="4100832"/>
          </a:xfrm>
          <a:prstGeom prst="rect">
            <a:avLst/>
          </a:prstGeom>
        </p:spPr>
      </p:pic>
      <p:pic>
        <p:nvPicPr>
          <p:cNvPr id="2" name="Picture 1" descr="A grey rectangular sign with white letters&#10;&#10;AI-generated content may be incorrect.">
            <a:extLst>
              <a:ext uri="{FF2B5EF4-FFF2-40B4-BE49-F238E27FC236}">
                <a16:creationId xmlns:a16="http://schemas.microsoft.com/office/drawing/2014/main" id="{7572E3AF-B24F-AB29-256E-6433B55A60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0" y="6356351"/>
            <a:ext cx="1440000" cy="4122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AFC1-DEF0-49AF-B3E5-7286E56AF81E}"/>
              </a:ext>
            </a:extLst>
          </p:cNvPr>
          <p:cNvSpPr>
            <a:spLocks noGrp="1"/>
          </p:cNvSpPr>
          <p:nvPr>
            <p:ph type="title"/>
          </p:nvPr>
        </p:nvSpPr>
        <p:spPr/>
        <p:txBody>
          <a:bodyPr/>
          <a:lstStyle/>
          <a:p>
            <a:r>
              <a:rPr lang="en-GB" dirty="0"/>
              <a:t>What is this showing you?</a:t>
            </a:r>
          </a:p>
        </p:txBody>
      </p:sp>
      <p:pic>
        <p:nvPicPr>
          <p:cNvPr id="4" name="Picture 3" descr="A picture containing sitting, water, black, wire&#10;&#10;Description automatically generated">
            <a:extLst>
              <a:ext uri="{FF2B5EF4-FFF2-40B4-BE49-F238E27FC236}">
                <a16:creationId xmlns:a16="http://schemas.microsoft.com/office/drawing/2014/main" id="{0056429A-373F-4F95-B730-74D2AF5783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775" y="1473005"/>
            <a:ext cx="8785225" cy="4694843"/>
          </a:xfrm>
          <a:prstGeom prst="rect">
            <a:avLst/>
          </a:prstGeom>
        </p:spPr>
      </p:pic>
      <p:pic>
        <p:nvPicPr>
          <p:cNvPr id="3" name="Picture 2" descr="A grey rectangular sign with white letters&#10;&#10;AI-generated content may be incorrect.">
            <a:extLst>
              <a:ext uri="{FF2B5EF4-FFF2-40B4-BE49-F238E27FC236}">
                <a16:creationId xmlns:a16="http://schemas.microsoft.com/office/drawing/2014/main" id="{DCDEC074-F7DB-6CFE-7870-5F5A573B2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6356351"/>
            <a:ext cx="1440000" cy="4122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8386EA82-7525-4E7B-8CFF-F37A407CAFCF}"/>
              </a:ext>
            </a:extLst>
          </p:cNvPr>
          <p:cNvSpPr txBox="1">
            <a:spLocks/>
          </p:cNvSpPr>
          <p:nvPr/>
        </p:nvSpPr>
        <p:spPr bwMode="auto">
          <a:xfrm>
            <a:off x="107950" y="1628775"/>
            <a:ext cx="871378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Clr>
                <a:schemeClr val="accent1"/>
              </a:buClr>
              <a:buFont typeface="Arial" panose="020B0604020202020204" pitchFamily="34" charset="0"/>
              <a:defRPr sz="2000">
                <a:solidFill>
                  <a:schemeClr val="tx1"/>
                </a:solidFill>
                <a:latin typeface="Arial" panose="020B0604020202020204" pitchFamily="34" charset="0"/>
              </a:defRPr>
            </a:lvl1pPr>
            <a:lvl2pPr marL="273050" indent="-273050">
              <a:spcAft>
                <a:spcPts val="600"/>
              </a:spcAft>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531813" indent="-258763">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3pPr>
            <a:lvl4pPr marL="804863" indent="-273050">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4pPr>
            <a:lvl5pPr marL="1077913" indent="-273050">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5pPr>
            <a:lvl6pPr marL="15351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6pPr>
            <a:lvl7pPr marL="19923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7pPr>
            <a:lvl8pPr marL="24495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8pPr>
            <a:lvl9pPr marL="29067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9pPr>
          </a:lstStyle>
          <a:p>
            <a:pPr>
              <a:spcAft>
                <a:spcPct val="0"/>
              </a:spcAft>
              <a:buClrTx/>
              <a:buFontTx/>
              <a:buNone/>
            </a:pPr>
            <a:endParaRPr lang="en-GB" altLang="en-US" sz="3600" b="1" dirty="0">
              <a:latin typeface="Arial Narrow" panose="020B0606020202030204" pitchFamily="34" charset="0"/>
            </a:endParaRPr>
          </a:p>
        </p:txBody>
      </p:sp>
      <p:sp>
        <p:nvSpPr>
          <p:cNvPr id="7" name="Title 6">
            <a:extLst>
              <a:ext uri="{FF2B5EF4-FFF2-40B4-BE49-F238E27FC236}">
                <a16:creationId xmlns:a16="http://schemas.microsoft.com/office/drawing/2014/main" id="{CF49458F-1E5A-46A6-B971-CC46D1AFE347}"/>
              </a:ext>
            </a:extLst>
          </p:cNvPr>
          <p:cNvSpPr>
            <a:spLocks noGrp="1"/>
          </p:cNvSpPr>
          <p:nvPr>
            <p:ph type="title"/>
          </p:nvPr>
        </p:nvSpPr>
        <p:spPr/>
        <p:txBody>
          <a:bodyPr/>
          <a:lstStyle/>
          <a:p>
            <a:r>
              <a:rPr lang="en-GB" dirty="0"/>
              <a:t>What can maps tell us?</a:t>
            </a:r>
          </a:p>
        </p:txBody>
      </p:sp>
      <p:sp>
        <p:nvSpPr>
          <p:cNvPr id="5" name="Content Placeholder 4">
            <a:extLst>
              <a:ext uri="{FF2B5EF4-FFF2-40B4-BE49-F238E27FC236}">
                <a16:creationId xmlns:a16="http://schemas.microsoft.com/office/drawing/2014/main" id="{68D76D8D-7DB5-42A2-A206-C3783883172F}"/>
              </a:ext>
            </a:extLst>
          </p:cNvPr>
          <p:cNvSpPr>
            <a:spLocks noGrp="1"/>
          </p:cNvSpPr>
          <p:nvPr>
            <p:ph idx="1"/>
          </p:nvPr>
        </p:nvSpPr>
        <p:spPr/>
        <p:txBody>
          <a:bodyPr>
            <a:normAutofit/>
          </a:bodyPr>
          <a:lstStyle/>
          <a:p>
            <a:r>
              <a:rPr lang="en-GB" altLang="en-US" dirty="0"/>
              <a:t>You will be given 6 map cards and 6 date cards. </a:t>
            </a:r>
          </a:p>
          <a:p>
            <a:r>
              <a:rPr lang="en-GB" altLang="en-US" dirty="0"/>
              <a:t>Place the 6 map cards in chronological order, with a date card next to each one.</a:t>
            </a:r>
          </a:p>
          <a:p>
            <a:r>
              <a:rPr lang="en-GB" altLang="en-US" dirty="0"/>
              <a:t>Apart from the first card, on the next 5 write on a Post-it note at least 2 changes you can see from the previous map.</a:t>
            </a:r>
          </a:p>
          <a:p>
            <a:r>
              <a:rPr lang="en-GB" altLang="en-US" dirty="0"/>
              <a:t>What are the maps showing you? What are they not showing? What further questions might you want to ask?</a:t>
            </a:r>
          </a:p>
        </p:txBody>
      </p:sp>
      <p:pic>
        <p:nvPicPr>
          <p:cNvPr id="8" name="Picture 7">
            <a:extLst>
              <a:ext uri="{FF2B5EF4-FFF2-40B4-BE49-F238E27FC236}">
                <a16:creationId xmlns:a16="http://schemas.microsoft.com/office/drawing/2014/main" id="{606E0EDB-2D80-45FB-9656-B5CC6D74EC8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25675" y="248342"/>
            <a:ext cx="2088363" cy="1425600"/>
          </a:xfrm>
          <a:prstGeom prst="rect">
            <a:avLst/>
          </a:prstGeom>
        </p:spPr>
      </p:pic>
      <p:pic>
        <p:nvPicPr>
          <p:cNvPr id="2" name="Picture 1" descr="A grey rectangular sign with white letters&#10;&#10;AI-generated content may be incorrect.">
            <a:extLst>
              <a:ext uri="{FF2B5EF4-FFF2-40B4-BE49-F238E27FC236}">
                <a16:creationId xmlns:a16="http://schemas.microsoft.com/office/drawing/2014/main" id="{6B5900D8-A5C3-1785-D427-C0F5A8066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6356351"/>
            <a:ext cx="1440000" cy="4122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water, air&#10;&#10;Description automatically generated">
            <a:extLst>
              <a:ext uri="{FF2B5EF4-FFF2-40B4-BE49-F238E27FC236}">
                <a16:creationId xmlns:a16="http://schemas.microsoft.com/office/drawing/2014/main" id="{63E90076-7B9C-4A98-8DA1-8A2D2A7627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17513" y="3943982"/>
            <a:ext cx="2667654" cy="1425600"/>
          </a:xfrm>
          <a:prstGeom prst="rect">
            <a:avLst/>
          </a:prstGeom>
        </p:spPr>
      </p:pic>
      <p:pic>
        <p:nvPicPr>
          <p:cNvPr id="14" name="Picture 13" descr="A screenshot of a computer&#10;&#10;Description automatically generated">
            <a:extLst>
              <a:ext uri="{FF2B5EF4-FFF2-40B4-BE49-F238E27FC236}">
                <a16:creationId xmlns:a16="http://schemas.microsoft.com/office/drawing/2014/main" id="{E63CD9AA-6159-4DA7-96B4-C9F7FE26C47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84982" y="3943982"/>
            <a:ext cx="2667654" cy="1425600"/>
          </a:xfrm>
          <a:prstGeom prst="rect">
            <a:avLst/>
          </a:prstGeom>
        </p:spPr>
      </p:pic>
      <p:pic>
        <p:nvPicPr>
          <p:cNvPr id="10" name="Picture 9" descr="A picture containing water, skiing, air&#10;&#10;Description automatically generated">
            <a:extLst>
              <a:ext uri="{FF2B5EF4-FFF2-40B4-BE49-F238E27FC236}">
                <a16:creationId xmlns:a16="http://schemas.microsoft.com/office/drawing/2014/main" id="{65EC0007-85A4-4D6C-8083-29983FA9F46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62673" y="3943982"/>
            <a:ext cx="2667654" cy="1425600"/>
          </a:xfrm>
          <a:prstGeom prst="rect">
            <a:avLst/>
          </a:prstGeom>
        </p:spPr>
      </p:pic>
      <p:pic>
        <p:nvPicPr>
          <p:cNvPr id="8" name="Picture 7" descr="A picture containing water, black, skiing, air&#10;&#10;Description automatically generated">
            <a:extLst>
              <a:ext uri="{FF2B5EF4-FFF2-40B4-BE49-F238E27FC236}">
                <a16:creationId xmlns:a16="http://schemas.microsoft.com/office/drawing/2014/main" id="{B0F3C3F4-425D-40BB-8D97-DE6C3CF4D68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284982" y="2202494"/>
            <a:ext cx="2667654" cy="1425600"/>
          </a:xfrm>
          <a:prstGeom prst="rect">
            <a:avLst/>
          </a:prstGeom>
        </p:spPr>
      </p:pic>
      <p:pic>
        <p:nvPicPr>
          <p:cNvPr id="5" name="Picture 4" descr="A picture containing sitting, water, black, wire&#10;&#10;Description automatically generated">
            <a:extLst>
              <a:ext uri="{FF2B5EF4-FFF2-40B4-BE49-F238E27FC236}">
                <a16:creationId xmlns:a16="http://schemas.microsoft.com/office/drawing/2014/main" id="{6758575D-8896-4CB8-B9CB-39DEDA1CBDA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322707" y="2202494"/>
            <a:ext cx="2667654" cy="1425600"/>
          </a:xfrm>
          <a:prstGeom prst="rect">
            <a:avLst/>
          </a:prstGeom>
        </p:spPr>
      </p:pic>
      <p:pic>
        <p:nvPicPr>
          <p:cNvPr id="3" name="Picture 2" descr="A black sign with white text&#10;&#10;Description automatically generated">
            <a:extLst>
              <a:ext uri="{FF2B5EF4-FFF2-40B4-BE49-F238E27FC236}">
                <a16:creationId xmlns:a16="http://schemas.microsoft.com/office/drawing/2014/main" id="{D8225B07-ACA9-4923-9029-1F8DA980081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62673" y="2202494"/>
            <a:ext cx="2665413" cy="1424402"/>
          </a:xfrm>
          <a:prstGeom prst="rect">
            <a:avLst/>
          </a:prstGeom>
        </p:spPr>
      </p:pic>
      <p:sp>
        <p:nvSpPr>
          <p:cNvPr id="68610" name="Title 1">
            <a:extLst>
              <a:ext uri="{FF2B5EF4-FFF2-40B4-BE49-F238E27FC236}">
                <a16:creationId xmlns:a16="http://schemas.microsoft.com/office/drawing/2014/main" id="{FBF8BF09-B3C1-41C4-9C6D-CC60C0352D9B}"/>
              </a:ext>
            </a:extLst>
          </p:cNvPr>
          <p:cNvSpPr>
            <a:spLocks noGrp="1"/>
          </p:cNvSpPr>
          <p:nvPr>
            <p:ph type="title"/>
          </p:nvPr>
        </p:nvSpPr>
        <p:spPr/>
        <p:txBody>
          <a:bodyPr/>
          <a:lstStyle/>
          <a:p>
            <a:r>
              <a:rPr lang="en-GB" altLang="en-US" dirty="0"/>
              <a:t>So… what changes, and why?</a:t>
            </a:r>
          </a:p>
        </p:txBody>
      </p:sp>
      <p:sp>
        <p:nvSpPr>
          <p:cNvPr id="6" name="Rectangle: Rounded Corners 5">
            <a:extLst>
              <a:ext uri="{FF2B5EF4-FFF2-40B4-BE49-F238E27FC236}">
                <a16:creationId xmlns:a16="http://schemas.microsoft.com/office/drawing/2014/main" id="{6EB40F38-F5D6-4C5C-9382-0696C77788F5}"/>
              </a:ext>
            </a:extLst>
          </p:cNvPr>
          <p:cNvSpPr/>
          <p:nvPr/>
        </p:nvSpPr>
        <p:spPr>
          <a:xfrm>
            <a:off x="2059711" y="5166173"/>
            <a:ext cx="1219200" cy="55418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February-March</a:t>
            </a:r>
          </a:p>
          <a:p>
            <a:pPr algn="ctr"/>
            <a:r>
              <a:rPr lang="en-GB" b="1" dirty="0"/>
              <a:t>1945</a:t>
            </a:r>
          </a:p>
        </p:txBody>
      </p:sp>
      <p:sp>
        <p:nvSpPr>
          <p:cNvPr id="22" name="Rectangle: Rounded Corners 21">
            <a:extLst>
              <a:ext uri="{FF2B5EF4-FFF2-40B4-BE49-F238E27FC236}">
                <a16:creationId xmlns:a16="http://schemas.microsoft.com/office/drawing/2014/main" id="{77205C66-D941-4602-8376-AA757ECEA724}"/>
              </a:ext>
            </a:extLst>
          </p:cNvPr>
          <p:cNvSpPr/>
          <p:nvPr/>
        </p:nvSpPr>
        <p:spPr>
          <a:xfrm>
            <a:off x="2059711" y="1777825"/>
            <a:ext cx="1219200" cy="55418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1935-39</a:t>
            </a:r>
          </a:p>
        </p:txBody>
      </p:sp>
      <p:sp>
        <p:nvSpPr>
          <p:cNvPr id="23" name="Rectangle: Rounded Corners 22">
            <a:extLst>
              <a:ext uri="{FF2B5EF4-FFF2-40B4-BE49-F238E27FC236}">
                <a16:creationId xmlns:a16="http://schemas.microsoft.com/office/drawing/2014/main" id="{9FE7E7AB-F258-4A1B-BB5B-1768AF7C9BB4}"/>
              </a:ext>
            </a:extLst>
          </p:cNvPr>
          <p:cNvSpPr/>
          <p:nvPr/>
        </p:nvSpPr>
        <p:spPr>
          <a:xfrm>
            <a:off x="4830620" y="1777825"/>
            <a:ext cx="1219200" cy="55418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1942-43</a:t>
            </a:r>
          </a:p>
        </p:txBody>
      </p:sp>
      <p:sp>
        <p:nvSpPr>
          <p:cNvPr id="24" name="Rectangle: Rounded Corners 23">
            <a:extLst>
              <a:ext uri="{FF2B5EF4-FFF2-40B4-BE49-F238E27FC236}">
                <a16:creationId xmlns:a16="http://schemas.microsoft.com/office/drawing/2014/main" id="{E9002F7A-8CB1-4EE7-9EED-C7F2AAC11B10}"/>
              </a:ext>
            </a:extLst>
          </p:cNvPr>
          <p:cNvSpPr/>
          <p:nvPr/>
        </p:nvSpPr>
        <p:spPr>
          <a:xfrm>
            <a:off x="4830620" y="5144655"/>
            <a:ext cx="1219200" cy="5757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16</a:t>
            </a:r>
            <a:r>
              <a:rPr lang="en-GB" sz="1200" baseline="30000" dirty="0"/>
              <a:t>th</a:t>
            </a:r>
            <a:r>
              <a:rPr lang="en-GB" sz="1200" dirty="0"/>
              <a:t> April-June</a:t>
            </a:r>
          </a:p>
          <a:p>
            <a:pPr algn="ctr"/>
            <a:r>
              <a:rPr lang="en-GB" b="1" dirty="0"/>
              <a:t>1945</a:t>
            </a:r>
          </a:p>
        </p:txBody>
      </p:sp>
      <p:sp>
        <p:nvSpPr>
          <p:cNvPr id="26" name="Rectangle: Rounded Corners 25">
            <a:extLst>
              <a:ext uri="{FF2B5EF4-FFF2-40B4-BE49-F238E27FC236}">
                <a16:creationId xmlns:a16="http://schemas.microsoft.com/office/drawing/2014/main" id="{A1E8D371-B61D-4F56-9F52-A29A3378BCC0}"/>
              </a:ext>
            </a:extLst>
          </p:cNvPr>
          <p:cNvSpPr/>
          <p:nvPr/>
        </p:nvSpPr>
        <p:spPr>
          <a:xfrm>
            <a:off x="7869384" y="5166173"/>
            <a:ext cx="1219200" cy="55418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Today</a:t>
            </a:r>
          </a:p>
        </p:txBody>
      </p:sp>
      <p:sp>
        <p:nvSpPr>
          <p:cNvPr id="25" name="Rectangle: Rounded Corners 24">
            <a:extLst>
              <a:ext uri="{FF2B5EF4-FFF2-40B4-BE49-F238E27FC236}">
                <a16:creationId xmlns:a16="http://schemas.microsoft.com/office/drawing/2014/main" id="{2A5CD788-3AEA-4E8C-AA6D-2AA99DA4D459}"/>
              </a:ext>
            </a:extLst>
          </p:cNvPr>
          <p:cNvSpPr/>
          <p:nvPr/>
        </p:nvSpPr>
        <p:spPr>
          <a:xfrm>
            <a:off x="7869384" y="1777825"/>
            <a:ext cx="1219200" cy="55418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September</a:t>
            </a:r>
          </a:p>
          <a:p>
            <a:pPr algn="ctr"/>
            <a:r>
              <a:rPr lang="en-GB" b="1" dirty="0"/>
              <a:t>1944</a:t>
            </a:r>
          </a:p>
        </p:txBody>
      </p:sp>
      <p:pic>
        <p:nvPicPr>
          <p:cNvPr id="16" name="Picture 15" descr="A screenshot of a cell phone&#10;&#10;Description automatically generated">
            <a:extLst>
              <a:ext uri="{FF2B5EF4-FFF2-40B4-BE49-F238E27FC236}">
                <a16:creationId xmlns:a16="http://schemas.microsoft.com/office/drawing/2014/main" id="{FCD94D86-B977-43CB-B18A-FE84560E8E92}"/>
              </a:ext>
            </a:extLst>
          </p:cNvPr>
          <p:cNvPicPr>
            <a:picLocks noChangeAspect="1"/>
          </p:cNvPicPr>
          <p:nvPr/>
        </p:nvPicPr>
        <p:blipFill rotWithShape="1">
          <a:blip r:embed="rId9">
            <a:extLst>
              <a:ext uri="{28A0092B-C50C-407E-A947-70E740481C1C}">
                <a14:useLocalDpi xmlns:a14="http://schemas.microsoft.com/office/drawing/2010/main" val="0"/>
              </a:ext>
            </a:extLst>
          </a:blip>
          <a:srcRect l="21212" t="3109" r="50454" b="14450"/>
          <a:stretch/>
        </p:blipFill>
        <p:spPr>
          <a:xfrm>
            <a:off x="6284982" y="1"/>
            <a:ext cx="1274616" cy="1981948"/>
          </a:xfrm>
          <a:prstGeom prst="rect">
            <a:avLst/>
          </a:prstGeom>
        </p:spPr>
      </p:pic>
      <p:pic>
        <p:nvPicPr>
          <p:cNvPr id="2" name="Picture 1" descr="A grey rectangular sign with white letters&#10;&#10;AI-generated content may be incorrect.">
            <a:extLst>
              <a:ext uri="{FF2B5EF4-FFF2-40B4-BE49-F238E27FC236}">
                <a16:creationId xmlns:a16="http://schemas.microsoft.com/office/drawing/2014/main" id="{9BEC4010-488E-4963-C790-797D4F913F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8500" y="6356351"/>
            <a:ext cx="1440000" cy="4122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C4541E-E2CC-447D-9094-D8DB340771E6}"/>
              </a:ext>
            </a:extLst>
          </p:cNvPr>
          <p:cNvSpPr>
            <a:spLocks noGrp="1"/>
          </p:cNvSpPr>
          <p:nvPr>
            <p:ph type="title"/>
          </p:nvPr>
        </p:nvSpPr>
        <p:spPr/>
        <p:txBody>
          <a:bodyPr/>
          <a:lstStyle/>
          <a:p>
            <a:r>
              <a:rPr lang="en-GB" dirty="0"/>
              <a:t>What can maps tell us?</a:t>
            </a:r>
          </a:p>
        </p:txBody>
      </p:sp>
      <p:sp>
        <p:nvSpPr>
          <p:cNvPr id="3" name="Content Placeholder 2">
            <a:extLst>
              <a:ext uri="{FF2B5EF4-FFF2-40B4-BE49-F238E27FC236}">
                <a16:creationId xmlns:a16="http://schemas.microsoft.com/office/drawing/2014/main" id="{B3D9EBF7-6BCE-4545-95DF-D7ADAD910010}"/>
              </a:ext>
            </a:extLst>
          </p:cNvPr>
          <p:cNvSpPr>
            <a:spLocks noGrp="1"/>
          </p:cNvSpPr>
          <p:nvPr>
            <p:ph idx="1"/>
          </p:nvPr>
        </p:nvSpPr>
        <p:spPr/>
        <p:txBody>
          <a:bodyPr>
            <a:normAutofit/>
          </a:bodyPr>
          <a:lstStyle/>
          <a:p>
            <a:r>
              <a:rPr lang="en-GB" altLang="en-US" dirty="0"/>
              <a:t>Finally, you will be given 6 description cards – some from eyewitnesses, some from historians. </a:t>
            </a:r>
          </a:p>
          <a:p>
            <a:r>
              <a:rPr lang="en-GB" altLang="en-US" dirty="0"/>
              <a:t>As a group, can you match them to the date cards?</a:t>
            </a:r>
          </a:p>
          <a:p>
            <a:r>
              <a:rPr lang="en-GB" altLang="en-US" dirty="0"/>
              <a:t>What does this new layer of information tell you about the development of Bergen-Belsen now, and how it came to be ‘the world of a nightmare’?</a:t>
            </a:r>
            <a:endParaRPr lang="en-GB" dirty="0"/>
          </a:p>
        </p:txBody>
      </p:sp>
      <p:pic>
        <p:nvPicPr>
          <p:cNvPr id="10" name="Picture 9">
            <a:extLst>
              <a:ext uri="{FF2B5EF4-FFF2-40B4-BE49-F238E27FC236}">
                <a16:creationId xmlns:a16="http://schemas.microsoft.com/office/drawing/2014/main" id="{99450AD5-59BA-4F7B-8E6C-FA537B5D2951}"/>
              </a:ext>
            </a:extLst>
          </p:cNvPr>
          <p:cNvPicPr>
            <a:picLocks noChangeAspect="1"/>
          </p:cNvPicPr>
          <p:nvPr/>
        </p:nvPicPr>
        <p:blipFill>
          <a:blip r:embed="rId2">
            <a:extLst>
              <a:ext uri="{28A0092B-C50C-407E-A947-70E740481C1C}">
                <a14:useLocalDpi xmlns:a14="http://schemas.microsoft.com/office/drawing/2010/main" val="0"/>
              </a:ext>
            </a:extLst>
          </a:blip>
          <a:srcRect l="15884" t="2" r="25948" b="32082"/>
          <a:stretch>
            <a:fillRect/>
          </a:stretch>
        </p:blipFill>
        <p:spPr bwMode="auto">
          <a:xfrm>
            <a:off x="5940425" y="188913"/>
            <a:ext cx="2097088"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grey rectangular sign with white letters&#10;&#10;AI-generated content may be incorrect.">
            <a:extLst>
              <a:ext uri="{FF2B5EF4-FFF2-40B4-BE49-F238E27FC236}">
                <a16:creationId xmlns:a16="http://schemas.microsoft.com/office/drawing/2014/main" id="{5D640B48-E371-1138-C6EE-8E23DB738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6356351"/>
            <a:ext cx="1440000" cy="4122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AE7AC5B8-765E-4210-A088-2CBA109A9C40}"/>
              </a:ext>
            </a:extLst>
          </p:cNvPr>
          <p:cNvSpPr>
            <a:spLocks noGrp="1"/>
          </p:cNvSpPr>
          <p:nvPr>
            <p:ph type="title"/>
          </p:nvPr>
        </p:nvSpPr>
        <p:spPr/>
        <p:txBody>
          <a:bodyPr/>
          <a:lstStyle/>
          <a:p>
            <a:r>
              <a:rPr lang="en-GB" altLang="en-US"/>
              <a:t>Conclusions</a:t>
            </a:r>
          </a:p>
        </p:txBody>
      </p:sp>
      <p:pic>
        <p:nvPicPr>
          <p:cNvPr id="2" name="Picture 1" descr="A grey rectangular sign with white letters&#10;&#10;AI-generated content may be incorrect.">
            <a:extLst>
              <a:ext uri="{FF2B5EF4-FFF2-40B4-BE49-F238E27FC236}">
                <a16:creationId xmlns:a16="http://schemas.microsoft.com/office/drawing/2014/main" id="{A4AED547-39AC-2A33-4B84-5D002BBAC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6356351"/>
            <a:ext cx="1440000" cy="412276"/>
          </a:xfrm>
          <a:prstGeom prst="rect">
            <a:avLst/>
          </a:prstGeom>
        </p:spPr>
      </p:pic>
    </p:spTree>
  </p:cSld>
  <p:clrMapOvr>
    <a:masterClrMapping/>
  </p:clrMapOvr>
</p:sld>
</file>

<file path=ppt/theme/theme1.xml><?xml version="1.0" encoding="utf-8"?>
<a:theme xmlns:a="http://schemas.openxmlformats.org/drawingml/2006/main" name="Office Theme">
  <a:themeElements>
    <a:clrScheme name="Belsen">
      <a:dk1>
        <a:srgbClr val="262321"/>
      </a:dk1>
      <a:lt1>
        <a:sysClr val="window" lastClr="FFFFFF"/>
      </a:lt1>
      <a:dk2>
        <a:srgbClr val="43838E"/>
      </a:dk2>
      <a:lt2>
        <a:srgbClr val="E7E6E6"/>
      </a:lt2>
      <a:accent1>
        <a:srgbClr val="43838E"/>
      </a:accent1>
      <a:accent2>
        <a:srgbClr val="E1C500"/>
      </a:accent2>
      <a:accent3>
        <a:srgbClr val="5C4560"/>
      </a:accent3>
      <a:accent4>
        <a:srgbClr val="AE6C6E"/>
      </a:accent4>
      <a:accent5>
        <a:srgbClr val="43838E"/>
      </a:accent5>
      <a:accent6>
        <a:srgbClr val="E1C500"/>
      </a:accent6>
      <a:hlink>
        <a:srgbClr val="43838E"/>
      </a:hlink>
      <a:folHlink>
        <a:srgbClr val="5C4560"/>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577</Words>
  <Application>Microsoft Office PowerPoint</Application>
  <PresentationFormat>On-screen Show (4:3)</PresentationFormat>
  <Paragraphs>52</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Arial Narrow</vt:lpstr>
      <vt:lpstr>Calibri</vt:lpstr>
      <vt:lpstr>Office Theme</vt:lpstr>
      <vt:lpstr>How did the Bergen-Belsen come to be ‘the world of a nightmare?’</vt:lpstr>
      <vt:lpstr>What have you learned  about the Holocaust so far?</vt:lpstr>
      <vt:lpstr>Introduction: How does Richard Dimbleby describe his encounter with Bergen-Belsen?</vt:lpstr>
      <vt:lpstr>What can maps tell us?</vt:lpstr>
      <vt:lpstr>What is this showing you?</vt:lpstr>
      <vt:lpstr>What can maps tell us?</vt:lpstr>
      <vt:lpstr>So… what changes, and why?</vt:lpstr>
      <vt:lpstr>What can maps tell us?</vt:lpstr>
      <vt:lpstr>Conclusions</vt:lpstr>
      <vt:lpstr>So how did the camp at Bergen-Belsen come to be ‘the world of a nightmare?’</vt:lpstr>
      <vt:lpstr>‘The world of a nightmare’:  how did the camp at  Bergen-Belsen come to be?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Doyle</dc:creator>
  <cp:lastModifiedBy>Copeland, Andrew</cp:lastModifiedBy>
  <cp:revision>18</cp:revision>
  <dcterms:created xsi:type="dcterms:W3CDTF">2019-11-28T14:12:59Z</dcterms:created>
  <dcterms:modified xsi:type="dcterms:W3CDTF">2025-03-28T11:42:19Z</dcterms:modified>
</cp:coreProperties>
</file>