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26"/>
  </p:notesMasterIdLst>
  <p:handoutMasterIdLst>
    <p:handoutMasterId r:id="rId27"/>
  </p:handoutMasterIdLst>
  <p:sldIdLst>
    <p:sldId id="600" r:id="rId2"/>
    <p:sldId id="534" r:id="rId3"/>
    <p:sldId id="577" r:id="rId4"/>
    <p:sldId id="578" r:id="rId5"/>
    <p:sldId id="579" r:id="rId6"/>
    <p:sldId id="580" r:id="rId7"/>
    <p:sldId id="581" r:id="rId8"/>
    <p:sldId id="582" r:id="rId9"/>
    <p:sldId id="583" r:id="rId10"/>
    <p:sldId id="598" r:id="rId11"/>
    <p:sldId id="560" r:id="rId12"/>
    <p:sldId id="585" r:id="rId13"/>
    <p:sldId id="586" r:id="rId14"/>
    <p:sldId id="587" r:id="rId15"/>
    <p:sldId id="588" r:id="rId16"/>
    <p:sldId id="589" r:id="rId17"/>
    <p:sldId id="599" r:id="rId18"/>
    <p:sldId id="592" r:id="rId19"/>
    <p:sldId id="593" r:id="rId20"/>
    <p:sldId id="594" r:id="rId21"/>
    <p:sldId id="595" r:id="rId22"/>
    <p:sldId id="596" r:id="rId23"/>
    <p:sldId id="597" r:id="rId24"/>
    <p:sldId id="601" r:id="rId25"/>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99">
          <p15:clr>
            <a:srgbClr val="A4A3A4"/>
          </p15:clr>
        </p15:guide>
        <p15:guide id="3" orient="horz" pos="2024">
          <p15:clr>
            <a:srgbClr val="A4A3A4"/>
          </p15:clr>
        </p15:guide>
        <p15:guide id="4" orient="horz" pos="2812">
          <p15:clr>
            <a:srgbClr val="A4A3A4"/>
          </p15:clr>
        </p15:guide>
        <p15:guide id="5" pos="5540">
          <p15:clr>
            <a:srgbClr val="A4A3A4"/>
          </p15:clr>
        </p15:guide>
        <p15:guide id="6" pos="1791">
          <p15:clr>
            <a:srgbClr val="A4A3A4"/>
          </p15:clr>
        </p15:guide>
        <p15:guide id="7" pos="295">
          <p15:clr>
            <a:srgbClr val="A4A3A4"/>
          </p15:clr>
        </p15:guide>
        <p15:guide id="8" pos="34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er, Corey" initials="SC" lastIdx="1" clrIdx="0">
    <p:extLst>
      <p:ext uri="{19B8F6BF-5375-455C-9EA6-DF929625EA0E}">
        <p15:presenceInfo xmlns:p15="http://schemas.microsoft.com/office/powerpoint/2012/main" userId="Soper, Co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D0D0D"/>
    <a:srgbClr val="242424"/>
    <a:srgbClr val="000000"/>
    <a:srgbClr val="5C4560"/>
    <a:srgbClr val="52448C"/>
    <a:srgbClr val="43838E"/>
    <a:srgbClr val="543E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0693" autoAdjust="0"/>
  </p:normalViewPr>
  <p:slideViewPr>
    <p:cSldViewPr showGuides="1">
      <p:cViewPr varScale="1">
        <p:scale>
          <a:sx n="54" d="100"/>
          <a:sy n="54" d="100"/>
        </p:scale>
        <p:origin x="1644" y="48"/>
      </p:cViewPr>
      <p:guideLst>
        <p:guide orient="horz" pos="3521"/>
        <p:guide orient="horz" pos="99"/>
        <p:guide orient="horz" pos="2024"/>
        <p:guide orient="horz" pos="2812"/>
        <p:guide pos="5540"/>
        <p:guide pos="1791"/>
        <p:guide pos="295"/>
        <p:guide pos="34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2880"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5961EF-D656-4244-89CE-4F4D00E92DC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4AEE5BC-37EC-4D2A-B49E-5EF46092B1C2}"/>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B00C1A-955B-4803-919B-AC262D894869}" type="datetimeFigureOut">
              <a:rPr lang="en-GB"/>
              <a:pPr>
                <a:defRPr/>
              </a:pPr>
              <a:t>28/03/2025</a:t>
            </a:fld>
            <a:endParaRPr lang="en-GB"/>
          </a:p>
        </p:txBody>
      </p:sp>
      <p:sp>
        <p:nvSpPr>
          <p:cNvPr id="4" name="Footer Placeholder 3">
            <a:extLst>
              <a:ext uri="{FF2B5EF4-FFF2-40B4-BE49-F238E27FC236}">
                <a16:creationId xmlns:a16="http://schemas.microsoft.com/office/drawing/2014/main" id="{4BDE3777-EA4A-4D4A-A481-B6215D98E9A0}"/>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A53BA554-2DC4-4387-87FF-B410141B91DB}"/>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8DECF6-C30A-4446-8A55-9C36775CC72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C7382D-1412-4582-9DDF-2F7387B5DEDE}"/>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A3539DA2-81F4-4334-800E-DA7ADA26A0FE}"/>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8059F75-E786-479A-A11D-645BCAC92777}" type="datetimeFigureOut">
              <a:rPr lang="en-GB"/>
              <a:pPr>
                <a:defRPr/>
              </a:pPr>
              <a:t>28/03/2025</a:t>
            </a:fld>
            <a:endParaRPr lang="en-GB"/>
          </a:p>
        </p:txBody>
      </p:sp>
      <p:sp>
        <p:nvSpPr>
          <p:cNvPr id="4" name="Slide Image Placeholder 3">
            <a:extLst>
              <a:ext uri="{FF2B5EF4-FFF2-40B4-BE49-F238E27FC236}">
                <a16:creationId xmlns:a16="http://schemas.microsoft.com/office/drawing/2014/main" id="{142DF5EE-E185-4FB6-9E44-5A92A6025D3E}"/>
              </a:ext>
            </a:extLst>
          </p:cNvPr>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402E9D3-2002-4E71-A17B-682368FDF37D}"/>
              </a:ext>
            </a:extLst>
          </p:cNvPr>
          <p:cNvSpPr>
            <a:spLocks noGrp="1"/>
          </p:cNvSpPr>
          <p:nvPr>
            <p:ph type="body" sz="quarter" idx="3"/>
          </p:nvPr>
        </p:nvSpPr>
        <p:spPr>
          <a:xfrm>
            <a:off x="674688" y="4686300"/>
            <a:ext cx="5387975" cy="44402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C112227-EEA8-4003-86B9-7A0988C8C9BC}"/>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51E06E7-62C6-4244-BD27-643534B33D86}"/>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3E731B9-5951-42CD-A56B-6AC6A40BDFD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284003E-1538-4B9C-A3A0-4385ACFA1A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0D43D54-F74B-4D2E-9724-778E0336C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B53BF7F5-96D1-472D-96BD-98EC6D6E9D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0D1AFA-A762-4056-A276-C91ABAC679C3}"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pic>
        <p:nvPicPr>
          <p:cNvPr id="4" name="Picture 7" descr="IOE Logo">
            <a:extLst>
              <a:ext uri="{FF2B5EF4-FFF2-40B4-BE49-F238E27FC236}">
                <a16:creationId xmlns:a16="http://schemas.microsoft.com/office/drawing/2014/main" id="{243B98BF-C0C0-44CF-A234-09969FDD73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388" y="873125"/>
            <a:ext cx="12747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1D103BA-9072-4D41-9A6E-D5CD4F8D2544}"/>
              </a:ext>
            </a:extLst>
          </p:cNvPr>
          <p:cNvSpPr/>
          <p:nvPr userDrawn="1"/>
        </p:nvSpPr>
        <p:spPr>
          <a:xfrm>
            <a:off x="0" y="0"/>
            <a:ext cx="4635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6" name="Rectangle 5">
            <a:extLst>
              <a:ext uri="{FF2B5EF4-FFF2-40B4-BE49-F238E27FC236}">
                <a16:creationId xmlns:a16="http://schemas.microsoft.com/office/drawing/2014/main" id="{F0D3F8F1-F7FE-4AE6-BE1A-23A47B239D08}"/>
              </a:ext>
            </a:extLst>
          </p:cNvPr>
          <p:cNvSpPr/>
          <p:nvPr userDrawn="1"/>
        </p:nvSpPr>
        <p:spPr>
          <a:xfrm>
            <a:off x="844550" y="1763713"/>
            <a:ext cx="1296988"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43838E"/>
                </a:solidFill>
                <a:latin typeface="Arial Narrow" pitchFamily="34" charset="0"/>
              </a:rPr>
              <a:t>Centre for</a:t>
            </a:r>
          </a:p>
        </p:txBody>
      </p:sp>
      <p:sp>
        <p:nvSpPr>
          <p:cNvPr id="7" name="Rectangle 6">
            <a:extLst>
              <a:ext uri="{FF2B5EF4-FFF2-40B4-BE49-F238E27FC236}">
                <a16:creationId xmlns:a16="http://schemas.microsoft.com/office/drawing/2014/main" id="{E259BAF9-CC51-4E3F-9F13-E0D37A603EE6}"/>
              </a:ext>
            </a:extLst>
          </p:cNvPr>
          <p:cNvSpPr/>
          <p:nvPr userDrawn="1"/>
        </p:nvSpPr>
        <p:spPr>
          <a:xfrm>
            <a:off x="844550" y="1912938"/>
            <a:ext cx="2655888"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solidFill>
                  <a:srgbClr val="262321"/>
                </a:solidFill>
                <a:latin typeface="Arial Narrow" pitchFamily="34" charset="0"/>
              </a:rPr>
              <a:t>Holocaust Education</a:t>
            </a:r>
          </a:p>
        </p:txBody>
      </p:sp>
      <p:grpSp>
        <p:nvGrpSpPr>
          <p:cNvPr id="8" name="Group 18">
            <a:extLst>
              <a:ext uri="{FF2B5EF4-FFF2-40B4-BE49-F238E27FC236}">
                <a16:creationId xmlns:a16="http://schemas.microsoft.com/office/drawing/2014/main" id="{A21C6B47-4779-4267-8615-AD473EC76A0F}"/>
              </a:ext>
            </a:extLst>
          </p:cNvPr>
          <p:cNvGrpSpPr>
            <a:grpSpLocks/>
          </p:cNvGrpSpPr>
          <p:nvPr userDrawn="1"/>
        </p:nvGrpSpPr>
        <p:grpSpPr bwMode="auto">
          <a:xfrm>
            <a:off x="927100" y="2565400"/>
            <a:ext cx="7748588" cy="2257425"/>
            <a:chOff x="926533" y="2132856"/>
            <a:chExt cx="8119120" cy="2258169"/>
          </a:xfrm>
        </p:grpSpPr>
        <p:cxnSp>
          <p:nvCxnSpPr>
            <p:cNvPr id="9" name="Straight Connector 8">
              <a:extLst>
                <a:ext uri="{FF2B5EF4-FFF2-40B4-BE49-F238E27FC236}">
                  <a16:creationId xmlns:a16="http://schemas.microsoft.com/office/drawing/2014/main" id="{A3E6ADC7-6892-4D1A-880C-7687CFD68D16}"/>
                </a:ext>
              </a:extLst>
            </p:cNvPr>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A7400F-1FBE-4C4B-9EE9-3DE932764537}"/>
                </a:ext>
              </a:extLst>
            </p:cNvPr>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 descr="N:\Pictures\img003.jpg">
            <a:extLst>
              <a:ext uri="{FF2B5EF4-FFF2-40B4-BE49-F238E27FC236}">
                <a16:creationId xmlns:a16="http://schemas.microsoft.com/office/drawing/2014/main" id="{C4757C16-D8EA-4DB4-AAEF-9F5A6FB1B303}"/>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2806700"/>
            <a:ext cx="2279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526144" y="3965424"/>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2" name="Footer Placeholder 4">
            <a:extLst>
              <a:ext uri="{FF2B5EF4-FFF2-40B4-BE49-F238E27FC236}">
                <a16:creationId xmlns:a16="http://schemas.microsoft.com/office/drawing/2014/main" id="{C46962F8-9AED-4867-97BD-5C5F7A22AFC3}"/>
              </a:ext>
            </a:extLst>
          </p:cNvPr>
          <p:cNvSpPr>
            <a:spLocks noGrp="1"/>
          </p:cNvSpPr>
          <p:nvPr>
            <p:ph type="ftr" sz="quarter" idx="10"/>
          </p:nvPr>
        </p:nvSpPr>
        <p:spPr/>
        <p:txBody>
          <a:bodyPr/>
          <a:lstStyle>
            <a:lvl1pPr algn="ctr">
              <a:defRPr sz="1000"/>
            </a:lvl1pPr>
          </a:lstStyle>
          <a:p>
            <a:pPr>
              <a:defRPr/>
            </a:pPr>
            <a:endParaRPr lang="en-GB"/>
          </a:p>
        </p:txBody>
      </p:sp>
      <p:sp>
        <p:nvSpPr>
          <p:cNvPr id="13" name="Date Placeholder 3">
            <a:extLst>
              <a:ext uri="{FF2B5EF4-FFF2-40B4-BE49-F238E27FC236}">
                <a16:creationId xmlns:a16="http://schemas.microsoft.com/office/drawing/2014/main" id="{A1A3E5BF-88F8-48FD-BDFB-5BE3F110AD7E}"/>
              </a:ext>
            </a:extLst>
          </p:cNvPr>
          <p:cNvSpPr>
            <a:spLocks noGrp="1"/>
          </p:cNvSpPr>
          <p:nvPr>
            <p:ph type="dt" sz="half" idx="11"/>
          </p:nvPr>
        </p:nvSpPr>
        <p:spPr/>
        <p:txBody>
          <a:bodyPr/>
          <a:lstStyle>
            <a:lvl1pPr algn="ctr">
              <a:defRPr sz="1000"/>
            </a:lvl1pPr>
          </a:lstStyle>
          <a:p>
            <a:pPr>
              <a:defRPr/>
            </a:pPr>
            <a:fld id="{1FEE7950-82B7-4197-A80B-39A0A41A09D5}" type="datetimeFigureOut">
              <a:rPr lang="en-GB"/>
              <a:pPr>
                <a:defRPr/>
              </a:pPr>
              <a:t>28/03/2025</a:t>
            </a:fld>
            <a:endParaRPr lang="en-GB"/>
          </a:p>
        </p:txBody>
      </p:sp>
      <p:sp>
        <p:nvSpPr>
          <p:cNvPr id="14" name="Slide Number Placeholder 5">
            <a:extLst>
              <a:ext uri="{FF2B5EF4-FFF2-40B4-BE49-F238E27FC236}">
                <a16:creationId xmlns:a16="http://schemas.microsoft.com/office/drawing/2014/main" id="{FBD54322-31C0-4764-8B22-8FE607662ADA}"/>
              </a:ext>
            </a:extLst>
          </p:cNvPr>
          <p:cNvSpPr>
            <a:spLocks noGrp="1"/>
          </p:cNvSpPr>
          <p:nvPr>
            <p:ph type="sldNum" sz="quarter" idx="12"/>
          </p:nvPr>
        </p:nvSpPr>
        <p:spPr/>
        <p:txBody>
          <a:bodyPr/>
          <a:lstStyle>
            <a:lvl1pPr>
              <a:defRPr/>
            </a:lvl1pPr>
          </a:lstStyle>
          <a:p>
            <a:pPr>
              <a:defRPr/>
            </a:pPr>
            <a:fld id="{516F5C3E-7929-48B1-8F65-1A5706C051D6}" type="slidenum">
              <a:rPr lang="en-GB" altLang="en-US"/>
              <a:pPr>
                <a:defRPr/>
              </a:pPr>
              <a:t>‹#›</a:t>
            </a:fld>
            <a:endParaRPr lang="en-GB" altLang="en-US"/>
          </a:p>
        </p:txBody>
      </p:sp>
    </p:spTree>
    <p:extLst>
      <p:ext uri="{BB962C8B-B14F-4D97-AF65-F5344CB8AC3E}">
        <p14:creationId xmlns:p14="http://schemas.microsoft.com/office/powerpoint/2010/main" val="97881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04CE1850-5382-4FD7-8987-5EB78B5B1E68}"/>
              </a:ext>
            </a:extLst>
          </p:cNvPr>
          <p:cNvGrpSpPr>
            <a:grpSpLocks/>
          </p:cNvGrpSpPr>
          <p:nvPr userDrawn="1"/>
        </p:nvGrpSpPr>
        <p:grpSpPr bwMode="auto">
          <a:xfrm>
            <a:off x="-6350" y="1854200"/>
            <a:ext cx="9150350" cy="3168650"/>
            <a:chOff x="-6984" y="1340768"/>
            <a:chExt cx="9150984" cy="3744417"/>
          </a:xfrm>
        </p:grpSpPr>
        <p:sp>
          <p:nvSpPr>
            <p:cNvPr id="4" name="Rectangle 3">
              <a:extLst>
                <a:ext uri="{FF2B5EF4-FFF2-40B4-BE49-F238E27FC236}">
                  <a16:creationId xmlns:a16="http://schemas.microsoft.com/office/drawing/2014/main" id="{1EDD4ED0-5FA3-4D30-8182-5FF3C41AA471}"/>
                </a:ext>
              </a:extLst>
            </p:cNvPr>
            <p:cNvSpPr/>
            <p:nvPr userDrawn="1"/>
          </p:nvSpPr>
          <p:spPr>
            <a:xfrm>
              <a:off x="-634" y="1340768"/>
              <a:ext cx="9144634" cy="3744417"/>
            </a:xfrm>
            <a:prstGeom prst="rect">
              <a:avLst/>
            </a:prstGeom>
            <a:solidFill>
              <a:schemeClr val="accent5">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solidFill>
                  <a:prstClr val="white"/>
                </a:solidFill>
              </a:endParaRPr>
            </a:p>
          </p:txBody>
        </p:sp>
        <p:sp>
          <p:nvSpPr>
            <p:cNvPr id="5" name="Rectangle 4">
              <a:extLst>
                <a:ext uri="{FF2B5EF4-FFF2-40B4-BE49-F238E27FC236}">
                  <a16:creationId xmlns:a16="http://schemas.microsoft.com/office/drawing/2014/main" id="{AF04BD88-9E5E-411C-8D48-4AA8B4720933}"/>
                </a:ext>
              </a:extLst>
            </p:cNvPr>
            <p:cNvSpPr/>
            <p:nvPr userDrawn="1"/>
          </p:nvSpPr>
          <p:spPr>
            <a:xfrm>
              <a:off x="-6984" y="1340768"/>
              <a:ext cx="463582" cy="3744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solidFill>
                  <a:prstClr val="white"/>
                </a:solidFill>
              </a:endParaRPr>
            </a:p>
          </p:txBody>
        </p:sp>
      </p:grpSp>
      <p:sp>
        <p:nvSpPr>
          <p:cNvPr id="6" name="Rectangle 5">
            <a:extLst>
              <a:ext uri="{FF2B5EF4-FFF2-40B4-BE49-F238E27FC236}">
                <a16:creationId xmlns:a16="http://schemas.microsoft.com/office/drawing/2014/main" id="{133077EE-8AE7-467F-B9C8-9FD3756F4411}"/>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eaLnBrk="1" hangingPunct="1">
              <a:defRPr/>
            </a:pPr>
            <a:r>
              <a:rPr lang="en-GB" sz="1200" b="1" dirty="0">
                <a:solidFill>
                  <a:srgbClr val="262321"/>
                </a:solidFill>
                <a:latin typeface="Arial Narrow" pitchFamily="34" charset="0"/>
              </a:rPr>
              <a:t>Institute of Education</a:t>
            </a:r>
            <a:r>
              <a:rPr lang="en-GB" sz="1200" dirty="0">
                <a:solidFill>
                  <a:srgbClr val="262321"/>
                </a:solidFill>
                <a:latin typeface="Arial Narrow" pitchFamily="34" charset="0"/>
              </a:rPr>
              <a:t>, University of London, 20 Bedford Way, London, WC1H 0AL,  </a:t>
            </a:r>
          </a:p>
        </p:txBody>
      </p:sp>
      <p:sp>
        <p:nvSpPr>
          <p:cNvPr id="7" name="Rectangle 6">
            <a:extLst>
              <a:ext uri="{FF2B5EF4-FFF2-40B4-BE49-F238E27FC236}">
                <a16:creationId xmlns:a16="http://schemas.microsoft.com/office/drawing/2014/main" id="{98793568-2EB9-46A9-9795-BE642DCE9CFA}"/>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defTabSz="914278" eaLnBrk="1" fontAlgn="auto" hangingPunct="1">
              <a:spcBef>
                <a:spcPts val="0"/>
              </a:spcBef>
              <a:spcAft>
                <a:spcPts val="0"/>
              </a:spcAft>
              <a:defRPr/>
            </a:pPr>
            <a:r>
              <a:rPr lang="en-GB" sz="1200" b="1" dirty="0" err="1">
                <a:solidFill>
                  <a:srgbClr val="262321"/>
                </a:solidFill>
                <a:latin typeface="Arial Narrow" pitchFamily="34" charset="0"/>
              </a:rPr>
              <a:t>tel</a:t>
            </a:r>
            <a:r>
              <a:rPr lang="en-GB" sz="1200" b="1" dirty="0">
                <a:solidFill>
                  <a:srgbClr val="262321"/>
                </a:solidFill>
                <a:latin typeface="Arial Narrow" pitchFamily="34" charset="0"/>
              </a:rPr>
              <a:t>:</a:t>
            </a:r>
            <a:r>
              <a:rPr lang="en-GB" sz="1200" dirty="0">
                <a:solidFill>
                  <a:srgbClr val="262321"/>
                </a:solidFill>
                <a:latin typeface="Arial Narrow" pitchFamily="34" charset="0"/>
              </a:rPr>
              <a:t> +44(0)20 7612 6437    </a:t>
            </a:r>
            <a:r>
              <a:rPr lang="en-GB" sz="1200" b="1" dirty="0">
                <a:solidFill>
                  <a:srgbClr val="262321"/>
                </a:solidFill>
                <a:latin typeface="Arial Narrow" pitchFamily="34" charset="0"/>
              </a:rPr>
              <a:t>fax:</a:t>
            </a:r>
            <a:r>
              <a:rPr lang="en-GB" sz="1200" dirty="0">
                <a:solidFill>
                  <a:srgbClr val="262321"/>
                </a:solidFill>
                <a:latin typeface="Arial Narrow" pitchFamily="34" charset="0"/>
              </a:rPr>
              <a:t> +44(0)20 7612 6126    </a:t>
            </a:r>
            <a:r>
              <a:rPr lang="en-GB" sz="1200" b="1" dirty="0">
                <a:solidFill>
                  <a:srgbClr val="262321"/>
                </a:solidFill>
                <a:latin typeface="Arial Narrow" pitchFamily="34" charset="0"/>
              </a:rPr>
              <a:t>email: </a:t>
            </a:r>
            <a:r>
              <a:rPr lang="en-GB" sz="1200" dirty="0">
                <a:solidFill>
                  <a:srgbClr val="262321"/>
                </a:solidFill>
                <a:latin typeface="Arial Narrow" pitchFamily="34" charset="0"/>
              </a:rPr>
              <a:t>holocaust@ioe.ac.uk    </a:t>
            </a:r>
            <a:r>
              <a:rPr lang="en-GB" sz="1200" b="1" dirty="0">
                <a:solidFill>
                  <a:srgbClr val="262321"/>
                </a:solidFill>
                <a:latin typeface="Arial Narrow" pitchFamily="34" charset="0"/>
              </a:rPr>
              <a:t>web: </a:t>
            </a:r>
            <a:r>
              <a:rPr lang="en-GB" sz="1200" dirty="0">
                <a:solidFill>
                  <a:srgbClr val="262321"/>
                </a:solidFill>
                <a:latin typeface="Arial Narrow" pitchFamily="34" charset="0"/>
              </a:rPr>
              <a:t>www.ioe.ac.uk/holocaust</a:t>
            </a:r>
          </a:p>
        </p:txBody>
      </p:sp>
      <p:sp>
        <p:nvSpPr>
          <p:cNvPr id="8" name="Rectangle 7">
            <a:extLst>
              <a:ext uri="{FF2B5EF4-FFF2-40B4-BE49-F238E27FC236}">
                <a16:creationId xmlns:a16="http://schemas.microsoft.com/office/drawing/2014/main" id="{984628F9-714E-466D-A382-8E98DFA3F211}"/>
              </a:ext>
            </a:extLst>
          </p:cNvPr>
          <p:cNvSpPr>
            <a:spLocks noChangeArrowheads="1"/>
          </p:cNvSpPr>
          <p:nvPr userDrawn="1"/>
        </p:nvSpPr>
        <p:spPr bwMode="auto">
          <a:xfrm>
            <a:off x="250825" y="6351588"/>
            <a:ext cx="7345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rgbClr val="43838E"/>
                </a:solidFill>
              </a:rPr>
              <a:t>The IOE’s Centre for Holocaust Education is jointly funded by Pears Foundation and the Department for Education.</a:t>
            </a:r>
          </a:p>
        </p:txBody>
      </p:sp>
      <p:pic>
        <p:nvPicPr>
          <p:cNvPr id="9" name="Picture 12" descr="CforHE_logo.png">
            <a:extLst>
              <a:ext uri="{FF2B5EF4-FFF2-40B4-BE49-F238E27FC236}">
                <a16:creationId xmlns:a16="http://schemas.microsoft.com/office/drawing/2014/main" id="{6A652009-46E3-4962-B7EA-CD170E3030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OE Logo">
            <a:extLst>
              <a:ext uri="{FF2B5EF4-FFF2-40B4-BE49-F238E27FC236}">
                <a16:creationId xmlns:a16="http://schemas.microsoft.com/office/drawing/2014/main" id="{360C2E47-6CD3-45EC-B479-AB9D9517C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3775" y="873125"/>
            <a:ext cx="14049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N:\Pictures\img003.jpg">
            <a:extLst>
              <a:ext uri="{FF2B5EF4-FFF2-40B4-BE49-F238E27FC236}">
                <a16:creationId xmlns:a16="http://schemas.microsoft.com/office/drawing/2014/main" id="{CB73587F-FF8F-4D9A-B08F-4A7D94D7D76C}"/>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0500" y="2514600"/>
            <a:ext cx="2279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a:extLst>
              <a:ext uri="{FF2B5EF4-FFF2-40B4-BE49-F238E27FC236}">
                <a16:creationId xmlns:a16="http://schemas.microsoft.com/office/drawing/2014/main" id="{169B5BF6-BCEC-4E88-9CFB-CFCD486E2D90}"/>
              </a:ext>
            </a:extLst>
          </p:cNvPr>
          <p:cNvSpPr>
            <a:spLocks noGrp="1"/>
          </p:cNvSpPr>
          <p:nvPr>
            <p:ph type="sldNum" sz="quarter" idx="10"/>
          </p:nvPr>
        </p:nvSpPr>
        <p:spPr/>
        <p:txBody>
          <a:bodyPr lIns="91428" tIns="45713" rIns="91428" bIns="45713"/>
          <a:lstStyle>
            <a:lvl1pPr>
              <a:defRPr/>
            </a:lvl1pPr>
          </a:lstStyle>
          <a:p>
            <a:pPr>
              <a:defRPr/>
            </a:pPr>
            <a:fld id="{6425EEC0-AED4-4214-9ED9-7F0555977659}" type="slidenum">
              <a:rPr lang="en-GB" altLang="en-US"/>
              <a:pPr>
                <a:defRPr/>
              </a:pPr>
              <a:t>‹#›</a:t>
            </a:fld>
            <a:endParaRPr lang="en-GB" altLang="en-US"/>
          </a:p>
        </p:txBody>
      </p:sp>
    </p:spTree>
    <p:extLst>
      <p:ext uri="{BB962C8B-B14F-4D97-AF65-F5344CB8AC3E}">
        <p14:creationId xmlns:p14="http://schemas.microsoft.com/office/powerpoint/2010/main" val="399052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3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296550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CA77C3-8E6A-4E69-8FED-386D9707F71C}"/>
              </a:ext>
            </a:extLst>
          </p:cNvPr>
          <p:cNvSpPr/>
          <p:nvPr userDrawn="1"/>
        </p:nvSpPr>
        <p:spPr>
          <a:xfrm>
            <a:off x="0" y="0"/>
            <a:ext cx="4635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solidFill>
                <a:prstClr val="white"/>
              </a:solidFill>
            </a:endParaRPr>
          </a:p>
        </p:txBody>
      </p:sp>
      <p:cxnSp>
        <p:nvCxnSpPr>
          <p:cNvPr id="5" name="Straight Connector 4">
            <a:extLst>
              <a:ext uri="{FF2B5EF4-FFF2-40B4-BE49-F238E27FC236}">
                <a16:creationId xmlns:a16="http://schemas.microsoft.com/office/drawing/2014/main" id="{C9C657B3-BB95-4B8E-872A-3339A7E82A74}"/>
              </a:ext>
            </a:extLst>
          </p:cNvPr>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a:extLst>
              <a:ext uri="{FF2B5EF4-FFF2-40B4-BE49-F238E27FC236}">
                <a16:creationId xmlns:a16="http://schemas.microsoft.com/office/drawing/2014/main" id="{70AC7AD0-DC2E-4A3E-BD26-FB5B094ED690}"/>
              </a:ext>
            </a:extLst>
          </p:cNvPr>
          <p:cNvSpPr>
            <a:spLocks noGrp="1"/>
          </p:cNvSpPr>
          <p:nvPr>
            <p:ph type="dt" sz="half" idx="10"/>
          </p:nvPr>
        </p:nvSpPr>
        <p:spPr/>
        <p:txBody>
          <a:bodyPr/>
          <a:lstStyle>
            <a:lvl1pPr>
              <a:defRPr/>
            </a:lvl1pPr>
          </a:lstStyle>
          <a:p>
            <a:pPr>
              <a:defRPr/>
            </a:pPr>
            <a:fld id="{571BCF54-9951-40F7-BAA6-EE442986E6AA}" type="datetimeFigureOut">
              <a:rPr lang="en-GB"/>
              <a:pPr>
                <a:defRPr/>
              </a:pPr>
              <a:t>28/03/2025</a:t>
            </a:fld>
            <a:endParaRPr lang="en-GB"/>
          </a:p>
        </p:txBody>
      </p:sp>
      <p:sp>
        <p:nvSpPr>
          <p:cNvPr id="7" name="Footer Placeholder 4">
            <a:extLst>
              <a:ext uri="{FF2B5EF4-FFF2-40B4-BE49-F238E27FC236}">
                <a16:creationId xmlns:a16="http://schemas.microsoft.com/office/drawing/2014/main" id="{AC399810-3E5F-448A-89E3-00885388079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AD7FDBC5-083E-4D2D-A5E6-C3B7C1020155}"/>
              </a:ext>
            </a:extLst>
          </p:cNvPr>
          <p:cNvSpPr>
            <a:spLocks noGrp="1"/>
          </p:cNvSpPr>
          <p:nvPr>
            <p:ph type="sldNum" sz="quarter" idx="12"/>
          </p:nvPr>
        </p:nvSpPr>
        <p:spPr/>
        <p:txBody>
          <a:bodyPr/>
          <a:lstStyle>
            <a:lvl1pPr>
              <a:defRPr/>
            </a:lvl1pPr>
          </a:lstStyle>
          <a:p>
            <a:pPr>
              <a:defRPr/>
            </a:pPr>
            <a:fld id="{4F8CFB1D-27D4-4B32-80A0-A4E8F8A00F3E}" type="slidenum">
              <a:rPr lang="en-GB" altLang="en-US"/>
              <a:pPr>
                <a:defRPr/>
              </a:pPr>
              <a:t>‹#›</a:t>
            </a:fld>
            <a:endParaRPr lang="en-GB" altLang="en-US"/>
          </a:p>
        </p:txBody>
      </p:sp>
    </p:spTree>
    <p:extLst>
      <p:ext uri="{BB962C8B-B14F-4D97-AF65-F5344CB8AC3E}">
        <p14:creationId xmlns:p14="http://schemas.microsoft.com/office/powerpoint/2010/main" val="400973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0B7E2D-5FBF-4E85-B315-FC526C7FEA01}"/>
              </a:ext>
            </a:extLst>
          </p:cNvPr>
          <p:cNvSpPr/>
          <p:nvPr userDrawn="1"/>
        </p:nvSpPr>
        <p:spPr>
          <a:xfrm>
            <a:off x="0" y="0"/>
            <a:ext cx="4635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a:extLst>
              <a:ext uri="{FF2B5EF4-FFF2-40B4-BE49-F238E27FC236}">
                <a16:creationId xmlns:a16="http://schemas.microsoft.com/office/drawing/2014/main" id="{1FFB1461-BB10-49AA-A4C1-54411D95A416}"/>
              </a:ext>
            </a:extLst>
          </p:cNvPr>
          <p:cNvSpPr>
            <a:spLocks noGrp="1"/>
          </p:cNvSpPr>
          <p:nvPr>
            <p:ph type="dt" sz="half" idx="15"/>
          </p:nvPr>
        </p:nvSpPr>
        <p:spPr/>
        <p:txBody>
          <a:bodyPr/>
          <a:lstStyle>
            <a:lvl1pPr>
              <a:defRPr/>
            </a:lvl1pPr>
          </a:lstStyle>
          <a:p>
            <a:pPr>
              <a:defRPr/>
            </a:pPr>
            <a:fld id="{12E8320E-213E-4011-9CED-CA99CFC5F2CA}" type="datetimeFigureOut">
              <a:rPr lang="en-GB"/>
              <a:pPr>
                <a:defRPr/>
              </a:pPr>
              <a:t>28/03/2025</a:t>
            </a:fld>
            <a:endParaRPr lang="en-GB"/>
          </a:p>
        </p:txBody>
      </p:sp>
      <p:sp>
        <p:nvSpPr>
          <p:cNvPr id="8" name="Footer Placeholder 4">
            <a:extLst>
              <a:ext uri="{FF2B5EF4-FFF2-40B4-BE49-F238E27FC236}">
                <a16:creationId xmlns:a16="http://schemas.microsoft.com/office/drawing/2014/main" id="{C65D2AC9-9442-44DD-A19B-18121AB52555}"/>
              </a:ext>
            </a:extLst>
          </p:cNvPr>
          <p:cNvSpPr>
            <a:spLocks noGrp="1"/>
          </p:cNvSpPr>
          <p:nvPr>
            <p:ph type="ftr" sz="quarter" idx="16"/>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9DDB8D12-D5CF-4B49-9ECB-7A2C61D3ACF4}"/>
              </a:ext>
            </a:extLst>
          </p:cNvPr>
          <p:cNvSpPr>
            <a:spLocks noGrp="1"/>
          </p:cNvSpPr>
          <p:nvPr>
            <p:ph type="sldNum" sz="quarter" idx="17"/>
          </p:nvPr>
        </p:nvSpPr>
        <p:spPr/>
        <p:txBody>
          <a:bodyPr/>
          <a:lstStyle>
            <a:lvl1pPr>
              <a:defRPr/>
            </a:lvl1pPr>
          </a:lstStyle>
          <a:p>
            <a:pPr>
              <a:defRPr/>
            </a:pPr>
            <a:fld id="{F432C411-A246-483F-98DC-B25F6A4F235B}" type="slidenum">
              <a:rPr lang="en-GB" altLang="en-US"/>
              <a:pPr>
                <a:defRPr/>
              </a:pPr>
              <a:t>‹#›</a:t>
            </a:fld>
            <a:endParaRPr lang="en-GB" altLang="en-US"/>
          </a:p>
        </p:txBody>
      </p:sp>
    </p:spTree>
    <p:extLst>
      <p:ext uri="{BB962C8B-B14F-4D97-AF65-F5344CB8AC3E}">
        <p14:creationId xmlns:p14="http://schemas.microsoft.com/office/powerpoint/2010/main" val="359965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H grey background">
    <p:bg>
      <p:bgPr>
        <a:solidFill>
          <a:srgbClr val="E0DED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201E28-36A3-4B35-9549-11E45D2343C7}"/>
              </a:ext>
            </a:extLst>
          </p:cNvPr>
          <p:cNvSpPr/>
          <p:nvPr userDrawn="1"/>
        </p:nvSpPr>
        <p:spPr>
          <a:xfrm>
            <a:off x="0" y="0"/>
            <a:ext cx="4635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899592" y="467544"/>
            <a:ext cx="6408712" cy="1737320"/>
          </a:xfrm>
        </p:spPr>
        <p:txBody>
          <a:bodyPr>
            <a:noAutofit/>
          </a:bodyPr>
          <a:lstStyle>
            <a:lvl1pPr algn="l">
              <a:defRPr sz="3600" b="1"/>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CE13F65D-721F-483D-8872-54105CD6A7FC}"/>
              </a:ext>
            </a:extLst>
          </p:cNvPr>
          <p:cNvSpPr>
            <a:spLocks noGrp="1"/>
          </p:cNvSpPr>
          <p:nvPr>
            <p:ph type="dt" sz="half" idx="10"/>
          </p:nvPr>
        </p:nvSpPr>
        <p:spPr/>
        <p:txBody>
          <a:bodyPr/>
          <a:lstStyle>
            <a:lvl1pPr>
              <a:defRPr/>
            </a:lvl1pPr>
          </a:lstStyle>
          <a:p>
            <a:pPr>
              <a:defRPr/>
            </a:pPr>
            <a:fld id="{8D4F0759-C985-4461-AEA6-DD3D0A074379}" type="datetimeFigureOut">
              <a:rPr lang="en-GB"/>
              <a:pPr>
                <a:defRPr/>
              </a:pPr>
              <a:t>28/03/2025</a:t>
            </a:fld>
            <a:endParaRPr lang="en-GB"/>
          </a:p>
        </p:txBody>
      </p:sp>
      <p:sp>
        <p:nvSpPr>
          <p:cNvPr id="5" name="Footer Placeholder 4">
            <a:extLst>
              <a:ext uri="{FF2B5EF4-FFF2-40B4-BE49-F238E27FC236}">
                <a16:creationId xmlns:a16="http://schemas.microsoft.com/office/drawing/2014/main" id="{DF8E51E0-5596-482D-8FC3-15F3740406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AC0E1AD-C619-402A-8232-D5E00D049D85}"/>
              </a:ext>
            </a:extLst>
          </p:cNvPr>
          <p:cNvSpPr>
            <a:spLocks noGrp="1"/>
          </p:cNvSpPr>
          <p:nvPr>
            <p:ph type="sldNum" sz="quarter" idx="12"/>
          </p:nvPr>
        </p:nvSpPr>
        <p:spPr/>
        <p:txBody>
          <a:bodyPr/>
          <a:lstStyle>
            <a:lvl1pPr>
              <a:defRPr/>
            </a:lvl1pPr>
          </a:lstStyle>
          <a:p>
            <a:pPr>
              <a:defRPr/>
            </a:pPr>
            <a:fld id="{ABD256E9-C3A7-4599-B44B-1E269D0F604E}" type="slidenum">
              <a:rPr lang="en-GB" altLang="en-US"/>
              <a:pPr>
                <a:defRPr/>
              </a:pPr>
              <a:t>‹#›</a:t>
            </a:fld>
            <a:endParaRPr lang="en-GB" altLang="en-US"/>
          </a:p>
        </p:txBody>
      </p:sp>
    </p:spTree>
    <p:extLst>
      <p:ext uri="{BB962C8B-B14F-4D97-AF65-F5344CB8AC3E}">
        <p14:creationId xmlns:p14="http://schemas.microsoft.com/office/powerpoint/2010/main" val="324410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605954">
            <a:alpha val="50195"/>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08940-5927-4A56-994A-39F6D10F5ED2}"/>
              </a:ext>
            </a:extLst>
          </p:cNvPr>
          <p:cNvSpPr/>
          <p:nvPr userDrawn="1"/>
        </p:nvSpPr>
        <p:spPr>
          <a:xfrm>
            <a:off x="0" y="0"/>
            <a:ext cx="6111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8D846928-2C8B-4DD2-BA9E-F8590ECB944C}"/>
              </a:ext>
            </a:extLst>
          </p:cNvPr>
          <p:cNvSpPr>
            <a:spLocks noGrp="1"/>
          </p:cNvSpPr>
          <p:nvPr>
            <p:ph type="dt" sz="half" idx="10"/>
          </p:nvPr>
        </p:nvSpPr>
        <p:spPr/>
        <p:txBody>
          <a:bodyPr/>
          <a:lstStyle>
            <a:lvl1pPr>
              <a:defRPr>
                <a:solidFill>
                  <a:prstClr val="white"/>
                </a:solidFill>
              </a:defRPr>
            </a:lvl1pPr>
          </a:lstStyle>
          <a:p>
            <a:pPr>
              <a:defRPr/>
            </a:pPr>
            <a:fld id="{520A1E0B-69FE-4928-81D9-96AC3BF2433D}" type="datetimeFigureOut">
              <a:rPr lang="en-GB"/>
              <a:pPr>
                <a:defRPr/>
              </a:pPr>
              <a:t>28/03/2025</a:t>
            </a:fld>
            <a:endParaRPr lang="en-GB"/>
          </a:p>
        </p:txBody>
      </p:sp>
      <p:sp>
        <p:nvSpPr>
          <p:cNvPr id="5" name="Footer Placeholder 4">
            <a:extLst>
              <a:ext uri="{FF2B5EF4-FFF2-40B4-BE49-F238E27FC236}">
                <a16:creationId xmlns:a16="http://schemas.microsoft.com/office/drawing/2014/main" id="{EBC2F585-0B58-4ACE-A590-9A1D7C9F2E5B}"/>
              </a:ext>
            </a:extLst>
          </p:cNvPr>
          <p:cNvSpPr>
            <a:spLocks noGrp="1"/>
          </p:cNvSpPr>
          <p:nvPr>
            <p:ph type="ftr" sz="quarter" idx="11"/>
          </p:nvPr>
        </p:nvSpPr>
        <p:spPr/>
        <p:txBody>
          <a:bodyPr/>
          <a:lstStyle>
            <a:lvl1pPr>
              <a:defRPr>
                <a:solidFill>
                  <a:prstClr val="white"/>
                </a:solidFill>
              </a:defRPr>
            </a:lvl1pPr>
          </a:lstStyle>
          <a:p>
            <a:pPr>
              <a:defRPr/>
            </a:pPr>
            <a:endParaRPr lang="en-GB"/>
          </a:p>
        </p:txBody>
      </p:sp>
      <p:sp>
        <p:nvSpPr>
          <p:cNvPr id="6" name="Slide Number Placeholder 5">
            <a:extLst>
              <a:ext uri="{FF2B5EF4-FFF2-40B4-BE49-F238E27FC236}">
                <a16:creationId xmlns:a16="http://schemas.microsoft.com/office/drawing/2014/main" id="{D7EEFB2D-3386-411D-905A-AD44E97DCF3F}"/>
              </a:ext>
            </a:extLst>
          </p:cNvPr>
          <p:cNvSpPr>
            <a:spLocks noGrp="1"/>
          </p:cNvSpPr>
          <p:nvPr>
            <p:ph type="sldNum" sz="quarter" idx="12"/>
          </p:nvPr>
        </p:nvSpPr>
        <p:spPr/>
        <p:txBody>
          <a:bodyPr/>
          <a:lstStyle>
            <a:lvl1pPr>
              <a:defRPr>
                <a:solidFill>
                  <a:srgbClr val="FFFFFF"/>
                </a:solidFill>
              </a:defRPr>
            </a:lvl1pPr>
          </a:lstStyle>
          <a:p>
            <a:pPr>
              <a:defRPr/>
            </a:pPr>
            <a:fld id="{C3CD1F08-B7D4-4B8D-BED6-9C23CF16887C}" type="slidenum">
              <a:rPr lang="en-GB" altLang="en-US"/>
              <a:pPr>
                <a:defRPr/>
              </a:pPr>
              <a:t>‹#›</a:t>
            </a:fld>
            <a:endParaRPr lang="en-GB" altLang="en-US"/>
          </a:p>
        </p:txBody>
      </p:sp>
    </p:spTree>
    <p:extLst>
      <p:ext uri="{BB962C8B-B14F-4D97-AF65-F5344CB8AC3E}">
        <p14:creationId xmlns:p14="http://schemas.microsoft.com/office/powerpoint/2010/main" val="149531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 white alterna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DDC036-0F4D-4E7E-BFEE-E8E791C0C194}"/>
              </a:ext>
            </a:extLst>
          </p:cNvPr>
          <p:cNvSpPr/>
          <p:nvPr userDrawn="1"/>
        </p:nvSpPr>
        <p:spPr>
          <a:xfrm>
            <a:off x="0" y="0"/>
            <a:ext cx="6111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AFF5ABDA-B749-40C3-8A58-8CFC3B786111}"/>
              </a:ext>
            </a:extLst>
          </p:cNvPr>
          <p:cNvSpPr>
            <a:spLocks noGrp="1"/>
          </p:cNvSpPr>
          <p:nvPr>
            <p:ph type="dt" sz="half" idx="10"/>
          </p:nvPr>
        </p:nvSpPr>
        <p:spPr/>
        <p:txBody>
          <a:bodyPr/>
          <a:lstStyle>
            <a:lvl1pPr>
              <a:defRPr>
                <a:solidFill>
                  <a:schemeClr val="bg1"/>
                </a:solidFill>
              </a:defRPr>
            </a:lvl1pPr>
          </a:lstStyle>
          <a:p>
            <a:pPr>
              <a:defRPr/>
            </a:pPr>
            <a:fld id="{6A23FDC4-A317-4905-8214-4901A08C4258}" type="datetimeFigureOut">
              <a:rPr lang="en-GB"/>
              <a:pPr>
                <a:defRPr/>
              </a:pPr>
              <a:t>28/03/2025</a:t>
            </a:fld>
            <a:endParaRPr lang="en-GB"/>
          </a:p>
        </p:txBody>
      </p:sp>
      <p:sp>
        <p:nvSpPr>
          <p:cNvPr id="5" name="Footer Placeholder 4">
            <a:extLst>
              <a:ext uri="{FF2B5EF4-FFF2-40B4-BE49-F238E27FC236}">
                <a16:creationId xmlns:a16="http://schemas.microsoft.com/office/drawing/2014/main" id="{156C94CA-7D39-430F-A604-B1E7EC4F5119}"/>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9168FAB9-3D2F-4980-AC8D-963266A4CD2F}"/>
              </a:ext>
            </a:extLst>
          </p:cNvPr>
          <p:cNvSpPr>
            <a:spLocks noGrp="1"/>
          </p:cNvSpPr>
          <p:nvPr>
            <p:ph type="sldNum" sz="quarter" idx="12"/>
          </p:nvPr>
        </p:nvSpPr>
        <p:spPr/>
        <p:txBody>
          <a:bodyPr/>
          <a:lstStyle>
            <a:lvl1pPr>
              <a:defRPr>
                <a:solidFill>
                  <a:schemeClr val="bg1"/>
                </a:solidFill>
              </a:defRPr>
            </a:lvl1pPr>
          </a:lstStyle>
          <a:p>
            <a:pPr>
              <a:defRPr/>
            </a:pPr>
            <a:fld id="{4A538EE5-F603-48D8-8AC2-28C6672FB428}" type="slidenum">
              <a:rPr lang="en-GB" altLang="en-US"/>
              <a:pPr>
                <a:defRPr/>
              </a:pPr>
              <a:t>‹#›</a:t>
            </a:fld>
            <a:endParaRPr lang="en-GB" altLang="en-US"/>
          </a:p>
        </p:txBody>
      </p:sp>
    </p:spTree>
    <p:extLst>
      <p:ext uri="{BB962C8B-B14F-4D97-AF65-F5344CB8AC3E}">
        <p14:creationId xmlns:p14="http://schemas.microsoft.com/office/powerpoint/2010/main" val="174875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 CoH midtone">
    <p:bg>
      <p:bgPr>
        <a:solidFill>
          <a:srgbClr val="605954">
            <a:alpha val="25098"/>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F413B-F83F-4EF4-B0FE-5C0557D4DC70}"/>
              </a:ext>
            </a:extLst>
          </p:cNvPr>
          <p:cNvSpPr/>
          <p:nvPr userDrawn="1"/>
        </p:nvSpPr>
        <p:spPr>
          <a:xfrm>
            <a:off x="0" y="0"/>
            <a:ext cx="6111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3" name="Date Placeholder 3">
            <a:extLst>
              <a:ext uri="{FF2B5EF4-FFF2-40B4-BE49-F238E27FC236}">
                <a16:creationId xmlns:a16="http://schemas.microsoft.com/office/drawing/2014/main" id="{C2430ED3-216E-4C6C-B364-CE0152F45636}"/>
              </a:ext>
            </a:extLst>
          </p:cNvPr>
          <p:cNvSpPr>
            <a:spLocks noGrp="1"/>
          </p:cNvSpPr>
          <p:nvPr>
            <p:ph type="dt" sz="half" idx="10"/>
          </p:nvPr>
        </p:nvSpPr>
        <p:spPr/>
        <p:txBody>
          <a:bodyPr/>
          <a:lstStyle>
            <a:lvl1pPr>
              <a:defRPr>
                <a:solidFill>
                  <a:prstClr val="white"/>
                </a:solidFill>
              </a:defRPr>
            </a:lvl1pPr>
          </a:lstStyle>
          <a:p>
            <a:pPr>
              <a:defRPr/>
            </a:pPr>
            <a:fld id="{91C87E38-06C2-48C2-BA0B-2E7267C6A4B6}" type="datetimeFigureOut">
              <a:rPr lang="en-GB"/>
              <a:pPr>
                <a:defRPr/>
              </a:pPr>
              <a:t>28/03/2025</a:t>
            </a:fld>
            <a:endParaRPr lang="en-GB"/>
          </a:p>
        </p:txBody>
      </p:sp>
      <p:sp>
        <p:nvSpPr>
          <p:cNvPr id="4" name="Footer Placeholder 4">
            <a:extLst>
              <a:ext uri="{FF2B5EF4-FFF2-40B4-BE49-F238E27FC236}">
                <a16:creationId xmlns:a16="http://schemas.microsoft.com/office/drawing/2014/main" id="{CE03A78C-5245-4DC1-90AC-18D194CCC2CF}"/>
              </a:ext>
            </a:extLst>
          </p:cNvPr>
          <p:cNvSpPr>
            <a:spLocks noGrp="1"/>
          </p:cNvSpPr>
          <p:nvPr>
            <p:ph type="ftr" sz="quarter" idx="11"/>
          </p:nvPr>
        </p:nvSpPr>
        <p:spPr/>
        <p:txBody>
          <a:bodyPr/>
          <a:lstStyle>
            <a:lvl1pPr>
              <a:defRPr>
                <a:solidFill>
                  <a:prstClr val="white"/>
                </a:solidFill>
              </a:defRPr>
            </a:lvl1pPr>
          </a:lstStyle>
          <a:p>
            <a:pPr>
              <a:defRPr/>
            </a:pPr>
            <a:endParaRPr lang="en-GB"/>
          </a:p>
        </p:txBody>
      </p:sp>
    </p:spTree>
    <p:extLst>
      <p:ext uri="{BB962C8B-B14F-4D97-AF65-F5344CB8AC3E}">
        <p14:creationId xmlns:p14="http://schemas.microsoft.com/office/powerpoint/2010/main" val="358905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C57BEC-047B-487A-B424-E5592E77C0C1}"/>
              </a:ext>
            </a:extLst>
          </p:cNvPr>
          <p:cNvSpPr>
            <a:spLocks noGrp="1"/>
          </p:cNvSpPr>
          <p:nvPr>
            <p:ph type="dt" sz="half" idx="10"/>
          </p:nvPr>
        </p:nvSpPr>
        <p:spPr/>
        <p:txBody>
          <a:bodyPr/>
          <a:lstStyle>
            <a:lvl1pPr>
              <a:defRPr/>
            </a:lvl1pPr>
          </a:lstStyle>
          <a:p>
            <a:pPr>
              <a:defRPr/>
            </a:pPr>
            <a:fld id="{0C18D941-F10E-46A7-A339-6A066C85854E}" type="datetimeFigureOut">
              <a:rPr lang="en-GB"/>
              <a:pPr>
                <a:defRPr/>
              </a:pPr>
              <a:t>28/03/2025</a:t>
            </a:fld>
            <a:endParaRPr lang="en-GB"/>
          </a:p>
        </p:txBody>
      </p:sp>
      <p:sp>
        <p:nvSpPr>
          <p:cNvPr id="4" name="Footer Placeholder 3">
            <a:extLst>
              <a:ext uri="{FF2B5EF4-FFF2-40B4-BE49-F238E27FC236}">
                <a16:creationId xmlns:a16="http://schemas.microsoft.com/office/drawing/2014/main" id="{617C62B5-5AD4-4989-85D4-97E8F1D5CE7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59311B2D-0855-426A-A803-C7FA4C3C316E}"/>
              </a:ext>
            </a:extLst>
          </p:cNvPr>
          <p:cNvSpPr>
            <a:spLocks noGrp="1"/>
          </p:cNvSpPr>
          <p:nvPr>
            <p:ph type="sldNum" sz="quarter" idx="12"/>
          </p:nvPr>
        </p:nvSpPr>
        <p:spPr/>
        <p:txBody>
          <a:bodyPr/>
          <a:lstStyle>
            <a:lvl1pPr algn="ctr">
              <a:defRPr/>
            </a:lvl1pPr>
          </a:lstStyle>
          <a:p>
            <a:pPr>
              <a:defRPr/>
            </a:pPr>
            <a:fld id="{D716953B-A9FD-459D-B12B-77DFF947F8F5}" type="slidenum">
              <a:rPr lang="en-GB" altLang="en-US"/>
              <a:pPr>
                <a:defRPr/>
              </a:pPr>
              <a:t>‹#›</a:t>
            </a:fld>
            <a:endParaRPr lang="en-GB" altLang="en-US"/>
          </a:p>
        </p:txBody>
      </p:sp>
    </p:spTree>
    <p:extLst>
      <p:ext uri="{BB962C8B-B14F-4D97-AF65-F5344CB8AC3E}">
        <p14:creationId xmlns:p14="http://schemas.microsoft.com/office/powerpoint/2010/main" val="380977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055A8-B5C6-4B6F-A59C-3B274AB0B0EA}"/>
              </a:ext>
            </a:extLst>
          </p:cNvPr>
          <p:cNvSpPr>
            <a:spLocks noGrp="1"/>
          </p:cNvSpPr>
          <p:nvPr>
            <p:ph type="dt" sz="half" idx="10"/>
          </p:nvPr>
        </p:nvSpPr>
        <p:spPr/>
        <p:txBody>
          <a:bodyPr/>
          <a:lstStyle>
            <a:lvl1pPr>
              <a:defRPr/>
            </a:lvl1pPr>
          </a:lstStyle>
          <a:p>
            <a:pPr>
              <a:defRPr/>
            </a:pPr>
            <a:fld id="{0B434034-33B9-461D-AC46-E1A2A8374176}" type="datetimeFigureOut">
              <a:rPr lang="en-GB"/>
              <a:pPr>
                <a:defRPr/>
              </a:pPr>
              <a:t>28/03/2025</a:t>
            </a:fld>
            <a:endParaRPr lang="en-GB"/>
          </a:p>
        </p:txBody>
      </p:sp>
      <p:sp>
        <p:nvSpPr>
          <p:cNvPr id="3" name="Footer Placeholder 2">
            <a:extLst>
              <a:ext uri="{FF2B5EF4-FFF2-40B4-BE49-F238E27FC236}">
                <a16:creationId xmlns:a16="http://schemas.microsoft.com/office/drawing/2014/main" id="{AF77E4AC-E3A5-4808-9F25-500E84173CD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45EBA92C-9103-4E67-B2E7-3C661724EB94}"/>
              </a:ext>
            </a:extLst>
          </p:cNvPr>
          <p:cNvSpPr>
            <a:spLocks noGrp="1"/>
          </p:cNvSpPr>
          <p:nvPr>
            <p:ph type="sldNum" sz="quarter" idx="12"/>
          </p:nvPr>
        </p:nvSpPr>
        <p:spPr/>
        <p:txBody>
          <a:bodyPr/>
          <a:lstStyle>
            <a:lvl1pPr algn="ctr">
              <a:defRPr/>
            </a:lvl1pPr>
          </a:lstStyle>
          <a:p>
            <a:pPr>
              <a:defRPr/>
            </a:pPr>
            <a:fld id="{D3E37477-696E-4B66-BEC1-7F1C32F13594}" type="slidenum">
              <a:rPr lang="en-GB" altLang="en-US"/>
              <a:pPr>
                <a:defRPr/>
              </a:pPr>
              <a:t>‹#›</a:t>
            </a:fld>
            <a:endParaRPr lang="en-GB" altLang="en-US"/>
          </a:p>
        </p:txBody>
      </p:sp>
    </p:spTree>
    <p:extLst>
      <p:ext uri="{BB962C8B-B14F-4D97-AF65-F5344CB8AC3E}">
        <p14:creationId xmlns:p14="http://schemas.microsoft.com/office/powerpoint/2010/main" val="175765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9A06A8-C953-4373-AD2A-96A0D1830DBF}"/>
              </a:ext>
            </a:extLst>
          </p:cNvPr>
          <p:cNvSpPr>
            <a:spLocks noGrp="1"/>
          </p:cNvSpPr>
          <p:nvPr>
            <p:ph type="title"/>
          </p:nvPr>
        </p:nvSpPr>
        <p:spPr bwMode="auto">
          <a:xfrm>
            <a:off x="900113" y="44450"/>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304FA7B-A5E7-4E53-9BCA-C205FAAEC4FD}"/>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4763C63-7ACB-420B-A19E-3C87952E9F8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262321">
                    <a:tint val="75000"/>
                  </a:srgbClr>
                </a:solidFill>
                <a:latin typeface="+mn-lt"/>
                <a:cs typeface="+mn-cs"/>
              </a:defRPr>
            </a:lvl1pPr>
          </a:lstStyle>
          <a:p>
            <a:pPr>
              <a:defRPr/>
            </a:pPr>
            <a:fld id="{E0794C8E-C84B-4E32-8DC6-75ACBFB54F92}" type="datetimeFigureOut">
              <a:rPr lang="en-GB"/>
              <a:pPr>
                <a:defRPr/>
              </a:pPr>
              <a:t>28/03/2025</a:t>
            </a:fld>
            <a:endParaRPr lang="en-GB" dirty="0"/>
          </a:p>
        </p:txBody>
      </p:sp>
      <p:sp>
        <p:nvSpPr>
          <p:cNvPr id="5" name="Footer Placeholder 4">
            <a:extLst>
              <a:ext uri="{FF2B5EF4-FFF2-40B4-BE49-F238E27FC236}">
                <a16:creationId xmlns:a16="http://schemas.microsoft.com/office/drawing/2014/main" id="{2C9130E2-89D1-4B40-A426-4C02FEB60ED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262321">
                    <a:tint val="75000"/>
                  </a:srgb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934A1920-700E-40C7-96C1-690D3DDF092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C4A23D73-7DE3-4999-8491-46D3DC32EE5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794" r:id="rId1"/>
    <p:sldLayoutId id="2147485795" r:id="rId2"/>
    <p:sldLayoutId id="2147485796" r:id="rId3"/>
    <p:sldLayoutId id="2147485797" r:id="rId4"/>
    <p:sldLayoutId id="2147485798" r:id="rId5"/>
    <p:sldLayoutId id="2147485799" r:id="rId6"/>
    <p:sldLayoutId id="2147485800" r:id="rId7"/>
    <p:sldLayoutId id="2147485801" r:id="rId8"/>
    <p:sldLayoutId id="2147485802" r:id="rId9"/>
    <p:sldLayoutId id="2147485803" r:id="rId10"/>
    <p:sldLayoutId id="2147485804" r:id="rId11"/>
    <p:sldLayoutId id="2147485805" r:id="rId12"/>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65A0-6994-45A6-92E7-522EF4F08B80}"/>
              </a:ext>
            </a:extLst>
          </p:cNvPr>
          <p:cNvSpPr>
            <a:spLocks noGrp="1"/>
          </p:cNvSpPr>
          <p:nvPr>
            <p:ph type="ctrTitle"/>
          </p:nvPr>
        </p:nvSpPr>
        <p:spPr/>
        <p:txBody>
          <a:bodyPr/>
          <a:lstStyle/>
          <a:p>
            <a:r>
              <a:rPr lang="en-GB" sz="3200" dirty="0"/>
              <a:t>How did the camp at Bergen-Belsen come to be ‘the world of a nightmare’</a:t>
            </a:r>
          </a:p>
        </p:txBody>
      </p:sp>
      <p:sp>
        <p:nvSpPr>
          <p:cNvPr id="3" name="Subtitle 2">
            <a:extLst>
              <a:ext uri="{FF2B5EF4-FFF2-40B4-BE49-F238E27FC236}">
                <a16:creationId xmlns:a16="http://schemas.microsoft.com/office/drawing/2014/main" id="{74096101-DE88-440D-9B1B-FC67B820C970}"/>
              </a:ext>
            </a:extLst>
          </p:cNvPr>
          <p:cNvSpPr>
            <a:spLocks noGrp="1"/>
          </p:cNvSpPr>
          <p:nvPr>
            <p:ph type="subTitle" idx="1"/>
          </p:nvPr>
        </p:nvSpPr>
        <p:spPr/>
        <p:txBody>
          <a:bodyPr/>
          <a:lstStyle/>
          <a:p>
            <a:r>
              <a:rPr lang="en-GB" dirty="0">
                <a:latin typeface="Arial Narrow" panose="020B0606020202030204" pitchFamily="34" charset="0"/>
              </a:rPr>
              <a:t>Resources</a:t>
            </a:r>
          </a:p>
        </p:txBody>
      </p:sp>
      <p:pic>
        <p:nvPicPr>
          <p:cNvPr id="4" name="Picture 3" descr="A grey rectangular sign with white letters&#10;&#10;AI-generated content may be incorrect.">
            <a:extLst>
              <a:ext uri="{FF2B5EF4-FFF2-40B4-BE49-F238E27FC236}">
                <a16:creationId xmlns:a16="http://schemas.microsoft.com/office/drawing/2014/main" id="{8A732901-29FD-A133-6432-179BDFA07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248606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80870C3D-78DE-47A5-B4BC-2CD60FD802DC}"/>
              </a:ext>
            </a:extLst>
          </p:cNvPr>
          <p:cNvSpPr>
            <a:spLocks noGrp="1"/>
          </p:cNvSpPr>
          <p:nvPr>
            <p:ph type="title"/>
          </p:nvPr>
        </p:nvSpPr>
        <p:spPr>
          <a:xfrm>
            <a:off x="1187450" y="2492375"/>
            <a:ext cx="7200900" cy="1362075"/>
          </a:xfrm>
        </p:spPr>
        <p:txBody>
          <a:bodyPr/>
          <a:lstStyle/>
          <a:p>
            <a:r>
              <a:rPr altLang="en-US"/>
              <a:t>RESOURCES 1:</a:t>
            </a:r>
            <a:br>
              <a:rPr altLang="en-US"/>
            </a:br>
            <a:r>
              <a:rPr altLang="en-US"/>
              <a:t>A6 COLOUR CARDS, </a:t>
            </a:r>
            <a:br>
              <a:rPr altLang="en-US"/>
            </a:br>
            <a:r>
              <a:rPr altLang="en-US"/>
              <a:t>SINGLE-SIDED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1BA988-1E6C-4B98-BBF9-2E18AFE1573B}"/>
              </a:ext>
            </a:extLst>
          </p:cNvPr>
          <p:cNvSpPr/>
          <p:nvPr/>
        </p:nvSpPr>
        <p:spPr>
          <a:xfrm rot="5400000">
            <a:off x="2991648" y="-1434858"/>
            <a:ext cx="3160702"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3800" b="1" dirty="0">
                <a:latin typeface="Arial Narrow" panose="020B0606020202030204" pitchFamily="34" charset="0"/>
              </a:rPr>
              <a:t>1935-39</a:t>
            </a:r>
            <a:endParaRPr lang="en-GB" sz="8000" b="1" dirty="0">
              <a:latin typeface="Arial Narrow" panose="020B0606020202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C68F10-EB12-42A7-9DAB-01F1D42E13A2}"/>
              </a:ext>
            </a:extLst>
          </p:cNvPr>
          <p:cNvSpPr/>
          <p:nvPr/>
        </p:nvSpPr>
        <p:spPr>
          <a:xfrm rot="5400000">
            <a:off x="2991648" y="-1434858"/>
            <a:ext cx="3160702"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3800" b="1" dirty="0">
                <a:latin typeface="Arial Narrow" panose="020B0606020202030204" pitchFamily="34" charset="0"/>
              </a:rPr>
              <a:t>1942-43</a:t>
            </a:r>
            <a:endParaRPr lang="en-GB" sz="8000" b="1" dirty="0">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6DB18-E52B-436D-9A0A-847083D3CD35}"/>
              </a:ext>
            </a:extLst>
          </p:cNvPr>
          <p:cNvSpPr/>
          <p:nvPr/>
        </p:nvSpPr>
        <p:spPr>
          <a:xfrm rot="5400000">
            <a:off x="3027652" y="-1398854"/>
            <a:ext cx="3088694"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6600" b="1" dirty="0">
                <a:latin typeface="Arial Narrow" panose="020B0606020202030204" pitchFamily="34" charset="0"/>
              </a:rPr>
              <a:t>September</a:t>
            </a:r>
            <a:endParaRPr lang="en-GB" sz="6000" b="1" dirty="0">
              <a:latin typeface="Arial Narrow" panose="020B0606020202030204" pitchFamily="34" charset="0"/>
            </a:endParaRPr>
          </a:p>
          <a:p>
            <a:pPr algn="ctr">
              <a:defRPr/>
            </a:pPr>
            <a:r>
              <a:rPr lang="en-GB" sz="13800" b="1" dirty="0">
                <a:latin typeface="Arial Narrow" panose="020B0606020202030204" pitchFamily="34" charset="0"/>
              </a:rPr>
              <a:t>1944</a:t>
            </a:r>
            <a:endParaRPr lang="en-GB" sz="8000" b="1" dirty="0">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7E17E9-0E3A-401F-A1C8-E8824F53EE7B}"/>
              </a:ext>
            </a:extLst>
          </p:cNvPr>
          <p:cNvSpPr/>
          <p:nvPr/>
        </p:nvSpPr>
        <p:spPr>
          <a:xfrm rot="5400000">
            <a:off x="3027652" y="-1398854"/>
            <a:ext cx="3088694"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6600" b="1" dirty="0">
                <a:latin typeface="Arial Narrow" panose="020B0606020202030204" pitchFamily="34" charset="0"/>
              </a:rPr>
              <a:t>February-March</a:t>
            </a:r>
            <a:endParaRPr lang="en-GB" sz="6000" b="1" dirty="0">
              <a:latin typeface="Arial Narrow" panose="020B0606020202030204" pitchFamily="34" charset="0"/>
            </a:endParaRPr>
          </a:p>
          <a:p>
            <a:pPr algn="ctr">
              <a:defRPr/>
            </a:pPr>
            <a:r>
              <a:rPr lang="en-GB" sz="13800" b="1" dirty="0">
                <a:latin typeface="Arial Narrow" panose="020B0606020202030204" pitchFamily="34" charset="0"/>
              </a:rPr>
              <a:t>1945</a:t>
            </a:r>
            <a:endParaRPr lang="en-GB" sz="8000" b="1" dirty="0">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0FEC4A-5025-4166-977A-6A585CC1C293}"/>
              </a:ext>
            </a:extLst>
          </p:cNvPr>
          <p:cNvSpPr/>
          <p:nvPr/>
        </p:nvSpPr>
        <p:spPr>
          <a:xfrm rot="5400000">
            <a:off x="3027652" y="-1398854"/>
            <a:ext cx="3088694"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6600" b="1" dirty="0">
                <a:latin typeface="Arial Narrow" panose="020B0606020202030204" pitchFamily="34" charset="0"/>
              </a:rPr>
              <a:t>16</a:t>
            </a:r>
            <a:r>
              <a:rPr lang="en-GB" sz="6600" b="1" baseline="30000" dirty="0">
                <a:latin typeface="Arial Narrow" panose="020B0606020202030204" pitchFamily="34" charset="0"/>
              </a:rPr>
              <a:t>th</a:t>
            </a:r>
            <a:r>
              <a:rPr lang="en-GB" sz="6600" b="1" dirty="0">
                <a:latin typeface="Arial Narrow" panose="020B0606020202030204" pitchFamily="34" charset="0"/>
              </a:rPr>
              <a:t> April - June</a:t>
            </a:r>
            <a:endParaRPr lang="en-GB" sz="6000" b="1" dirty="0">
              <a:latin typeface="Arial Narrow" panose="020B0606020202030204" pitchFamily="34" charset="0"/>
            </a:endParaRPr>
          </a:p>
          <a:p>
            <a:pPr algn="ctr">
              <a:defRPr/>
            </a:pPr>
            <a:r>
              <a:rPr lang="en-GB" sz="13800" b="1" dirty="0">
                <a:latin typeface="Arial Narrow" panose="020B0606020202030204" pitchFamily="34" charset="0"/>
              </a:rPr>
              <a:t>1945</a:t>
            </a:r>
            <a:endParaRPr lang="en-GB" sz="8000" b="1" dirty="0">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746C6F-8D34-4AD9-AFB3-A19623D7EC4B}"/>
              </a:ext>
            </a:extLst>
          </p:cNvPr>
          <p:cNvSpPr/>
          <p:nvPr/>
        </p:nvSpPr>
        <p:spPr>
          <a:xfrm rot="5400000">
            <a:off x="3027652" y="-1398854"/>
            <a:ext cx="3088694"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3800" b="1" dirty="0">
                <a:latin typeface="Arial Narrow" panose="020B0606020202030204" pitchFamily="34" charset="0"/>
              </a:rPr>
              <a:t>Today</a:t>
            </a:r>
            <a:endParaRPr lang="en-GB" sz="8000" b="1" dirty="0">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FBEF9410-83B7-4727-B6D6-50DAF63A7723}"/>
              </a:ext>
            </a:extLst>
          </p:cNvPr>
          <p:cNvSpPr>
            <a:spLocks noGrp="1"/>
          </p:cNvSpPr>
          <p:nvPr>
            <p:ph type="title"/>
          </p:nvPr>
        </p:nvSpPr>
        <p:spPr>
          <a:xfrm>
            <a:off x="1187450" y="2492375"/>
            <a:ext cx="7200900" cy="1362075"/>
          </a:xfrm>
        </p:spPr>
        <p:txBody>
          <a:bodyPr/>
          <a:lstStyle/>
          <a:p>
            <a:r>
              <a:rPr altLang="en-US"/>
              <a:t>RESOURCES 1:</a:t>
            </a:r>
            <a:br>
              <a:rPr altLang="en-US"/>
            </a:br>
            <a:r>
              <a:rPr altLang="en-US"/>
              <a:t>A5 COLOUR CARDS, </a:t>
            </a:r>
            <a:br>
              <a:rPr altLang="en-US"/>
            </a:br>
            <a:r>
              <a:rPr altLang="en-US"/>
              <a:t>SINGLE-SIDED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2AE47B11-4A3B-40C5-BF4E-C5D64716A1D8}"/>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5</a:t>
            </a:r>
            <a:endParaRPr lang="en-GB" altLang="en-US" sz="3600" b="1">
              <a:latin typeface="Arial Narrow" panose="020B0606020202030204" pitchFamily="34" charset="0"/>
            </a:endParaRPr>
          </a:p>
        </p:txBody>
      </p:sp>
      <p:sp>
        <p:nvSpPr>
          <p:cNvPr id="32771" name="TextBox 1">
            <a:extLst>
              <a:ext uri="{FF2B5EF4-FFF2-40B4-BE49-F238E27FC236}">
                <a16:creationId xmlns:a16="http://schemas.microsoft.com/office/drawing/2014/main" id="{3EF039FB-BE0C-42CF-B531-A13EBE931F51}"/>
              </a:ext>
            </a:extLst>
          </p:cNvPr>
          <p:cNvSpPr txBox="1">
            <a:spLocks noChangeArrowheads="1"/>
          </p:cNvSpPr>
          <p:nvPr/>
        </p:nvSpPr>
        <p:spPr bwMode="auto">
          <a:xfrm>
            <a:off x="684213" y="1341438"/>
            <a:ext cx="7848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a:latin typeface="Arial Narrow" panose="020B0606020202030204" pitchFamily="34" charset="0"/>
              </a:rPr>
              <a:t>It was… built…as a </a:t>
            </a:r>
            <a:r>
              <a:rPr lang="en-GB" altLang="en-US" sz="2800" b="1" i="1">
                <a:latin typeface="Arial Narrow" panose="020B0606020202030204" pitchFamily="34" charset="0"/>
              </a:rPr>
              <a:t>Wehrmacht</a:t>
            </a:r>
            <a:r>
              <a:rPr lang="en-GB" altLang="en-US" sz="2800">
                <a:latin typeface="Arial Narrow" panose="020B0606020202030204" pitchFamily="34" charset="0"/>
              </a:rPr>
              <a:t> *</a:t>
            </a:r>
            <a:r>
              <a:rPr lang="en-GB" altLang="en-US" sz="2800" b="1" i="1">
                <a:latin typeface="Arial Narrow" panose="020B0606020202030204" pitchFamily="34" charset="0"/>
              </a:rPr>
              <a:t> </a:t>
            </a:r>
            <a:r>
              <a:rPr lang="en-GB" altLang="en-US" sz="2800" b="1">
                <a:latin typeface="Arial Narrow" panose="020B0606020202030204" pitchFamily="34" charset="0"/>
              </a:rPr>
              <a:t>military training complex training area and used to train armoured vehicle crews.</a:t>
            </a:r>
          </a:p>
          <a:p>
            <a:endParaRPr lang="en-GB" altLang="en-US" sz="2800"/>
          </a:p>
          <a:p>
            <a:r>
              <a:rPr lang="en-GB" altLang="en-US">
                <a:latin typeface="Arial Narrow" panose="020B0606020202030204" pitchFamily="34" charset="0"/>
              </a:rPr>
              <a:t>(Baxter, 2014: 9) </a:t>
            </a:r>
            <a:endParaRPr lang="en-GB" altLang="en-US" sz="2800">
              <a:latin typeface="Arial Narrow" panose="020B0606020202030204" pitchFamily="34" charset="0"/>
            </a:endParaRPr>
          </a:p>
        </p:txBody>
      </p:sp>
      <p:sp>
        <p:nvSpPr>
          <p:cNvPr id="32772" name="TextBox 2">
            <a:extLst>
              <a:ext uri="{FF2B5EF4-FFF2-40B4-BE49-F238E27FC236}">
                <a16:creationId xmlns:a16="http://schemas.microsoft.com/office/drawing/2014/main" id="{DB0C56D1-5A38-4106-AD42-89B455EEAC3A}"/>
              </a:ext>
            </a:extLst>
          </p:cNvPr>
          <p:cNvSpPr txBox="1">
            <a:spLocks noChangeArrowheads="1"/>
          </p:cNvSpPr>
          <p:nvPr/>
        </p:nvSpPr>
        <p:spPr bwMode="auto">
          <a:xfrm>
            <a:off x="684213" y="3711575"/>
            <a:ext cx="13328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latin typeface="Arial Narrow" panose="020B0606020202030204" pitchFamily="34" charset="0"/>
              </a:rPr>
              <a:t>*German Army</a:t>
            </a:r>
          </a:p>
        </p:txBody>
      </p:sp>
      <p:sp>
        <p:nvSpPr>
          <p:cNvPr id="5" name="Rectangle 4">
            <a:extLst>
              <a:ext uri="{FF2B5EF4-FFF2-40B4-BE49-F238E27FC236}">
                <a16:creationId xmlns:a16="http://schemas.microsoft.com/office/drawing/2014/main" id="{7CD127B5-1D76-4CD1-B8BA-A8DDFFDF2A2D}"/>
              </a:ext>
            </a:extLst>
          </p:cNvPr>
          <p:cNvSpPr/>
          <p:nvPr/>
        </p:nvSpPr>
        <p:spPr>
          <a:xfrm rot="5400000">
            <a:off x="3923262" y="1665976"/>
            <a:ext cx="1297473"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This was before war had broken out. Germany was ignoring the terms of the Treaty of Versailles and had started a program of rearmament.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a:extLst>
              <a:ext uri="{FF2B5EF4-FFF2-40B4-BE49-F238E27FC236}">
                <a16:creationId xmlns:a16="http://schemas.microsoft.com/office/drawing/2014/main" id="{2914DF2F-2FB9-4F18-9640-600C773B4909}"/>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6</a:t>
            </a:r>
            <a:endParaRPr lang="en-GB" altLang="en-US" sz="3600" b="1">
              <a:latin typeface="Arial Narrow" panose="020B0606020202030204" pitchFamily="34" charset="0"/>
            </a:endParaRPr>
          </a:p>
        </p:txBody>
      </p:sp>
      <p:sp>
        <p:nvSpPr>
          <p:cNvPr id="33795" name="TextBox 1">
            <a:extLst>
              <a:ext uri="{FF2B5EF4-FFF2-40B4-BE49-F238E27FC236}">
                <a16:creationId xmlns:a16="http://schemas.microsoft.com/office/drawing/2014/main" id="{49CFF702-C912-4AA8-9F39-94207328CB0E}"/>
              </a:ext>
            </a:extLst>
          </p:cNvPr>
          <p:cNvSpPr txBox="1">
            <a:spLocks noChangeArrowheads="1"/>
          </p:cNvSpPr>
          <p:nvPr/>
        </p:nvSpPr>
        <p:spPr bwMode="auto">
          <a:xfrm>
            <a:off x="323850" y="1341438"/>
            <a:ext cx="84963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dirty="0">
                <a:latin typeface="Arial Narrow" panose="020B0606020202030204" pitchFamily="34" charset="0"/>
              </a:rPr>
              <a:t>‘The winter… was very harsh. It was one of the coldest winters ever. That was when the mass deaths, the ‘great dying’ started. Typhoid fever and dysentery were raging through the camp and there was the hunger, the starvation. Your body couldn’t cope with the slightest ailments, and people were dying. Every day, hundreds of them were taken away on the carts.’</a:t>
            </a:r>
          </a:p>
          <a:p>
            <a:endParaRPr lang="en-GB" altLang="en-US" dirty="0"/>
          </a:p>
          <a:p>
            <a:r>
              <a:rPr lang="en-GB" altLang="en-US" sz="2000" b="1" i="1" dirty="0">
                <a:latin typeface="Arial Narrow" panose="020B0606020202030204" pitchFamily="34" charset="0"/>
              </a:rPr>
              <a:t>Mikhail Levin – Soviet Prisoner of War</a:t>
            </a:r>
          </a:p>
          <a:p>
            <a:r>
              <a:rPr lang="en-GB" altLang="en-US" dirty="0">
                <a:latin typeface="Arial Narrow" panose="020B0606020202030204" pitchFamily="34" charset="0"/>
              </a:rPr>
              <a:t>(Lower Saxony Memorial Foundation, 2010: 62) </a:t>
            </a:r>
            <a:endParaRPr lang="en-GB" altLang="en-US" sz="2800" dirty="0">
              <a:latin typeface="Arial Narrow" panose="020B0606020202030204" pitchFamily="34" charset="0"/>
            </a:endParaRPr>
          </a:p>
        </p:txBody>
      </p:sp>
      <p:sp>
        <p:nvSpPr>
          <p:cNvPr id="4" name="Rectangle 3">
            <a:extLst>
              <a:ext uri="{FF2B5EF4-FFF2-40B4-BE49-F238E27FC236}">
                <a16:creationId xmlns:a16="http://schemas.microsoft.com/office/drawing/2014/main" id="{765902BA-5457-422B-BCEA-B438245EE982}"/>
              </a:ext>
            </a:extLst>
          </p:cNvPr>
          <p:cNvSpPr/>
          <p:nvPr/>
        </p:nvSpPr>
        <p:spPr>
          <a:xfrm rot="5400000">
            <a:off x="3923262" y="1665976"/>
            <a:ext cx="1297473"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Once the Nazis had invaded the Soviet Union, around 100,000 of the 2 million Soviet prisoners of war were sent to camps in the Bergen-Belsen area. The Germans saw them as barely human.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2364756E-AEC5-42BC-93F1-C3F5025E3F6D}"/>
              </a:ext>
            </a:extLst>
          </p:cNvPr>
          <p:cNvSpPr>
            <a:spLocks noGrp="1"/>
          </p:cNvSpPr>
          <p:nvPr>
            <p:ph type="title"/>
          </p:nvPr>
        </p:nvSpPr>
        <p:spPr>
          <a:xfrm>
            <a:off x="1187450" y="2492375"/>
            <a:ext cx="7200900" cy="1362075"/>
          </a:xfrm>
        </p:spPr>
        <p:txBody>
          <a:bodyPr/>
          <a:lstStyle/>
          <a:p>
            <a:r>
              <a:rPr altLang="en-US"/>
              <a:t>RESOURCES 1:</a:t>
            </a:r>
            <a:br>
              <a:rPr altLang="en-US"/>
            </a:br>
            <a:r>
              <a:rPr altLang="en-US"/>
              <a:t>A5 COLOUR CARDS, </a:t>
            </a:r>
            <a:br>
              <a:rPr altLang="en-US"/>
            </a:br>
            <a:r>
              <a:rPr altLang="en-US"/>
              <a:t>SINGLE-SIDED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a:extLst>
              <a:ext uri="{FF2B5EF4-FFF2-40B4-BE49-F238E27FC236}">
                <a16:creationId xmlns:a16="http://schemas.microsoft.com/office/drawing/2014/main" id="{3CD5ED1E-8442-44BB-82A4-7C56F87DE4B0}"/>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1</a:t>
            </a:r>
            <a:endParaRPr lang="en-GB" altLang="en-US" sz="3600" b="1">
              <a:latin typeface="Arial Narrow" panose="020B0606020202030204" pitchFamily="34" charset="0"/>
            </a:endParaRPr>
          </a:p>
        </p:txBody>
      </p:sp>
      <p:sp>
        <p:nvSpPr>
          <p:cNvPr id="34819" name="TextBox 1">
            <a:extLst>
              <a:ext uri="{FF2B5EF4-FFF2-40B4-BE49-F238E27FC236}">
                <a16:creationId xmlns:a16="http://schemas.microsoft.com/office/drawing/2014/main" id="{935B149C-C9B4-4F30-89FB-FD39905A73DE}"/>
              </a:ext>
            </a:extLst>
          </p:cNvPr>
          <p:cNvSpPr txBox="1">
            <a:spLocks noChangeArrowheads="1"/>
          </p:cNvSpPr>
          <p:nvPr/>
        </p:nvSpPr>
        <p:spPr bwMode="auto">
          <a:xfrm>
            <a:off x="395288" y="1557338"/>
            <a:ext cx="8497887"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a:latin typeface="Arial Narrow" panose="020B0606020202030204" pitchFamily="34" charset="0"/>
              </a:rPr>
              <a:t>4,000 mainly Hungarian women arrived. They were joined by women from camps and ghettos in Poland and formed a separate ‘women’s camp.’ However, there was no proper accommodation for them and they lived in tents… Amongst new women arrivals from Plaszow and Auschwitz were Margot and Anne Frank whose health quickly deteriorated… </a:t>
            </a:r>
          </a:p>
          <a:p>
            <a:r>
              <a:rPr lang="en-GB" altLang="en-US" sz="2800" b="1">
                <a:latin typeface="Arial Narrow" panose="020B0606020202030204" pitchFamily="34" charset="0"/>
              </a:rPr>
              <a:t>The camp was now becoming seriously overcrowded. </a:t>
            </a:r>
          </a:p>
          <a:p>
            <a:endParaRPr lang="en-GB" altLang="en-US" sz="2800">
              <a:latin typeface="Arial Narrow" panose="020B0606020202030204" pitchFamily="34" charset="0"/>
            </a:endParaRPr>
          </a:p>
          <a:p>
            <a:r>
              <a:rPr lang="en-GB" altLang="en-US" sz="2000">
                <a:latin typeface="Arial Narrow" panose="020B0606020202030204" pitchFamily="34" charset="0"/>
              </a:rPr>
              <a:t>(Cesarani, 2006: 18) </a:t>
            </a:r>
          </a:p>
        </p:txBody>
      </p:sp>
      <p:sp>
        <p:nvSpPr>
          <p:cNvPr id="4" name="Rectangle 3">
            <a:extLst>
              <a:ext uri="{FF2B5EF4-FFF2-40B4-BE49-F238E27FC236}">
                <a16:creationId xmlns:a16="http://schemas.microsoft.com/office/drawing/2014/main" id="{EC6B2486-DBF8-402A-89AA-DD653A9E5EF0}"/>
              </a:ext>
            </a:extLst>
          </p:cNvPr>
          <p:cNvSpPr/>
          <p:nvPr/>
        </p:nvSpPr>
        <p:spPr>
          <a:xfrm rot="5400000">
            <a:off x="3923262" y="1665976"/>
            <a:ext cx="1297473"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The last major Jewish community to be deported were Hungarian. At this time around 60% of the inmates were Jewish and lived in a section called the ‘Star Camp’: some were even exchanged for German prisoners of war.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a:extLst>
              <a:ext uri="{FF2B5EF4-FFF2-40B4-BE49-F238E27FC236}">
                <a16:creationId xmlns:a16="http://schemas.microsoft.com/office/drawing/2014/main" id="{6756CF42-EFCC-49DB-B199-CB526EF4E297}"/>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3</a:t>
            </a:r>
            <a:endParaRPr lang="en-GB" altLang="en-US" sz="3600" b="1">
              <a:latin typeface="Arial Narrow" panose="020B0606020202030204" pitchFamily="34" charset="0"/>
            </a:endParaRPr>
          </a:p>
        </p:txBody>
      </p:sp>
      <p:sp>
        <p:nvSpPr>
          <p:cNvPr id="35843" name="TextBox 1">
            <a:extLst>
              <a:ext uri="{FF2B5EF4-FFF2-40B4-BE49-F238E27FC236}">
                <a16:creationId xmlns:a16="http://schemas.microsoft.com/office/drawing/2014/main" id="{5CAC7C0A-4418-48BD-A502-A210E43711C1}"/>
              </a:ext>
            </a:extLst>
          </p:cNvPr>
          <p:cNvSpPr txBox="1">
            <a:spLocks noChangeArrowheads="1"/>
          </p:cNvSpPr>
          <p:nvPr/>
        </p:nvSpPr>
        <p:spPr bwMode="auto">
          <a:xfrm>
            <a:off x="323850" y="1341438"/>
            <a:ext cx="84963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Arial Narrow" panose="020B0606020202030204" pitchFamily="34" charset="0"/>
              </a:rPr>
              <a:t>Never in the history of the KL did so many prisoners die as fast of disease as in Bergen-Belsen… 18,168 died [in one month] from an average of 45,500.</a:t>
            </a:r>
            <a:endParaRPr lang="en-GB" altLang="en-US" sz="2800" b="1">
              <a:latin typeface="Arial Narrow" panose="020B0606020202030204" pitchFamily="34" charset="0"/>
            </a:endParaRPr>
          </a:p>
          <a:p>
            <a:endParaRPr lang="en-GB" altLang="en-US" sz="2800" b="1"/>
          </a:p>
          <a:p>
            <a:r>
              <a:rPr lang="en-GB" altLang="en-US">
                <a:latin typeface="Arial Narrow" panose="020B0606020202030204" pitchFamily="34" charset="0"/>
              </a:rPr>
              <a:t>(Wachsmann, 2015) </a:t>
            </a:r>
            <a:endParaRPr lang="en-GB" altLang="en-US" sz="2800">
              <a:latin typeface="Arial Narrow" panose="020B0606020202030204" pitchFamily="34" charset="0"/>
            </a:endParaRPr>
          </a:p>
        </p:txBody>
      </p:sp>
      <p:sp>
        <p:nvSpPr>
          <p:cNvPr id="4" name="Rectangle 3">
            <a:extLst>
              <a:ext uri="{FF2B5EF4-FFF2-40B4-BE49-F238E27FC236}">
                <a16:creationId xmlns:a16="http://schemas.microsoft.com/office/drawing/2014/main" id="{C1EB0431-8801-428D-A72A-028D028F915D}"/>
              </a:ext>
            </a:extLst>
          </p:cNvPr>
          <p:cNvSpPr/>
          <p:nvPr/>
        </p:nvSpPr>
        <p:spPr>
          <a:xfrm rot="5400000">
            <a:off x="3923262" y="1665976"/>
            <a:ext cx="1297473"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As the Nazis retreated, many Jews in Eastern camps such as Auschwitz were forced to flee on ‘death marches’ to camps like Bergen-Belsen in Germany, where numbers dramatically increased and conditions worsened.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a:extLst>
              <a:ext uri="{FF2B5EF4-FFF2-40B4-BE49-F238E27FC236}">
                <a16:creationId xmlns:a16="http://schemas.microsoft.com/office/drawing/2014/main" id="{09B89F8F-38B5-45A5-93F7-1E111B726A0F}"/>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4</a:t>
            </a:r>
            <a:endParaRPr lang="en-GB" altLang="en-US" sz="3600" b="1">
              <a:latin typeface="Arial Narrow" panose="020B0606020202030204" pitchFamily="34" charset="0"/>
            </a:endParaRPr>
          </a:p>
        </p:txBody>
      </p:sp>
      <p:sp>
        <p:nvSpPr>
          <p:cNvPr id="36867" name="TextBox 1">
            <a:extLst>
              <a:ext uri="{FF2B5EF4-FFF2-40B4-BE49-F238E27FC236}">
                <a16:creationId xmlns:a16="http://schemas.microsoft.com/office/drawing/2014/main" id="{FAA5EB04-1A2A-402C-9C7A-CE54AB6EAE5B}"/>
              </a:ext>
            </a:extLst>
          </p:cNvPr>
          <p:cNvSpPr txBox="1">
            <a:spLocks noChangeArrowheads="1"/>
          </p:cNvSpPr>
          <p:nvPr/>
        </p:nvSpPr>
        <p:spPr bwMode="auto">
          <a:xfrm>
            <a:off x="323850" y="1125538"/>
            <a:ext cx="84963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a:latin typeface="Arial Narrow" panose="020B0606020202030204" pitchFamily="34" charset="0"/>
              </a:rPr>
              <a:t>‘Eventually we reached the entrance of the camp. Belsen did not look then what you have come to know now. The mountains of corpses were not there yet - that was to come. We just stood there and saw some creatures milling about. They were pretty dishevelled-looking. We observed someone with a Kapo armband scraping out an obviously empty soup vat, and my sister remarked drily: ‘If a Kapo needs to do that things must be pretty bad here.’ </a:t>
            </a:r>
          </a:p>
          <a:p>
            <a:endParaRPr lang="en-GB" altLang="en-US" sz="1400" b="1">
              <a:latin typeface="Arial Narrow" panose="020B0606020202030204" pitchFamily="34" charset="0"/>
            </a:endParaRPr>
          </a:p>
          <a:p>
            <a:r>
              <a:rPr lang="en-GB" altLang="en-US" sz="2000" b="1" i="1">
                <a:latin typeface="Arial Narrow" panose="020B0606020202030204" pitchFamily="34" charset="0"/>
              </a:rPr>
              <a:t>Anita </a:t>
            </a:r>
            <a:r>
              <a:rPr lang="en-GB" altLang="en-US" sz="2000" b="1" i="1"/>
              <a:t>Lasker-Wallfisch - survivor</a:t>
            </a:r>
            <a:endParaRPr lang="en-GB" altLang="en-US" sz="2000" b="1" i="1">
              <a:latin typeface="Arial Narrow" panose="020B0606020202030204" pitchFamily="34" charset="0"/>
            </a:endParaRPr>
          </a:p>
          <a:p>
            <a:r>
              <a:rPr lang="en-GB" altLang="en-US"/>
              <a:t>(Cesarani, 2006) </a:t>
            </a:r>
            <a:endParaRPr lang="en-GB" altLang="en-US" sz="2800"/>
          </a:p>
        </p:txBody>
      </p:sp>
      <p:sp>
        <p:nvSpPr>
          <p:cNvPr id="4" name="Rectangle 3">
            <a:extLst>
              <a:ext uri="{FF2B5EF4-FFF2-40B4-BE49-F238E27FC236}">
                <a16:creationId xmlns:a16="http://schemas.microsoft.com/office/drawing/2014/main" id="{125408B5-2493-4658-A83A-C29E8BADA222}"/>
              </a:ext>
            </a:extLst>
          </p:cNvPr>
          <p:cNvSpPr/>
          <p:nvPr/>
        </p:nvSpPr>
        <p:spPr>
          <a:xfrm rot="5400000">
            <a:off x="3923262" y="1665976"/>
            <a:ext cx="1297473"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In the East, as the Red Army advanced, they liberated camps such as Auschwitz, though most people had left by then. The British and Americans came across camps in the West, such as Bergen-Belsen and Dachau.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a:extLst>
              <a:ext uri="{FF2B5EF4-FFF2-40B4-BE49-F238E27FC236}">
                <a16:creationId xmlns:a16="http://schemas.microsoft.com/office/drawing/2014/main" id="{879D8D88-D79E-4541-A988-A253746E5D2C}"/>
              </a:ext>
            </a:extLst>
          </p:cNvPr>
          <p:cNvSpPr txBox="1">
            <a:spLocks/>
          </p:cNvSpPr>
          <p:nvPr/>
        </p:nvSpPr>
        <p:spPr bwMode="auto">
          <a:xfrm>
            <a:off x="0" y="404813"/>
            <a:ext cx="2916238" cy="642937"/>
          </a:xfrm>
          <a:prstGeom prst="rect">
            <a:avLst/>
          </a:prstGeom>
          <a:solidFill>
            <a:srgbClr val="E1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2800" b="1">
                <a:latin typeface="Arial Narrow" panose="020B0606020202030204" pitchFamily="34" charset="0"/>
              </a:rPr>
              <a:t>Description card 2</a:t>
            </a:r>
            <a:endParaRPr lang="en-GB" altLang="en-US" sz="3600" b="1">
              <a:latin typeface="Arial Narrow" panose="020B0606020202030204" pitchFamily="34" charset="0"/>
            </a:endParaRPr>
          </a:p>
        </p:txBody>
      </p:sp>
      <p:sp>
        <p:nvSpPr>
          <p:cNvPr id="37891" name="TextBox 1">
            <a:extLst>
              <a:ext uri="{FF2B5EF4-FFF2-40B4-BE49-F238E27FC236}">
                <a16:creationId xmlns:a16="http://schemas.microsoft.com/office/drawing/2014/main" id="{4673EEB9-A2ED-4B2F-B2A9-14616374C4E1}"/>
              </a:ext>
            </a:extLst>
          </p:cNvPr>
          <p:cNvSpPr txBox="1">
            <a:spLocks noChangeArrowheads="1"/>
          </p:cNvSpPr>
          <p:nvPr/>
        </p:nvSpPr>
        <p:spPr bwMode="auto">
          <a:xfrm>
            <a:off x="92075" y="1047750"/>
            <a:ext cx="8964613"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b="1">
                <a:latin typeface="Arial Narrow" panose="020B0606020202030204" pitchFamily="34" charset="0"/>
              </a:rPr>
              <a:t>Bergen-Belsen is still very much a site of contested memory. For the Jews… the Poles… the British… Sinti and Roma, Soviet prisoners-of-war, Italian military internees, Jehovah’s Witnesses, homosexuals all have their own memories of Bergen-Belsen…. </a:t>
            </a:r>
          </a:p>
          <a:p>
            <a:endParaRPr lang="en-GB" altLang="en-US" sz="1200" b="1">
              <a:latin typeface="Arial Narrow" panose="020B0606020202030204" pitchFamily="34" charset="0"/>
            </a:endParaRPr>
          </a:p>
          <a:p>
            <a:r>
              <a:rPr lang="en-GB" altLang="en-US" sz="2800" b="1">
                <a:latin typeface="Arial Narrow" panose="020B0606020202030204" pitchFamily="34" charset="0"/>
              </a:rPr>
              <a:t>Bergen-Belsen is a place where some historical events are still far from clear… It is almost impossible to reverse fully the process of destruction of memory which began with the SS destroying all the papers relating to the camp and which continued in the first decades after liberation.         </a:t>
            </a:r>
            <a:r>
              <a:rPr lang="en-GB" altLang="en-US" sz="1400">
                <a:latin typeface="Arial Narrow" panose="020B0606020202030204" pitchFamily="34" charset="0"/>
              </a:rPr>
              <a:t>(Schultze, 2006: 222-4) </a:t>
            </a:r>
          </a:p>
          <a:p>
            <a:r>
              <a:rPr lang="en-GB" altLang="en-US" sz="2800" b="1">
                <a:latin typeface="Arial Narrow" panose="020B0606020202030204" pitchFamily="34" charset="0"/>
              </a:rPr>
              <a:t>                                                  </a:t>
            </a:r>
            <a:endParaRPr lang="en-GB" altLang="en-US" sz="2800">
              <a:latin typeface="Arial Narrow" panose="020B0606020202030204" pitchFamily="34" charset="0"/>
            </a:endParaRPr>
          </a:p>
        </p:txBody>
      </p:sp>
      <p:sp>
        <p:nvSpPr>
          <p:cNvPr id="4" name="Rectangle 3">
            <a:extLst>
              <a:ext uri="{FF2B5EF4-FFF2-40B4-BE49-F238E27FC236}">
                <a16:creationId xmlns:a16="http://schemas.microsoft.com/office/drawing/2014/main" id="{9EFC4392-1A4F-429E-82A6-9378B3E0EEF8}"/>
              </a:ext>
            </a:extLst>
          </p:cNvPr>
          <p:cNvSpPr/>
          <p:nvPr/>
        </p:nvSpPr>
        <p:spPr>
          <a:xfrm rot="5400000">
            <a:off x="3996962" y="1709270"/>
            <a:ext cx="1153459" cy="9144002"/>
          </a:xfrm>
          <a:prstGeom prst="rect">
            <a:avLst/>
          </a:prstGeom>
          <a:solidFill>
            <a:srgbClr val="5C45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2400" b="1" dirty="0">
                <a:latin typeface="Arial Narrow" panose="020B0606020202030204" pitchFamily="34" charset="0"/>
              </a:rPr>
              <a:t>Soon after liberation the British burned down the huts to stop the spread of typhus. The camp then became a ‘displaced persons’ camp for five years, before it was then was flattened, with nothing to tell people about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00808"/>
            <a:ext cx="7457143" cy="2520000"/>
          </a:xfrm>
          <a:prstGeom prst="rect">
            <a:avLst/>
          </a:prstGeom>
        </p:spPr>
      </p:pic>
      <p:sp>
        <p:nvSpPr>
          <p:cNvPr id="2" name="TextBox 1">
            <a:extLst>
              <a:ext uri="{FF2B5EF4-FFF2-40B4-BE49-F238E27FC236}">
                <a16:creationId xmlns:a16="http://schemas.microsoft.com/office/drawing/2014/main" id="{9586F04E-1D6F-EBAB-445C-B53B0B9E1D44}"/>
              </a:ext>
            </a:extLst>
          </p:cNvPr>
          <p:cNvSpPr txBox="1"/>
          <p:nvPr/>
        </p:nvSpPr>
        <p:spPr>
          <a:xfrm>
            <a:off x="1043609" y="4231983"/>
            <a:ext cx="7344816" cy="646331"/>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242972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9CCFFE-7EC3-442B-B74C-11DBAC1A1748}"/>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C</a:t>
            </a:r>
            <a:endParaRPr lang="en-GB" b="1" dirty="0">
              <a:latin typeface="Arial Narrow" panose="020B0606020202030204" pitchFamily="34" charset="0"/>
            </a:endParaRPr>
          </a:p>
        </p:txBody>
      </p:sp>
      <p:pic>
        <p:nvPicPr>
          <p:cNvPr id="3" name="Picture 2" descr="A black sign with white text&#10;&#10;Description automatically generated">
            <a:extLst>
              <a:ext uri="{FF2B5EF4-FFF2-40B4-BE49-F238E27FC236}">
                <a16:creationId xmlns:a16="http://schemas.microsoft.com/office/drawing/2014/main" id="{98F565EC-A9BA-4DA3-9152-0E416D58D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CF5C4F-4C98-4A1A-8B71-438ECB6776D8}"/>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F</a:t>
            </a:r>
            <a:endParaRPr lang="en-GB" b="1" dirty="0">
              <a:latin typeface="Arial Narrow" panose="020B0606020202030204" pitchFamily="34" charset="0"/>
            </a:endParaRPr>
          </a:p>
        </p:txBody>
      </p:sp>
      <p:pic>
        <p:nvPicPr>
          <p:cNvPr id="3" name="Picture 2" descr="A picture containing sitting, water, black, wire&#10;&#10;Description automatically generated">
            <a:extLst>
              <a:ext uri="{FF2B5EF4-FFF2-40B4-BE49-F238E27FC236}">
                <a16:creationId xmlns:a16="http://schemas.microsoft.com/office/drawing/2014/main" id="{106CB9AD-700E-4A9E-B01C-6896E61C6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85CC6-EB3F-4349-A547-F56E897EE08F}"/>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A</a:t>
            </a:r>
            <a:endParaRPr lang="en-GB" b="1" dirty="0">
              <a:latin typeface="Arial Narrow" panose="020B0606020202030204" pitchFamily="34" charset="0"/>
            </a:endParaRPr>
          </a:p>
        </p:txBody>
      </p:sp>
      <p:pic>
        <p:nvPicPr>
          <p:cNvPr id="3" name="Picture 2" descr="A picture containing water, black, skiing, air&#10;&#10;Description automatically generated">
            <a:extLst>
              <a:ext uri="{FF2B5EF4-FFF2-40B4-BE49-F238E27FC236}">
                <a16:creationId xmlns:a16="http://schemas.microsoft.com/office/drawing/2014/main" id="{90BD538D-5031-4E9E-B3E6-6816A4BE9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B086F2-44FF-4667-9FDB-126F14042E0F}"/>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D</a:t>
            </a:r>
            <a:endParaRPr lang="en-GB" b="1" dirty="0">
              <a:latin typeface="Arial Narrow" panose="020B0606020202030204" pitchFamily="34" charset="0"/>
            </a:endParaRPr>
          </a:p>
        </p:txBody>
      </p:sp>
      <p:pic>
        <p:nvPicPr>
          <p:cNvPr id="3" name="Picture 2" descr="A picture containing water, skiing, air&#10;&#10;Description automatically generated">
            <a:extLst>
              <a:ext uri="{FF2B5EF4-FFF2-40B4-BE49-F238E27FC236}">
                <a16:creationId xmlns:a16="http://schemas.microsoft.com/office/drawing/2014/main" id="{05566699-6E8F-4D20-86E5-F24832159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73CFD7-81FC-427B-B307-BEF102A0BF18}"/>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B</a:t>
            </a:r>
            <a:endParaRPr lang="en-GB" b="1" dirty="0">
              <a:latin typeface="Arial Narrow" panose="020B0606020202030204" pitchFamily="34" charset="0"/>
            </a:endParaRPr>
          </a:p>
        </p:txBody>
      </p:sp>
      <p:pic>
        <p:nvPicPr>
          <p:cNvPr id="3" name="Picture 2" descr="A picture containing water, air&#10;&#10;Description automatically generated">
            <a:extLst>
              <a:ext uri="{FF2B5EF4-FFF2-40B4-BE49-F238E27FC236}">
                <a16:creationId xmlns:a16="http://schemas.microsoft.com/office/drawing/2014/main" id="{1F4B7183-909F-4050-8FAA-AC37FBDBD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69F92-71E1-4C76-9ACE-AA4FC2B79392}"/>
              </a:ext>
            </a:extLst>
          </p:cNvPr>
          <p:cNvSpPr/>
          <p:nvPr/>
        </p:nvSpPr>
        <p:spPr>
          <a:xfrm rot="5400000">
            <a:off x="597640" y="-329336"/>
            <a:ext cx="712425" cy="19077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3200" b="1" dirty="0">
                <a:latin typeface="Arial Narrow" panose="020B0606020202030204" pitchFamily="34" charset="0"/>
              </a:rPr>
              <a:t>MAP E</a:t>
            </a:r>
            <a:endParaRPr lang="en-GB" b="1" dirty="0">
              <a:latin typeface="Arial Narrow" panose="020B060602020203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84700D6D-D6B0-40F2-B093-88C5AFB6D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9AF9E3-2BC6-41C7-B3C8-BCA329552813}"/>
              </a:ext>
            </a:extLst>
          </p:cNvPr>
          <p:cNvSpPr/>
          <p:nvPr/>
        </p:nvSpPr>
        <p:spPr>
          <a:xfrm rot="5400000">
            <a:off x="1245708" y="-977408"/>
            <a:ext cx="856447" cy="3347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4800" b="1" dirty="0">
                <a:latin typeface="Arial Narrow" panose="020B0606020202030204" pitchFamily="34" charset="0"/>
              </a:rPr>
              <a:t>Map Key</a:t>
            </a:r>
            <a:endParaRPr lang="en-GB" sz="3200" b="1" dirty="0">
              <a:latin typeface="Arial Narrow" panose="020B060602020203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5DF66B9A-A0F7-452D-8823-1D86B1E5C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713"/>
            <a:ext cx="9144000" cy="4886573"/>
          </a:xfrm>
          <a:prstGeom prst="rect">
            <a:avLst/>
          </a:prstGeom>
        </p:spPr>
      </p:pic>
    </p:spTree>
  </p:cSld>
  <p:clrMapOvr>
    <a:masterClrMapping/>
  </p:clrMapOvr>
</p:sld>
</file>

<file path=ppt/theme/theme1.xml><?xml version="1.0" encoding="utf-8"?>
<a:theme xmlns:a="http://schemas.openxmlformats.org/drawingml/2006/main" name="1_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20116</TotalTime>
  <Words>794</Words>
  <Application>Microsoft Office PowerPoint</Application>
  <PresentationFormat>On-screen Show (4:3)</PresentationFormat>
  <Paragraphs>58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Verdana</vt:lpstr>
      <vt:lpstr>Wingdings</vt:lpstr>
      <vt:lpstr>1_Office Theme</vt:lpstr>
      <vt:lpstr>How did the camp at Bergen-Belsen come to be ‘the world of a nightmare’</vt:lpstr>
      <vt:lpstr>RESOURCES 1: A5 COLOUR CARDS,  SINGLE-SIDED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1: A6 COLOUR CARDS,  SINGLE-SIDED</vt:lpstr>
      <vt:lpstr>PowerPoint Presentation</vt:lpstr>
      <vt:lpstr>PowerPoint Presentation</vt:lpstr>
      <vt:lpstr>PowerPoint Presentation</vt:lpstr>
      <vt:lpstr>PowerPoint Presentation</vt:lpstr>
      <vt:lpstr>PowerPoint Presentation</vt:lpstr>
      <vt:lpstr>PowerPoint Presentation</vt:lpstr>
      <vt:lpstr>RESOURCES 1: A5 COLOUR CARDS,  SINGLE-SIDED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658</cp:revision>
  <cp:lastPrinted>2017-01-26T08:18:59Z</cp:lastPrinted>
  <dcterms:created xsi:type="dcterms:W3CDTF">2014-01-06T16:57:49Z</dcterms:created>
  <dcterms:modified xsi:type="dcterms:W3CDTF">2025-03-28T11:41:52Z</dcterms:modified>
</cp:coreProperties>
</file>